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1279" r:id="rId3"/>
    <p:sldId id="1035" r:id="rId4"/>
    <p:sldId id="1032" r:id="rId5"/>
    <p:sldId id="266" r:id="rId6"/>
    <p:sldId id="1033" r:id="rId7"/>
    <p:sldId id="1043" r:id="rId8"/>
    <p:sldId id="1040" r:id="rId9"/>
    <p:sldId id="1261" r:id="rId10"/>
    <p:sldId id="1302" r:id="rId11"/>
    <p:sldId id="1086" r:id="rId12"/>
    <p:sldId id="1094" r:id="rId13"/>
    <p:sldId id="1278" r:id="rId14"/>
    <p:sldId id="1288" r:id="rId15"/>
    <p:sldId id="1095" r:id="rId16"/>
    <p:sldId id="1298" r:id="rId17"/>
    <p:sldId id="1041" r:id="rId18"/>
    <p:sldId id="1042" r:id="rId19"/>
    <p:sldId id="1025" r:id="rId20"/>
    <p:sldId id="1045" r:id="rId21"/>
    <p:sldId id="1295" r:id="rId22"/>
    <p:sldId id="1096" r:id="rId23"/>
    <p:sldId id="1287" r:id="rId24"/>
    <p:sldId id="1052" r:id="rId25"/>
    <p:sldId id="1028" r:id="rId26"/>
    <p:sldId id="1266" r:id="rId27"/>
    <p:sldId id="1286" r:id="rId28"/>
    <p:sldId id="1296" r:id="rId29"/>
    <p:sldId id="1090" r:id="rId30"/>
    <p:sldId id="1268" r:id="rId31"/>
    <p:sldId id="1269" r:id="rId32"/>
    <p:sldId id="1275" r:id="rId33"/>
    <p:sldId id="1085" r:id="rId34"/>
    <p:sldId id="1290" r:id="rId35"/>
    <p:sldId id="1299" r:id="rId36"/>
    <p:sldId id="1292" r:id="rId37"/>
    <p:sldId id="102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36C3C-DF87-452C-9AD4-635683C71B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694E0F6-AEC1-4787-B969-AC817CBADF5D}">
      <dgm:prSet custT="1"/>
      <dgm:spPr/>
      <dgm:t>
        <a:bodyPr/>
        <a:lstStyle/>
        <a:p>
          <a:pPr>
            <a:lnSpc>
              <a:spcPct val="100000"/>
            </a:lnSpc>
          </a:pPr>
          <a:r>
            <a:rPr lang="en-US" sz="1400" i="1"/>
            <a:t>Foods that have been industrially prepared, including those</a:t>
          </a:r>
          <a:r>
            <a:rPr lang="en-US" sz="1400"/>
            <a:t> </a:t>
          </a:r>
          <a:r>
            <a:rPr lang="en-US" sz="1400" i="1"/>
            <a:t>from bakeries and catering outlets, and which require no or</a:t>
          </a:r>
          <a:r>
            <a:rPr lang="en-US" sz="1400"/>
            <a:t> </a:t>
          </a:r>
          <a:r>
            <a:rPr lang="en-US" sz="1400" i="1"/>
            <a:t>minimal domestic preparation apart from heating and cooking</a:t>
          </a:r>
          <a:endParaRPr lang="en-US" sz="1400"/>
        </a:p>
      </dgm:t>
    </dgm:pt>
    <dgm:pt modelId="{7FBC1F16-7513-439C-BE81-7AE2D9170312}" type="parTrans" cxnId="{B91DF293-0EF3-4384-A102-65527224ACA9}">
      <dgm:prSet/>
      <dgm:spPr/>
      <dgm:t>
        <a:bodyPr/>
        <a:lstStyle/>
        <a:p>
          <a:endParaRPr lang="en-US"/>
        </a:p>
      </dgm:t>
    </dgm:pt>
    <dgm:pt modelId="{3565C64D-526C-4383-8B2B-015B8BBD0713}" type="sibTrans" cxnId="{B91DF293-0EF3-4384-A102-65527224ACA9}">
      <dgm:prSet/>
      <dgm:spPr/>
      <dgm:t>
        <a:bodyPr/>
        <a:lstStyle/>
        <a:p>
          <a:endParaRPr lang="en-US"/>
        </a:p>
      </dgm:t>
    </dgm:pt>
    <dgm:pt modelId="{5A36A8A6-D64E-4F56-98FF-4F19BD0FCB46}">
      <dgm:prSet custT="1"/>
      <dgm:spPr/>
      <dgm:t>
        <a:bodyPr/>
        <a:lstStyle/>
        <a:p>
          <a:pPr>
            <a:lnSpc>
              <a:spcPct val="100000"/>
            </a:lnSpc>
          </a:pPr>
          <a:r>
            <a:rPr lang="en-US" sz="1400" i="1"/>
            <a:t>Formulations of industrial ingredients and substances derived</a:t>
          </a:r>
          <a:r>
            <a:rPr lang="en-US" sz="1400"/>
            <a:t> </a:t>
          </a:r>
          <a:r>
            <a:rPr lang="en-US" sz="1400" i="1"/>
            <a:t>from foods or else created in laboratories, and typically contain</a:t>
          </a:r>
          <a:r>
            <a:rPr lang="en-US" sz="1400"/>
            <a:t> </a:t>
          </a:r>
          <a:r>
            <a:rPr lang="en-US" sz="1400" i="1"/>
            <a:t>little or even no whole foods.</a:t>
          </a:r>
          <a:endParaRPr lang="en-US" sz="1400"/>
        </a:p>
      </dgm:t>
    </dgm:pt>
    <dgm:pt modelId="{8D64D4B2-1014-487C-B826-EC0DAA3D6BB7}" type="parTrans" cxnId="{E386B50E-7A0E-4CD2-91E8-2FC3035B1767}">
      <dgm:prSet/>
      <dgm:spPr/>
      <dgm:t>
        <a:bodyPr/>
        <a:lstStyle/>
        <a:p>
          <a:endParaRPr lang="en-US"/>
        </a:p>
      </dgm:t>
    </dgm:pt>
    <dgm:pt modelId="{F0480E8A-049D-4CC2-9362-C25535E966B6}" type="sibTrans" cxnId="{E386B50E-7A0E-4CD2-91E8-2FC3035B1767}">
      <dgm:prSet/>
      <dgm:spPr/>
      <dgm:t>
        <a:bodyPr/>
        <a:lstStyle/>
        <a:p>
          <a:endParaRPr lang="en-US"/>
        </a:p>
      </dgm:t>
    </dgm:pt>
    <dgm:pt modelId="{314CE62E-E626-4334-95E6-72E7B2249BCC}">
      <dgm:prSet custT="1"/>
      <dgm:spPr/>
      <dgm:t>
        <a:bodyPr/>
        <a:lstStyle/>
        <a:p>
          <a:pPr>
            <a:lnSpc>
              <a:spcPct val="100000"/>
            </a:lnSpc>
          </a:pPr>
          <a:r>
            <a:rPr lang="en-US" sz="1400" i="1"/>
            <a:t>Foods that have undergone secondary processing into readily</a:t>
          </a:r>
          <a:r>
            <a:rPr lang="en-US" sz="1400"/>
            <a:t> </a:t>
          </a:r>
          <a:r>
            <a:rPr lang="en-US" sz="1400" i="1"/>
            <a:t>edible form, likely to contain high levels of added sugars, fats, or</a:t>
          </a:r>
          <a:r>
            <a:rPr lang="en-US" sz="1400"/>
            <a:t> </a:t>
          </a:r>
          <a:r>
            <a:rPr lang="en-US" sz="1400" i="1"/>
            <a:t>salt</a:t>
          </a:r>
          <a:endParaRPr lang="en-US" sz="1400"/>
        </a:p>
      </dgm:t>
    </dgm:pt>
    <dgm:pt modelId="{8A4A629F-3A1D-4448-9801-D67DD8717E6D}" type="parTrans" cxnId="{98944C07-B466-400D-8AD4-6FDDEEC42EE8}">
      <dgm:prSet/>
      <dgm:spPr/>
      <dgm:t>
        <a:bodyPr/>
        <a:lstStyle/>
        <a:p>
          <a:endParaRPr lang="en-US"/>
        </a:p>
      </dgm:t>
    </dgm:pt>
    <dgm:pt modelId="{165B1EF3-A5DB-41BE-871A-F9EF7C832395}" type="sibTrans" cxnId="{98944C07-B466-400D-8AD4-6FDDEEC42EE8}">
      <dgm:prSet/>
      <dgm:spPr/>
      <dgm:t>
        <a:bodyPr/>
        <a:lstStyle/>
        <a:p>
          <a:endParaRPr lang="en-US"/>
        </a:p>
      </dgm:t>
    </dgm:pt>
    <dgm:pt modelId="{F60190C5-2E53-4DE4-81F9-2A95AFF12BAA}">
      <dgm:prSet/>
      <dgm:spPr/>
      <dgm:t>
        <a:bodyPr/>
        <a:lstStyle/>
        <a:p>
          <a:pPr>
            <a:lnSpc>
              <a:spcPct val="100000"/>
            </a:lnSpc>
          </a:pPr>
          <a:r>
            <a:rPr lang="en-US" i="1"/>
            <a:t>Foods and beverages are multi-ingredient industrially</a:t>
          </a:r>
          <a:r>
            <a:rPr lang="en-US"/>
            <a:t> </a:t>
          </a:r>
          <a:r>
            <a:rPr lang="en-US" i="1"/>
            <a:t>formulated mixtures processed to the extent that they are no</a:t>
          </a:r>
          <a:r>
            <a:rPr lang="en-US"/>
            <a:t> </a:t>
          </a:r>
          <a:r>
            <a:rPr lang="en-US" i="1"/>
            <a:t>longer recognizable as their original 	plant or animal source.</a:t>
          </a:r>
          <a:endParaRPr lang="en-US"/>
        </a:p>
      </dgm:t>
    </dgm:pt>
    <dgm:pt modelId="{8AAC782D-D21C-47E4-B296-990C8DFFEA13}" type="parTrans" cxnId="{A799CAE1-1BD0-447A-A93F-4B011BDB00CD}">
      <dgm:prSet/>
      <dgm:spPr/>
      <dgm:t>
        <a:bodyPr/>
        <a:lstStyle/>
        <a:p>
          <a:endParaRPr lang="en-US"/>
        </a:p>
      </dgm:t>
    </dgm:pt>
    <dgm:pt modelId="{02A40812-37C7-4435-AF7A-CC2B925F5462}" type="sibTrans" cxnId="{A799CAE1-1BD0-447A-A93F-4B011BDB00CD}">
      <dgm:prSet/>
      <dgm:spPr/>
      <dgm:t>
        <a:bodyPr/>
        <a:lstStyle/>
        <a:p>
          <a:endParaRPr lang="en-US"/>
        </a:p>
      </dgm:t>
    </dgm:pt>
    <dgm:pt modelId="{586C52ED-EA3F-4956-9ED8-64AFD05678FE}" type="pres">
      <dgm:prSet presAssocID="{B0D36C3C-DF87-452C-9AD4-635683C71B21}" presName="root" presStyleCnt="0">
        <dgm:presLayoutVars>
          <dgm:dir/>
          <dgm:resizeHandles val="exact"/>
        </dgm:presLayoutVars>
      </dgm:prSet>
      <dgm:spPr/>
    </dgm:pt>
    <dgm:pt modelId="{9F866E05-BCE5-4C76-9AE8-81AAF5D6D477}" type="pres">
      <dgm:prSet presAssocID="{6694E0F6-AEC1-4787-B969-AC817CBADF5D}" presName="compNode" presStyleCnt="0"/>
      <dgm:spPr/>
    </dgm:pt>
    <dgm:pt modelId="{E8AC6468-3FEE-49B3-BB34-48531EF10270}" type="pres">
      <dgm:prSet presAssocID="{6694E0F6-AEC1-4787-B969-AC817CBADF5D}" presName="iconRect" presStyleLbl="node1" presStyleIdx="0" presStyleCnt="4" custLinFactNeighborX="-28198"/>
      <dgm:spPr/>
    </dgm:pt>
    <dgm:pt modelId="{9ADEB440-4BDC-4EAC-8958-2497D715B4ED}" type="pres">
      <dgm:prSet presAssocID="{6694E0F6-AEC1-4787-B969-AC817CBADF5D}" presName="spaceRect" presStyleCnt="0"/>
      <dgm:spPr/>
    </dgm:pt>
    <dgm:pt modelId="{F5C01774-8ABF-472A-A5AB-7B1894713D4F}" type="pres">
      <dgm:prSet presAssocID="{6694E0F6-AEC1-4787-B969-AC817CBADF5D}" presName="textRect" presStyleLbl="revTx" presStyleIdx="0" presStyleCnt="4" custLinFactNeighborX="-20683" custLinFactNeighborY="-2886">
        <dgm:presLayoutVars>
          <dgm:chMax val="1"/>
          <dgm:chPref val="1"/>
        </dgm:presLayoutVars>
      </dgm:prSet>
      <dgm:spPr/>
    </dgm:pt>
    <dgm:pt modelId="{A9496F1E-A7D6-446D-94E2-474098B38281}" type="pres">
      <dgm:prSet presAssocID="{3565C64D-526C-4383-8B2B-015B8BBD0713}" presName="sibTrans" presStyleCnt="0"/>
      <dgm:spPr/>
    </dgm:pt>
    <dgm:pt modelId="{15EB0D97-7B5B-40E3-9956-B79891A7C85A}" type="pres">
      <dgm:prSet presAssocID="{5A36A8A6-D64E-4F56-98FF-4F19BD0FCB46}" presName="compNode" presStyleCnt="0"/>
      <dgm:spPr/>
    </dgm:pt>
    <dgm:pt modelId="{C1ACC766-8FFA-4307-9968-2A07A37FAA55}" type="pres">
      <dgm:prSet presAssocID="{5A36A8A6-D64E-4F56-98FF-4F19BD0FCB46}"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64B8B894-859C-430E-A462-A0D2C531D94C}" type="pres">
      <dgm:prSet presAssocID="{5A36A8A6-D64E-4F56-98FF-4F19BD0FCB46}" presName="spaceRect" presStyleCnt="0"/>
      <dgm:spPr/>
    </dgm:pt>
    <dgm:pt modelId="{0CB8CDBA-D63E-478B-AF2B-AB436DE48F6D}" type="pres">
      <dgm:prSet presAssocID="{5A36A8A6-D64E-4F56-98FF-4F19BD0FCB46}" presName="textRect" presStyleLbl="revTx" presStyleIdx="1" presStyleCnt="4" custLinFactNeighborX="-5370" custLinFactNeighborY="-4041">
        <dgm:presLayoutVars>
          <dgm:chMax val="1"/>
          <dgm:chPref val="1"/>
        </dgm:presLayoutVars>
      </dgm:prSet>
      <dgm:spPr/>
    </dgm:pt>
    <dgm:pt modelId="{A12B77F7-B075-48C3-8203-5909D92070E9}" type="pres">
      <dgm:prSet presAssocID="{F0480E8A-049D-4CC2-9362-C25535E966B6}" presName="sibTrans" presStyleCnt="0"/>
      <dgm:spPr/>
    </dgm:pt>
    <dgm:pt modelId="{CA630FD0-8A63-4C86-9413-D3B63C3463C4}" type="pres">
      <dgm:prSet presAssocID="{314CE62E-E626-4334-95E6-72E7B2249BCC}" presName="compNode" presStyleCnt="0"/>
      <dgm:spPr/>
    </dgm:pt>
    <dgm:pt modelId="{E150E19C-C71A-41FE-ADC5-50526AF8FF3E}" type="pres">
      <dgm:prSet presAssocID="{314CE62E-E626-4334-95E6-72E7B2249BCC}" presName="iconRect" presStyleLbl="node1" presStyleIdx="2" presStyleCnt="4"/>
      <dgm:spPr/>
    </dgm:pt>
    <dgm:pt modelId="{FB9869D4-9CEA-4D19-9DDA-CC2CBB9660E2}" type="pres">
      <dgm:prSet presAssocID="{314CE62E-E626-4334-95E6-72E7B2249BCC}" presName="spaceRect" presStyleCnt="0"/>
      <dgm:spPr/>
    </dgm:pt>
    <dgm:pt modelId="{7C6766E1-4E3F-4E38-92E9-276688E6BF0D}" type="pres">
      <dgm:prSet presAssocID="{314CE62E-E626-4334-95E6-72E7B2249BCC}" presName="textRect" presStyleLbl="revTx" presStyleIdx="2" presStyleCnt="4" custLinFactNeighborX="13396" custLinFactNeighborY="-3436">
        <dgm:presLayoutVars>
          <dgm:chMax val="1"/>
          <dgm:chPref val="1"/>
        </dgm:presLayoutVars>
      </dgm:prSet>
      <dgm:spPr/>
    </dgm:pt>
    <dgm:pt modelId="{C25BA48B-C050-4CA7-AA7E-47323A1A4E02}" type="pres">
      <dgm:prSet presAssocID="{165B1EF3-A5DB-41BE-871A-F9EF7C832395}" presName="sibTrans" presStyleCnt="0"/>
      <dgm:spPr/>
    </dgm:pt>
    <dgm:pt modelId="{B24D646D-01FA-4D72-BFEE-72275DB04365}" type="pres">
      <dgm:prSet presAssocID="{F60190C5-2E53-4DE4-81F9-2A95AFF12BAA}" presName="compNode" presStyleCnt="0"/>
      <dgm:spPr/>
    </dgm:pt>
    <dgm:pt modelId="{A43F59A2-80A0-4D3C-AD13-DB4402ED0714}" type="pres">
      <dgm:prSet presAssocID="{F60190C5-2E53-4DE4-81F9-2A95AFF12BAA}" presName="iconRect" presStyleLbl="node1" presStyleIdx="3" presStyleCnt="4" custLinFactNeighborX="37137" custLinFactNeighborY="77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pes"/>
        </a:ext>
      </dgm:extLst>
    </dgm:pt>
    <dgm:pt modelId="{175C870F-3B0A-4883-8C0C-D634B80A4063}" type="pres">
      <dgm:prSet presAssocID="{F60190C5-2E53-4DE4-81F9-2A95AFF12BAA}" presName="spaceRect" presStyleCnt="0"/>
      <dgm:spPr/>
    </dgm:pt>
    <dgm:pt modelId="{7EA7689B-BD1D-4B12-AB1B-545DEA808491}" type="pres">
      <dgm:prSet presAssocID="{F60190C5-2E53-4DE4-81F9-2A95AFF12BAA}" presName="textRect" presStyleLbl="revTx" presStyleIdx="3" presStyleCnt="4" custLinFactNeighborX="22304" custLinFactNeighborY="-3436">
        <dgm:presLayoutVars>
          <dgm:chMax val="1"/>
          <dgm:chPref val="1"/>
        </dgm:presLayoutVars>
      </dgm:prSet>
      <dgm:spPr/>
    </dgm:pt>
  </dgm:ptLst>
  <dgm:cxnLst>
    <dgm:cxn modelId="{98944C07-B466-400D-8AD4-6FDDEEC42EE8}" srcId="{B0D36C3C-DF87-452C-9AD4-635683C71B21}" destId="{314CE62E-E626-4334-95E6-72E7B2249BCC}" srcOrd="2" destOrd="0" parTransId="{8A4A629F-3A1D-4448-9801-D67DD8717E6D}" sibTransId="{165B1EF3-A5DB-41BE-871A-F9EF7C832395}"/>
    <dgm:cxn modelId="{D558AC0A-B9A0-4A76-8F6F-5F2B2A038A27}" type="presOf" srcId="{5A36A8A6-D64E-4F56-98FF-4F19BD0FCB46}" destId="{0CB8CDBA-D63E-478B-AF2B-AB436DE48F6D}" srcOrd="0" destOrd="0" presId="urn:microsoft.com/office/officeart/2018/2/layout/IconLabelList"/>
    <dgm:cxn modelId="{D268C40C-3DF8-4AEE-9A3A-D6FF7D958324}" type="presOf" srcId="{B0D36C3C-DF87-452C-9AD4-635683C71B21}" destId="{586C52ED-EA3F-4956-9ED8-64AFD05678FE}" srcOrd="0" destOrd="0" presId="urn:microsoft.com/office/officeart/2018/2/layout/IconLabelList"/>
    <dgm:cxn modelId="{E386B50E-7A0E-4CD2-91E8-2FC3035B1767}" srcId="{B0D36C3C-DF87-452C-9AD4-635683C71B21}" destId="{5A36A8A6-D64E-4F56-98FF-4F19BD0FCB46}" srcOrd="1" destOrd="0" parTransId="{8D64D4B2-1014-487C-B826-EC0DAA3D6BB7}" sibTransId="{F0480E8A-049D-4CC2-9362-C25535E966B6}"/>
    <dgm:cxn modelId="{B91DF293-0EF3-4384-A102-65527224ACA9}" srcId="{B0D36C3C-DF87-452C-9AD4-635683C71B21}" destId="{6694E0F6-AEC1-4787-B969-AC817CBADF5D}" srcOrd="0" destOrd="0" parTransId="{7FBC1F16-7513-439C-BE81-7AE2D9170312}" sibTransId="{3565C64D-526C-4383-8B2B-015B8BBD0713}"/>
    <dgm:cxn modelId="{2AB21796-94E1-4DB6-BF60-06F11F00CA61}" type="presOf" srcId="{F60190C5-2E53-4DE4-81F9-2A95AFF12BAA}" destId="{7EA7689B-BD1D-4B12-AB1B-545DEA808491}" srcOrd="0" destOrd="0" presId="urn:microsoft.com/office/officeart/2018/2/layout/IconLabelList"/>
    <dgm:cxn modelId="{12185ABA-7D2B-423C-BD84-A38A2609B22F}" type="presOf" srcId="{314CE62E-E626-4334-95E6-72E7B2249BCC}" destId="{7C6766E1-4E3F-4E38-92E9-276688E6BF0D}" srcOrd="0" destOrd="0" presId="urn:microsoft.com/office/officeart/2018/2/layout/IconLabelList"/>
    <dgm:cxn modelId="{8923EDBF-E525-450A-9985-BA5BD668322E}" type="presOf" srcId="{6694E0F6-AEC1-4787-B969-AC817CBADF5D}" destId="{F5C01774-8ABF-472A-A5AB-7B1894713D4F}" srcOrd="0" destOrd="0" presId="urn:microsoft.com/office/officeart/2018/2/layout/IconLabelList"/>
    <dgm:cxn modelId="{A799CAE1-1BD0-447A-A93F-4B011BDB00CD}" srcId="{B0D36C3C-DF87-452C-9AD4-635683C71B21}" destId="{F60190C5-2E53-4DE4-81F9-2A95AFF12BAA}" srcOrd="3" destOrd="0" parTransId="{8AAC782D-D21C-47E4-B296-990C8DFFEA13}" sibTransId="{02A40812-37C7-4435-AF7A-CC2B925F5462}"/>
    <dgm:cxn modelId="{B38147D1-CB5E-478E-A943-B1C6E085881E}" type="presParOf" srcId="{586C52ED-EA3F-4956-9ED8-64AFD05678FE}" destId="{9F866E05-BCE5-4C76-9AE8-81AAF5D6D477}" srcOrd="0" destOrd="0" presId="urn:microsoft.com/office/officeart/2018/2/layout/IconLabelList"/>
    <dgm:cxn modelId="{55158302-829A-4132-9B0E-571CEB3B7E93}" type="presParOf" srcId="{9F866E05-BCE5-4C76-9AE8-81AAF5D6D477}" destId="{E8AC6468-3FEE-49B3-BB34-48531EF10270}" srcOrd="0" destOrd="0" presId="urn:microsoft.com/office/officeart/2018/2/layout/IconLabelList"/>
    <dgm:cxn modelId="{980A8FE5-63E2-45AE-8054-59C890C547AF}" type="presParOf" srcId="{9F866E05-BCE5-4C76-9AE8-81AAF5D6D477}" destId="{9ADEB440-4BDC-4EAC-8958-2497D715B4ED}" srcOrd="1" destOrd="0" presId="urn:microsoft.com/office/officeart/2018/2/layout/IconLabelList"/>
    <dgm:cxn modelId="{5EDABD4A-637C-4DB5-A156-BDACEAC563F6}" type="presParOf" srcId="{9F866E05-BCE5-4C76-9AE8-81AAF5D6D477}" destId="{F5C01774-8ABF-472A-A5AB-7B1894713D4F}" srcOrd="2" destOrd="0" presId="urn:microsoft.com/office/officeart/2018/2/layout/IconLabelList"/>
    <dgm:cxn modelId="{9BB8B0A9-4BA4-44C4-9BF8-DE78EE1F24B7}" type="presParOf" srcId="{586C52ED-EA3F-4956-9ED8-64AFD05678FE}" destId="{A9496F1E-A7D6-446D-94E2-474098B38281}" srcOrd="1" destOrd="0" presId="urn:microsoft.com/office/officeart/2018/2/layout/IconLabelList"/>
    <dgm:cxn modelId="{B703432E-A8CE-43D0-855B-C9E8E1892B46}" type="presParOf" srcId="{586C52ED-EA3F-4956-9ED8-64AFD05678FE}" destId="{15EB0D97-7B5B-40E3-9956-B79891A7C85A}" srcOrd="2" destOrd="0" presId="urn:microsoft.com/office/officeart/2018/2/layout/IconLabelList"/>
    <dgm:cxn modelId="{41183B53-D693-4625-AE2C-70B354CB54C5}" type="presParOf" srcId="{15EB0D97-7B5B-40E3-9956-B79891A7C85A}" destId="{C1ACC766-8FFA-4307-9968-2A07A37FAA55}" srcOrd="0" destOrd="0" presId="urn:microsoft.com/office/officeart/2018/2/layout/IconLabelList"/>
    <dgm:cxn modelId="{14C23A77-5D22-4D70-AEFB-E3024CDA0E74}" type="presParOf" srcId="{15EB0D97-7B5B-40E3-9956-B79891A7C85A}" destId="{64B8B894-859C-430E-A462-A0D2C531D94C}" srcOrd="1" destOrd="0" presId="urn:microsoft.com/office/officeart/2018/2/layout/IconLabelList"/>
    <dgm:cxn modelId="{04AE527E-5055-433C-B874-367F29D3975C}" type="presParOf" srcId="{15EB0D97-7B5B-40E3-9956-B79891A7C85A}" destId="{0CB8CDBA-D63E-478B-AF2B-AB436DE48F6D}" srcOrd="2" destOrd="0" presId="urn:microsoft.com/office/officeart/2018/2/layout/IconLabelList"/>
    <dgm:cxn modelId="{64F206DE-82F4-4F03-9524-914E9168AE8B}" type="presParOf" srcId="{586C52ED-EA3F-4956-9ED8-64AFD05678FE}" destId="{A12B77F7-B075-48C3-8203-5909D92070E9}" srcOrd="3" destOrd="0" presId="urn:microsoft.com/office/officeart/2018/2/layout/IconLabelList"/>
    <dgm:cxn modelId="{147A6EB6-F7EF-436F-8C55-98ED9E5DA808}" type="presParOf" srcId="{586C52ED-EA3F-4956-9ED8-64AFD05678FE}" destId="{CA630FD0-8A63-4C86-9413-D3B63C3463C4}" srcOrd="4" destOrd="0" presId="urn:microsoft.com/office/officeart/2018/2/layout/IconLabelList"/>
    <dgm:cxn modelId="{521F34E4-DD88-4433-8D7C-40913FC30920}" type="presParOf" srcId="{CA630FD0-8A63-4C86-9413-D3B63C3463C4}" destId="{E150E19C-C71A-41FE-ADC5-50526AF8FF3E}" srcOrd="0" destOrd="0" presId="urn:microsoft.com/office/officeart/2018/2/layout/IconLabelList"/>
    <dgm:cxn modelId="{F88A6716-17A1-43B4-AA06-3456D6EA0AF7}" type="presParOf" srcId="{CA630FD0-8A63-4C86-9413-D3B63C3463C4}" destId="{FB9869D4-9CEA-4D19-9DDA-CC2CBB9660E2}" srcOrd="1" destOrd="0" presId="urn:microsoft.com/office/officeart/2018/2/layout/IconLabelList"/>
    <dgm:cxn modelId="{AAD03967-F243-42C4-BAE9-AB1F5C15F407}" type="presParOf" srcId="{CA630FD0-8A63-4C86-9413-D3B63C3463C4}" destId="{7C6766E1-4E3F-4E38-92E9-276688E6BF0D}" srcOrd="2" destOrd="0" presId="urn:microsoft.com/office/officeart/2018/2/layout/IconLabelList"/>
    <dgm:cxn modelId="{343EA334-B2DF-494A-BC29-DD6141CE1535}" type="presParOf" srcId="{586C52ED-EA3F-4956-9ED8-64AFD05678FE}" destId="{C25BA48B-C050-4CA7-AA7E-47323A1A4E02}" srcOrd="5" destOrd="0" presId="urn:microsoft.com/office/officeart/2018/2/layout/IconLabelList"/>
    <dgm:cxn modelId="{A85285C6-9CBA-4C35-9876-B65F2F219A0B}" type="presParOf" srcId="{586C52ED-EA3F-4956-9ED8-64AFD05678FE}" destId="{B24D646D-01FA-4D72-BFEE-72275DB04365}" srcOrd="6" destOrd="0" presId="urn:microsoft.com/office/officeart/2018/2/layout/IconLabelList"/>
    <dgm:cxn modelId="{11D3BC05-22AE-4C2F-83FF-FDFE6E93CABD}" type="presParOf" srcId="{B24D646D-01FA-4D72-BFEE-72275DB04365}" destId="{A43F59A2-80A0-4D3C-AD13-DB4402ED0714}" srcOrd="0" destOrd="0" presId="urn:microsoft.com/office/officeart/2018/2/layout/IconLabelList"/>
    <dgm:cxn modelId="{856EF205-8107-49BD-9CD6-A1E591F7FEB4}" type="presParOf" srcId="{B24D646D-01FA-4D72-BFEE-72275DB04365}" destId="{175C870F-3B0A-4883-8C0C-D634B80A4063}" srcOrd="1" destOrd="0" presId="urn:microsoft.com/office/officeart/2018/2/layout/IconLabelList"/>
    <dgm:cxn modelId="{66891A65-C7D6-455F-8CFB-06574AB28388}" type="presParOf" srcId="{B24D646D-01FA-4D72-BFEE-72275DB04365}" destId="{7EA7689B-BD1D-4B12-AB1B-545DEA80849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6468-3FEE-49B3-BB34-48531EF10270}">
      <dsp:nvSpPr>
        <dsp:cNvPr id="0" name=""/>
        <dsp:cNvSpPr/>
      </dsp:nvSpPr>
      <dsp:spPr>
        <a:xfrm>
          <a:off x="876015" y="594646"/>
          <a:ext cx="932563" cy="932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01774-8ABF-472A-A5AB-7B1894713D4F}">
      <dsp:nvSpPr>
        <dsp:cNvPr id="0" name=""/>
        <dsp:cNvSpPr/>
      </dsp:nvSpPr>
      <dsp:spPr>
        <a:xfrm>
          <a:off x="140453" y="1951042"/>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i="1" kern="1200"/>
            <a:t>Foods that have been industrially prepared, including those</a:t>
          </a:r>
          <a:r>
            <a:rPr lang="en-US" sz="1400" kern="1200"/>
            <a:t> </a:t>
          </a:r>
          <a:r>
            <a:rPr lang="en-US" sz="1400" i="1" kern="1200"/>
            <a:t>from bakeries and catering outlets, and which require no or</a:t>
          </a:r>
          <a:r>
            <a:rPr lang="en-US" sz="1400" kern="1200"/>
            <a:t> </a:t>
          </a:r>
          <a:r>
            <a:rPr lang="en-US" sz="1400" i="1" kern="1200"/>
            <a:t>minimal domestic preparation apart from heating and cooking</a:t>
          </a:r>
          <a:endParaRPr lang="en-US" sz="1400" kern="1200"/>
        </a:p>
      </dsp:txBody>
      <dsp:txXfrm>
        <a:off x="140453" y="1951042"/>
        <a:ext cx="2072362" cy="1755000"/>
      </dsp:txXfrm>
    </dsp:sp>
    <dsp:sp modelId="{C1ACC766-8FFA-4307-9968-2A07A37FAA55}">
      <dsp:nvSpPr>
        <dsp:cNvPr id="0" name=""/>
        <dsp:cNvSpPr/>
      </dsp:nvSpPr>
      <dsp:spPr>
        <a:xfrm>
          <a:off x="3574005" y="594646"/>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8CDBA-D63E-478B-AF2B-AB436DE48F6D}">
      <dsp:nvSpPr>
        <dsp:cNvPr id="0" name=""/>
        <dsp:cNvSpPr/>
      </dsp:nvSpPr>
      <dsp:spPr>
        <a:xfrm>
          <a:off x="2892819" y="1930772"/>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i="1" kern="1200"/>
            <a:t>Formulations of industrial ingredients and substances derived</a:t>
          </a:r>
          <a:r>
            <a:rPr lang="en-US" sz="1400" kern="1200"/>
            <a:t> </a:t>
          </a:r>
          <a:r>
            <a:rPr lang="en-US" sz="1400" i="1" kern="1200"/>
            <a:t>from foods or else created in laboratories, and typically contain</a:t>
          </a:r>
          <a:r>
            <a:rPr lang="en-US" sz="1400" kern="1200"/>
            <a:t> </a:t>
          </a:r>
          <a:r>
            <a:rPr lang="en-US" sz="1400" i="1" kern="1200"/>
            <a:t>little or even no whole foods.</a:t>
          </a:r>
          <a:endParaRPr lang="en-US" sz="1400" kern="1200"/>
        </a:p>
      </dsp:txBody>
      <dsp:txXfrm>
        <a:off x="2892819" y="1930772"/>
        <a:ext cx="2072362" cy="1755000"/>
      </dsp:txXfrm>
    </dsp:sp>
    <dsp:sp modelId="{E150E19C-C71A-41FE-ADC5-50526AF8FF3E}">
      <dsp:nvSpPr>
        <dsp:cNvPr id="0" name=""/>
        <dsp:cNvSpPr/>
      </dsp:nvSpPr>
      <dsp:spPr>
        <a:xfrm>
          <a:off x="6009031" y="594646"/>
          <a:ext cx="932563" cy="932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766E1-4E3F-4E38-92E9-276688E6BF0D}">
      <dsp:nvSpPr>
        <dsp:cNvPr id="0" name=""/>
        <dsp:cNvSpPr/>
      </dsp:nvSpPr>
      <dsp:spPr>
        <a:xfrm>
          <a:off x="5716745" y="1941390"/>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i="1" kern="1200"/>
            <a:t>Foods that have undergone secondary processing into readily</a:t>
          </a:r>
          <a:r>
            <a:rPr lang="en-US" sz="1400" kern="1200"/>
            <a:t> </a:t>
          </a:r>
          <a:r>
            <a:rPr lang="en-US" sz="1400" i="1" kern="1200"/>
            <a:t>edible form, likely to contain high levels of added sugars, fats, or</a:t>
          </a:r>
          <a:r>
            <a:rPr lang="en-US" sz="1400" kern="1200"/>
            <a:t> </a:t>
          </a:r>
          <a:r>
            <a:rPr lang="en-US" sz="1400" i="1" kern="1200"/>
            <a:t>salt</a:t>
          </a:r>
          <a:endParaRPr lang="en-US" sz="1400" kern="1200"/>
        </a:p>
      </dsp:txBody>
      <dsp:txXfrm>
        <a:off x="5716745" y="1941390"/>
        <a:ext cx="2072362" cy="1755000"/>
      </dsp:txXfrm>
    </dsp:sp>
    <dsp:sp modelId="{A43F59A2-80A0-4D3C-AD13-DB4402ED0714}">
      <dsp:nvSpPr>
        <dsp:cNvPr id="0" name=""/>
        <dsp:cNvSpPr/>
      </dsp:nvSpPr>
      <dsp:spPr>
        <a:xfrm>
          <a:off x="8790383" y="601826"/>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A7689B-BD1D-4B12-AB1B-545DEA808491}">
      <dsp:nvSpPr>
        <dsp:cNvPr id="0" name=""/>
        <dsp:cNvSpPr/>
      </dsp:nvSpPr>
      <dsp:spPr>
        <a:xfrm>
          <a:off x="8336377" y="1941390"/>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i="1" kern="1200"/>
            <a:t>Foods and beverages are multi-ingredient industrially</a:t>
          </a:r>
          <a:r>
            <a:rPr lang="en-US" sz="1400" kern="1200"/>
            <a:t> </a:t>
          </a:r>
          <a:r>
            <a:rPr lang="en-US" sz="1400" i="1" kern="1200"/>
            <a:t>formulated mixtures processed to the extent that they are no</a:t>
          </a:r>
          <a:r>
            <a:rPr lang="en-US" sz="1400" kern="1200"/>
            <a:t> </a:t>
          </a:r>
          <a:r>
            <a:rPr lang="en-US" sz="1400" i="1" kern="1200"/>
            <a:t>longer recognizable as their original 	plant or animal source.</a:t>
          </a:r>
          <a:endParaRPr lang="en-US" sz="1400" kern="1200"/>
        </a:p>
      </dsp:txBody>
      <dsp:txXfrm>
        <a:off x="8336377" y="1941390"/>
        <a:ext cx="2072362" cy="17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4C0BF-6679-2D49-B62A-660BDE5A7BC2}"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FD8DD-20A3-8441-B846-59ACE0F538D3}" type="slidenum">
              <a:rPr lang="en-US" smtClean="0"/>
              <a:t>‹#›</a:t>
            </a:fld>
            <a:endParaRPr lang="en-US"/>
          </a:p>
        </p:txBody>
      </p:sp>
    </p:spTree>
    <p:extLst>
      <p:ext uri="{BB962C8B-B14F-4D97-AF65-F5344CB8AC3E}">
        <p14:creationId xmlns:p14="http://schemas.microsoft.com/office/powerpoint/2010/main" val="64536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7130-46B3-2641-9820-141E52714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FF189-28EB-2345-B071-517286329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95318C-4F7A-E842-97FA-1A2583168A03}"/>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5" name="Footer Placeholder 4">
            <a:extLst>
              <a:ext uri="{FF2B5EF4-FFF2-40B4-BE49-F238E27FC236}">
                <a16:creationId xmlns:a16="http://schemas.microsoft.com/office/drawing/2014/main" id="{AF1BB94E-B9A5-694A-98F3-178778125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C0496-B08F-E348-BC22-FA17EB6DD0AB}"/>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231151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C78A-D9BD-8D4B-BE47-6CBD544B8F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4A9A79-C3BD-0943-8233-9851D7BB1F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835EB-AC2B-764E-A8DC-94EB80F8B743}"/>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5" name="Footer Placeholder 4">
            <a:extLst>
              <a:ext uri="{FF2B5EF4-FFF2-40B4-BE49-F238E27FC236}">
                <a16:creationId xmlns:a16="http://schemas.microsoft.com/office/drawing/2014/main" id="{83E3F6C9-361F-0E45-8D5C-130B85306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14616-B57D-5947-B287-2841C085A5C8}"/>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220847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7E4294-6EF9-9D43-9609-F6F34EC4BC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B3A0B4-A117-FC44-A0A2-6E5B937543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ABB38-85C3-1F47-80FA-931DBBA6D9FF}"/>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5" name="Footer Placeholder 4">
            <a:extLst>
              <a:ext uri="{FF2B5EF4-FFF2-40B4-BE49-F238E27FC236}">
                <a16:creationId xmlns:a16="http://schemas.microsoft.com/office/drawing/2014/main" id="{FFA8912B-1B46-AE4E-84B1-D7F09DEF2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973B2-F265-0E4A-ABFF-DCAE0D6403F9}"/>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31281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A0CD-5678-4444-8D22-F511006DC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F66E3-97C2-A34B-A2CC-F8D41AAA4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6D317-C812-7140-AF33-3032783BA020}"/>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5" name="Footer Placeholder 4">
            <a:extLst>
              <a:ext uri="{FF2B5EF4-FFF2-40B4-BE49-F238E27FC236}">
                <a16:creationId xmlns:a16="http://schemas.microsoft.com/office/drawing/2014/main" id="{3D5C83AA-613A-3648-BC0B-DF66BEFD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BB874-DAF8-5F45-B550-B1E18A950590}"/>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9838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75C7-8F70-734B-B18B-7816BACF0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2C7E31-6B02-484A-9106-512AB3079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247CB-FB03-DD40-B2F9-52D3EEC35364}"/>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5" name="Footer Placeholder 4">
            <a:extLst>
              <a:ext uri="{FF2B5EF4-FFF2-40B4-BE49-F238E27FC236}">
                <a16:creationId xmlns:a16="http://schemas.microsoft.com/office/drawing/2014/main" id="{BED1C8FF-1DED-6746-8162-297BB67F3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FA01B-ADE6-5F42-8C15-F56467E54157}"/>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158940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4CCA-BF15-B84D-BDB9-03EBDBE8E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EC6B9-63D1-E346-A8DF-F8EF4E29AB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57EDA9-7085-334E-A2BA-6AD9E24B4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F14B3-ED8D-714F-9BA1-DF225C8FB357}"/>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6" name="Footer Placeholder 5">
            <a:extLst>
              <a:ext uri="{FF2B5EF4-FFF2-40B4-BE49-F238E27FC236}">
                <a16:creationId xmlns:a16="http://schemas.microsoft.com/office/drawing/2014/main" id="{7AABD051-07D2-3948-8D6D-C926F5480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4EE9C-65BD-7547-AB26-EDA9930D9B33}"/>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18832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4CC5-5445-2E4A-A78B-DE375B75F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0B6C8-9438-A143-AA8C-CB4B539F7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81B0F-587A-A14E-B70F-2E520A5BB8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C7DB9-B17C-5844-91CF-2F14F1D59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53471-AED6-A54D-ACE8-8BDE7F275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880695-5C0D-BF48-B8C1-F788DCF4EF09}"/>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8" name="Footer Placeholder 7">
            <a:extLst>
              <a:ext uri="{FF2B5EF4-FFF2-40B4-BE49-F238E27FC236}">
                <a16:creationId xmlns:a16="http://schemas.microsoft.com/office/drawing/2014/main" id="{23343EC9-7061-604D-A534-52F15C68A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F75E46-6878-454B-ACAB-05CD4627AEB5}"/>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329634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D98-C729-1943-AA98-229ACA1E2D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25A1DE-A77A-4B4D-B770-740912C56C2C}"/>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4" name="Footer Placeholder 3">
            <a:extLst>
              <a:ext uri="{FF2B5EF4-FFF2-40B4-BE49-F238E27FC236}">
                <a16:creationId xmlns:a16="http://schemas.microsoft.com/office/drawing/2014/main" id="{85E67E1F-A21F-7C48-AFFF-B934B8756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C13DB-B2CA-004F-BF79-CF429D4D2119}"/>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165044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B22D1-CB39-9A49-92DF-CC20A15BD1ED}"/>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3" name="Footer Placeholder 2">
            <a:extLst>
              <a:ext uri="{FF2B5EF4-FFF2-40B4-BE49-F238E27FC236}">
                <a16:creationId xmlns:a16="http://schemas.microsoft.com/office/drawing/2014/main" id="{0935FF19-64CF-7C4D-B997-C41CEF2755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320D4A-8111-BC4D-A0C9-F66656CB6B38}"/>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239532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D4B3-2D38-F349-9AEF-69AAF9F67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2E7162-B6B8-4349-85EB-890816D936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4BA7D-C629-3F4D-BC4D-07170FFC7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EC4C9-A820-0F4B-9E03-1E43DB64D722}"/>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6" name="Footer Placeholder 5">
            <a:extLst>
              <a:ext uri="{FF2B5EF4-FFF2-40B4-BE49-F238E27FC236}">
                <a16:creationId xmlns:a16="http://schemas.microsoft.com/office/drawing/2014/main" id="{36F23730-68AA-6447-BACE-524454122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0365-0A69-0B40-B197-7E090424E6D8}"/>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241046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481F-4E40-9D4B-83C3-8A53B9022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23282-5899-134E-B411-D2F8D5A35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5DFE3C-AC5F-E14F-8E6E-B237F3E67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E97FF-10F5-8846-9A54-DC7CF61F236E}"/>
              </a:ext>
            </a:extLst>
          </p:cNvPr>
          <p:cNvSpPr>
            <a:spLocks noGrp="1"/>
          </p:cNvSpPr>
          <p:nvPr>
            <p:ph type="dt" sz="half" idx="10"/>
          </p:nvPr>
        </p:nvSpPr>
        <p:spPr/>
        <p:txBody>
          <a:bodyPr/>
          <a:lstStyle/>
          <a:p>
            <a:fld id="{5280994E-08CA-9D4B-BD48-5DACE460F850}" type="datetimeFigureOut">
              <a:rPr lang="en-US" smtClean="0"/>
              <a:t>8/21/2024</a:t>
            </a:fld>
            <a:endParaRPr lang="en-US"/>
          </a:p>
        </p:txBody>
      </p:sp>
      <p:sp>
        <p:nvSpPr>
          <p:cNvPr id="6" name="Footer Placeholder 5">
            <a:extLst>
              <a:ext uri="{FF2B5EF4-FFF2-40B4-BE49-F238E27FC236}">
                <a16:creationId xmlns:a16="http://schemas.microsoft.com/office/drawing/2014/main" id="{961573DD-0A66-6B44-A4E2-1B806F056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C6924-8CEC-A041-B088-C563D05ED0B9}"/>
              </a:ext>
            </a:extLst>
          </p:cNvPr>
          <p:cNvSpPr>
            <a:spLocks noGrp="1"/>
          </p:cNvSpPr>
          <p:nvPr>
            <p:ph type="sldNum" sz="quarter" idx="12"/>
          </p:nvPr>
        </p:nvSpPr>
        <p:spPr/>
        <p:txBody>
          <a:bodyPr/>
          <a:lstStyle/>
          <a:p>
            <a:fld id="{A1AFAFF7-AC80-8A4F-AAB3-97CD87A317EC}" type="slidenum">
              <a:rPr lang="en-US" smtClean="0"/>
              <a:t>‹#›</a:t>
            </a:fld>
            <a:endParaRPr lang="en-US"/>
          </a:p>
        </p:txBody>
      </p:sp>
    </p:spTree>
    <p:extLst>
      <p:ext uri="{BB962C8B-B14F-4D97-AF65-F5344CB8AC3E}">
        <p14:creationId xmlns:p14="http://schemas.microsoft.com/office/powerpoint/2010/main" val="363714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B8C3ED-711A-4141-ACED-A5C58373C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04EE06-9189-0648-8F3D-A4D64CDC9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CDE3D-D5CE-F749-A651-DD6179A4E6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0994E-08CA-9D4B-BD48-5DACE460F850}" type="datetimeFigureOut">
              <a:rPr lang="en-US" smtClean="0"/>
              <a:t>8/21/2024</a:t>
            </a:fld>
            <a:endParaRPr lang="en-US"/>
          </a:p>
        </p:txBody>
      </p:sp>
      <p:sp>
        <p:nvSpPr>
          <p:cNvPr id="5" name="Footer Placeholder 4">
            <a:extLst>
              <a:ext uri="{FF2B5EF4-FFF2-40B4-BE49-F238E27FC236}">
                <a16:creationId xmlns:a16="http://schemas.microsoft.com/office/drawing/2014/main" id="{25B69D28-EC82-0E4E-876F-1012FF6D2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A1EE81-A108-604A-9143-F6AF262E0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FAFF7-AC80-8A4F-AAB3-97CD87A317EC}" type="slidenum">
              <a:rPr lang="en-US" smtClean="0"/>
              <a:t>‹#›</a:t>
            </a:fld>
            <a:endParaRPr lang="en-US"/>
          </a:p>
        </p:txBody>
      </p:sp>
    </p:spTree>
    <p:extLst>
      <p:ext uri="{BB962C8B-B14F-4D97-AF65-F5344CB8AC3E}">
        <p14:creationId xmlns:p14="http://schemas.microsoft.com/office/powerpoint/2010/main" val="424882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3.png"/><Relationship Id="rId4" Type="http://schemas.openxmlformats.org/officeDocument/2006/relationships/image" Target="../media/image52.jpeg"/><Relationship Id="rId9" Type="http://schemas.openxmlformats.org/officeDocument/2006/relationships/image" Target="../media/image55.jpeg"/></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3.png"/><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4.png"/><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E192-2B1A-3F45-BE16-18F171B3B14E}"/>
              </a:ext>
            </a:extLst>
          </p:cNvPr>
          <p:cNvSpPr>
            <a:spLocks noGrp="1"/>
          </p:cNvSpPr>
          <p:nvPr>
            <p:ph type="ctrTitle"/>
          </p:nvPr>
        </p:nvSpPr>
        <p:spPr>
          <a:xfrm>
            <a:off x="626165" y="1045573"/>
            <a:ext cx="11300792" cy="1499189"/>
          </a:xfrm>
        </p:spPr>
        <p:txBody>
          <a:bodyPr>
            <a:noAutofit/>
          </a:bodyPr>
          <a:lstStyle/>
          <a:p>
            <a:r>
              <a:rPr lang="en-US" sz="3200" i="0" dirty="0">
                <a:solidFill>
                  <a:srgbClr val="0070C0"/>
                </a:solidFill>
                <a:effectLst/>
                <a:highlight>
                  <a:srgbClr val="FFFFFF"/>
                </a:highlight>
                <a:latin typeface="Open Sans" panose="020B0606030504020204" pitchFamily="34" charset="0"/>
              </a:rPr>
              <a:t>Ultra-Processed Foods: </a:t>
            </a:r>
            <a:br>
              <a:rPr lang="en-US" sz="3200" i="0" dirty="0">
                <a:solidFill>
                  <a:srgbClr val="0070C0"/>
                </a:solidFill>
                <a:effectLst/>
                <a:highlight>
                  <a:srgbClr val="FFFFFF"/>
                </a:highlight>
                <a:latin typeface="Open Sans" panose="020B0606030504020204" pitchFamily="34" charset="0"/>
              </a:rPr>
            </a:br>
            <a:r>
              <a:rPr lang="en-US" sz="2800" i="0" dirty="0">
                <a:solidFill>
                  <a:srgbClr val="0070C0"/>
                </a:solidFill>
                <a:effectLst/>
                <a:highlight>
                  <a:srgbClr val="FFFFFF"/>
                </a:highlight>
                <a:latin typeface="Open Sans" panose="020B0606030504020204" pitchFamily="34" charset="0"/>
              </a:rPr>
              <a:t>What are we missing by focusing on the term "Ultra" in processing?</a:t>
            </a:r>
            <a:endParaRPr lang="en-US" sz="7200" i="1" dirty="0">
              <a:solidFill>
                <a:srgbClr val="0070C0"/>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D19844C-13A1-DC4A-8D75-C2F51C62F65D}"/>
              </a:ext>
            </a:extLst>
          </p:cNvPr>
          <p:cNvSpPr>
            <a:spLocks noGrp="1"/>
          </p:cNvSpPr>
          <p:nvPr>
            <p:ph type="subTitle" idx="1"/>
          </p:nvPr>
        </p:nvSpPr>
        <p:spPr>
          <a:xfrm>
            <a:off x="1524000" y="3191757"/>
            <a:ext cx="9144000" cy="1655762"/>
          </a:xfrm>
        </p:spPr>
        <p:txBody>
          <a:bodyPr>
            <a:normAutofit/>
          </a:bodyPr>
          <a:lstStyle/>
          <a:p>
            <a:r>
              <a:rPr lang="en-US" sz="2800"/>
              <a:t>Mario Ferruzzi, Ph.D.</a:t>
            </a:r>
          </a:p>
          <a:p>
            <a:r>
              <a:rPr lang="en-US" sz="2000"/>
              <a:t>Arkansas Children’s Nutrition Center</a:t>
            </a:r>
          </a:p>
          <a:p>
            <a:r>
              <a:rPr lang="en-US" sz="2000"/>
              <a:t>University of Arkansas for Medical Sciences</a:t>
            </a:r>
          </a:p>
        </p:txBody>
      </p:sp>
      <p:pic>
        <p:nvPicPr>
          <p:cNvPr id="1030" name="Picture 6" descr="Fulbright Award for Bioplastic Researcher – Bioplastics News">
            <a:extLst>
              <a:ext uri="{FF2B5EF4-FFF2-40B4-BE49-F238E27FC236}">
                <a16:creationId xmlns:a16="http://schemas.microsoft.com/office/drawing/2014/main" id="{5BE61312-8598-924E-89CF-4937973ED8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3542" y="4825466"/>
            <a:ext cx="1566856" cy="653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225DB1-EEAA-C647-AA5B-30A9AC5876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1" y="6195741"/>
            <a:ext cx="7186601" cy="662271"/>
          </a:xfrm>
          <a:prstGeom prst="rect">
            <a:avLst/>
          </a:prstGeom>
        </p:spPr>
      </p:pic>
      <p:pic>
        <p:nvPicPr>
          <p:cNvPr id="8" name="Picture 7">
            <a:extLst>
              <a:ext uri="{FF2B5EF4-FFF2-40B4-BE49-F238E27FC236}">
                <a16:creationId xmlns:a16="http://schemas.microsoft.com/office/drawing/2014/main" id="{D68A7AD1-95F2-4E4E-8C70-1BB9E2FBBC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10" name="Picture 4" descr="Back Home">
            <a:extLst>
              <a:ext uri="{FF2B5EF4-FFF2-40B4-BE49-F238E27FC236}">
                <a16:creationId xmlns:a16="http://schemas.microsoft.com/office/drawing/2014/main" id="{4A9DA81A-22C5-0A4B-BE49-1E4DBE0F12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7948" y="4753102"/>
            <a:ext cx="2626513" cy="71959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University of Arkansas for Medical Sciences - Wikipedia">
            <a:extLst>
              <a:ext uri="{FF2B5EF4-FFF2-40B4-BE49-F238E27FC236}">
                <a16:creationId xmlns:a16="http://schemas.microsoft.com/office/drawing/2014/main" id="{946E65C0-06F2-7415-E8D8-CE4D5FDC7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479" y="4806243"/>
            <a:ext cx="2054711"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6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9D41-4B9B-099E-1E34-EBCDEB281300}"/>
              </a:ext>
            </a:extLst>
          </p:cNvPr>
          <p:cNvSpPr>
            <a:spLocks noGrp="1"/>
          </p:cNvSpPr>
          <p:nvPr>
            <p:ph type="title"/>
          </p:nvPr>
        </p:nvSpPr>
        <p:spPr>
          <a:xfrm>
            <a:off x="838200" y="365125"/>
            <a:ext cx="10515600" cy="969689"/>
          </a:xfrm>
        </p:spPr>
        <p:txBody>
          <a:bodyPr>
            <a:normAutofit fontScale="90000"/>
          </a:bodyPr>
          <a:lstStyle/>
          <a:p>
            <a:pPr algn="ctr"/>
            <a:r>
              <a:rPr lang="en-US" sz="3600" i="1" dirty="0">
                <a:solidFill>
                  <a:schemeClr val="accent1"/>
                </a:solidFill>
                <a:latin typeface="Calibri" panose="020F0502020204030204" pitchFamily="34" charset="0"/>
                <a:cs typeface="Calibri" panose="020F0502020204030204" pitchFamily="34" charset="0"/>
              </a:rPr>
              <a:t>Safety of food ingredients and additives is not a new concept!</a:t>
            </a:r>
          </a:p>
        </p:txBody>
      </p:sp>
      <p:sp>
        <p:nvSpPr>
          <p:cNvPr id="3" name="Content Placeholder 2">
            <a:extLst>
              <a:ext uri="{FF2B5EF4-FFF2-40B4-BE49-F238E27FC236}">
                <a16:creationId xmlns:a16="http://schemas.microsoft.com/office/drawing/2014/main" id="{313CF249-9E1E-AEFE-8C20-F28751E304D1}"/>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68E9E875-6364-1378-18B9-2470D3B7CAC9}"/>
              </a:ext>
            </a:extLst>
          </p:cNvPr>
          <p:cNvSpPr>
            <a:spLocks noGrp="1"/>
          </p:cNvSpPr>
          <p:nvPr>
            <p:ph sz="half" idx="2"/>
          </p:nvPr>
        </p:nvSpPr>
        <p:spPr>
          <a:xfrm>
            <a:off x="6172199" y="1825625"/>
            <a:ext cx="5441731" cy="4351338"/>
          </a:xfrm>
        </p:spPr>
        <p:txBody>
          <a:bodyPr>
            <a:normAutofit/>
          </a:bodyPr>
          <a:lstStyle/>
          <a:p>
            <a:r>
              <a:rPr lang="en-US" sz="2400" b="0" i="0" dirty="0">
                <a:solidFill>
                  <a:srgbClr val="333333"/>
                </a:solidFill>
                <a:effectLst/>
                <a:latin typeface="Calibri" panose="020F0502020204030204" pitchFamily="34" charset="0"/>
                <a:cs typeface="Calibri" panose="020F0502020204030204" pitchFamily="34" charset="0"/>
              </a:rPr>
              <a:t>Wiley was appropriated $5,000 in 1902 to study the effects of a diet consisting in part of the various preservatives on human volunteers.</a:t>
            </a:r>
          </a:p>
          <a:p>
            <a:endParaRPr lang="en-US" sz="2400" dirty="0">
              <a:solidFill>
                <a:srgbClr val="333333"/>
              </a:solidFill>
              <a:latin typeface="Calibri" panose="020F0502020204030204" pitchFamily="34" charset="0"/>
              <a:cs typeface="Calibri" panose="020F0502020204030204" pitchFamily="34" charset="0"/>
            </a:endParaRPr>
          </a:p>
          <a:p>
            <a:r>
              <a:rPr lang="en-US" sz="2400" dirty="0">
                <a:solidFill>
                  <a:srgbClr val="333333"/>
                </a:solidFill>
                <a:latin typeface="Calibri" panose="020F0502020204030204" pitchFamily="34" charset="0"/>
                <a:cs typeface="Calibri" panose="020F0502020204030204" pitchFamily="34" charset="0"/>
              </a:rPr>
              <a:t>Key ingredients </a:t>
            </a:r>
            <a:r>
              <a:rPr lang="en-US" sz="2400" b="0" i="0" dirty="0">
                <a:solidFill>
                  <a:srgbClr val="333333"/>
                </a:solidFill>
                <a:effectLst/>
                <a:latin typeface="Calibri" panose="020F0502020204030204" pitchFamily="34" charset="0"/>
                <a:cs typeface="Calibri" panose="020F0502020204030204" pitchFamily="34" charset="0"/>
              </a:rPr>
              <a:t>of study in early 1900’s:</a:t>
            </a:r>
          </a:p>
          <a:p>
            <a:pPr lvl="1"/>
            <a:r>
              <a:rPr lang="en-US" dirty="0">
                <a:solidFill>
                  <a:srgbClr val="333333"/>
                </a:solidFill>
                <a:latin typeface="Calibri" panose="020F0502020204030204" pitchFamily="34" charset="0"/>
                <a:cs typeface="Calibri" panose="020F0502020204030204" pitchFamily="34" charset="0"/>
              </a:rPr>
              <a:t>s</a:t>
            </a:r>
            <a:r>
              <a:rPr lang="en-US" b="0" i="0" dirty="0">
                <a:solidFill>
                  <a:srgbClr val="333333"/>
                </a:solidFill>
                <a:effectLst/>
                <a:latin typeface="Calibri" panose="020F0502020204030204" pitchFamily="34" charset="0"/>
                <a:cs typeface="Calibri" panose="020F0502020204030204" pitchFamily="34" charset="0"/>
              </a:rPr>
              <a:t>accharin</a:t>
            </a:r>
          </a:p>
          <a:p>
            <a:pPr lvl="1"/>
            <a:r>
              <a:rPr lang="en-US" b="0" i="0" dirty="0">
                <a:solidFill>
                  <a:srgbClr val="333333"/>
                </a:solidFill>
                <a:effectLst/>
                <a:latin typeface="Calibri" panose="020F0502020204030204" pitchFamily="34" charset="0"/>
                <a:cs typeface="Calibri" panose="020F0502020204030204" pitchFamily="34" charset="0"/>
              </a:rPr>
              <a:t>bleached flour</a:t>
            </a:r>
          </a:p>
          <a:p>
            <a:pPr lvl="1"/>
            <a:r>
              <a:rPr lang="en-US" b="0" i="0" dirty="0">
                <a:solidFill>
                  <a:srgbClr val="333333"/>
                </a:solidFill>
                <a:effectLst/>
                <a:latin typeface="Calibri" panose="020F0502020204030204" pitchFamily="34" charset="0"/>
                <a:cs typeface="Calibri" panose="020F0502020204030204" pitchFamily="34" charset="0"/>
              </a:rPr>
              <a:t>caffeine </a:t>
            </a:r>
          </a:p>
          <a:p>
            <a:pPr lvl="1"/>
            <a:r>
              <a:rPr lang="en-US" b="0" i="0" dirty="0">
                <a:solidFill>
                  <a:srgbClr val="333333"/>
                </a:solidFill>
                <a:effectLst/>
                <a:latin typeface="Calibri" panose="020F0502020204030204" pitchFamily="34" charset="0"/>
                <a:cs typeface="Calibri" panose="020F0502020204030204" pitchFamily="34" charset="0"/>
              </a:rPr>
              <a:t>benzoate of soda</a:t>
            </a:r>
            <a:endParaRPr lang="en-US" dirty="0">
              <a:latin typeface="Calibri" panose="020F0502020204030204" pitchFamily="34" charset="0"/>
              <a:cs typeface="Calibri" panose="020F0502020204030204" pitchFamily="34" charset="0"/>
            </a:endParaRPr>
          </a:p>
        </p:txBody>
      </p:sp>
      <p:pic>
        <p:nvPicPr>
          <p:cNvPr id="2050" name="Picture 2" descr="The Chemist And 'The Poison Squad' That Fought For Food Safety">
            <a:extLst>
              <a:ext uri="{FF2B5EF4-FFF2-40B4-BE49-F238E27FC236}">
                <a16:creationId xmlns:a16="http://schemas.microsoft.com/office/drawing/2014/main" id="{D00849DB-AAD4-5480-2140-BA16E6C64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790" y="1825625"/>
            <a:ext cx="5008010" cy="3049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BB1254-1E9E-C4F3-1546-C49C6AF36A88}"/>
              </a:ext>
            </a:extLst>
          </p:cNvPr>
          <p:cNvSpPr txBox="1"/>
          <p:nvPr/>
        </p:nvSpPr>
        <p:spPr>
          <a:xfrm>
            <a:off x="1001851" y="5056432"/>
            <a:ext cx="4357731" cy="369332"/>
          </a:xfrm>
          <a:prstGeom prst="rect">
            <a:avLst/>
          </a:prstGeom>
          <a:noFill/>
        </p:spPr>
        <p:txBody>
          <a:bodyPr wrap="none" rtlCol="0">
            <a:spAutoFit/>
          </a:bodyPr>
          <a:lstStyle/>
          <a:p>
            <a:r>
              <a:rPr lang="en-US" dirty="0"/>
              <a:t>Dr. Harvey </a:t>
            </a:r>
            <a:r>
              <a:rPr lang="en-US" dirty="0" err="1"/>
              <a:t>Wiely</a:t>
            </a:r>
            <a:r>
              <a:rPr lang="en-US" dirty="0"/>
              <a:t> M.D. and The Poison Squad</a:t>
            </a:r>
          </a:p>
        </p:txBody>
      </p:sp>
      <p:sp>
        <p:nvSpPr>
          <p:cNvPr id="6" name="TextBox 5">
            <a:extLst>
              <a:ext uri="{FF2B5EF4-FFF2-40B4-BE49-F238E27FC236}">
                <a16:creationId xmlns:a16="http://schemas.microsoft.com/office/drawing/2014/main" id="{A1FF8CB7-10DC-B983-9EA4-A0E82123ED1B}"/>
              </a:ext>
            </a:extLst>
          </p:cNvPr>
          <p:cNvSpPr txBox="1"/>
          <p:nvPr/>
        </p:nvSpPr>
        <p:spPr>
          <a:xfrm>
            <a:off x="10352949" y="5659110"/>
            <a:ext cx="1000851" cy="276999"/>
          </a:xfrm>
          <a:prstGeom prst="rect">
            <a:avLst/>
          </a:prstGeom>
          <a:noFill/>
        </p:spPr>
        <p:txBody>
          <a:bodyPr wrap="none" rtlCol="0">
            <a:spAutoFit/>
          </a:bodyPr>
          <a:lstStyle/>
          <a:p>
            <a:r>
              <a:rPr lang="en-US" sz="1200" dirty="0" err="1"/>
              <a:t>www.fda.gov</a:t>
            </a:r>
            <a:endParaRPr lang="en-US" sz="1200" dirty="0"/>
          </a:p>
        </p:txBody>
      </p:sp>
      <p:pic>
        <p:nvPicPr>
          <p:cNvPr id="7" name="Picture 6">
            <a:extLst>
              <a:ext uri="{FF2B5EF4-FFF2-40B4-BE49-F238E27FC236}">
                <a16:creationId xmlns:a16="http://schemas.microsoft.com/office/drawing/2014/main" id="{C3785899-57BC-51FC-91A3-32CF855B9B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788" r="-1" b="49642"/>
          <a:stretch/>
        </p:blipFill>
        <p:spPr>
          <a:xfrm flipV="1">
            <a:off x="9951720" y="5548"/>
            <a:ext cx="2240280" cy="323051"/>
          </a:xfrm>
          <a:prstGeom prst="rect">
            <a:avLst/>
          </a:prstGeom>
        </p:spPr>
      </p:pic>
      <p:grpSp>
        <p:nvGrpSpPr>
          <p:cNvPr id="8" name="Group 7">
            <a:extLst>
              <a:ext uri="{FF2B5EF4-FFF2-40B4-BE49-F238E27FC236}">
                <a16:creationId xmlns:a16="http://schemas.microsoft.com/office/drawing/2014/main" id="{05545E5B-3888-AFB5-1F97-C092D3A7CDD3}"/>
              </a:ext>
            </a:extLst>
          </p:cNvPr>
          <p:cNvGrpSpPr/>
          <p:nvPr/>
        </p:nvGrpSpPr>
        <p:grpSpPr>
          <a:xfrm>
            <a:off x="8" y="6195741"/>
            <a:ext cx="12087216" cy="662271"/>
            <a:chOff x="8" y="6195741"/>
            <a:chExt cx="12087216" cy="662271"/>
          </a:xfrm>
        </p:grpSpPr>
        <p:pic>
          <p:nvPicPr>
            <p:cNvPr id="9" name="Picture 8">
              <a:extLst>
                <a:ext uri="{FF2B5EF4-FFF2-40B4-BE49-F238E27FC236}">
                  <a16:creationId xmlns:a16="http://schemas.microsoft.com/office/drawing/2014/main" id="{239F3F4B-C265-1F15-C62F-A0716EDE61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88" r="-1" b="49642"/>
            <a:stretch/>
          </p:blipFill>
          <p:spPr>
            <a:xfrm flipH="1">
              <a:off x="8" y="6195741"/>
              <a:ext cx="10515599" cy="662271"/>
            </a:xfrm>
            <a:prstGeom prst="rect">
              <a:avLst/>
            </a:prstGeom>
          </p:spPr>
        </p:pic>
        <p:pic>
          <p:nvPicPr>
            <p:cNvPr id="10" name="Picture 9" descr="Back Home">
              <a:extLst>
                <a:ext uri="{FF2B5EF4-FFF2-40B4-BE49-F238E27FC236}">
                  <a16:creationId xmlns:a16="http://schemas.microsoft.com/office/drawing/2014/main" id="{ECE2DA62-9A81-33B8-43D5-56AD33DBE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4688" y="6212555"/>
              <a:ext cx="2002536"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654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AE4B-F09F-64B3-4DE5-2169CC86FADE}"/>
              </a:ext>
            </a:extLst>
          </p:cNvPr>
          <p:cNvSpPr>
            <a:spLocks noGrp="1"/>
          </p:cNvSpPr>
          <p:nvPr>
            <p:ph type="title"/>
          </p:nvPr>
        </p:nvSpPr>
        <p:spPr>
          <a:xfrm>
            <a:off x="525517" y="365125"/>
            <a:ext cx="11109435" cy="1325563"/>
          </a:xfrm>
        </p:spPr>
        <p:txBody>
          <a:bodyPr>
            <a:noAutofit/>
          </a:bodyPr>
          <a:lstStyle/>
          <a:p>
            <a:pPr algn="ctr"/>
            <a:r>
              <a:rPr lang="en-US" sz="2800" i="1" dirty="0">
                <a:solidFill>
                  <a:schemeClr val="accent1"/>
                </a:solidFill>
                <a:effectLst/>
                <a:latin typeface="Calibri" panose="020F0502020204030204" pitchFamily="34" charset="0"/>
                <a:cs typeface="Calibri" panose="020F0502020204030204" pitchFamily="34" charset="0"/>
              </a:rPr>
              <a:t>Timeline of select policies related to processed foods mapped onto the influx of research related to ultra-processed foods, as defined by</a:t>
            </a:r>
            <a:r>
              <a:rPr lang="en-US" sz="2800" i="1" dirty="0">
                <a:solidFill>
                  <a:schemeClr val="accent1"/>
                </a:solidFill>
                <a:latin typeface="Calibri" panose="020F0502020204030204" pitchFamily="34" charset="0"/>
                <a:cs typeface="Calibri" panose="020F0502020204030204" pitchFamily="34" charset="0"/>
              </a:rPr>
              <a:t> </a:t>
            </a:r>
            <a:r>
              <a:rPr lang="en-US" sz="2800" i="1" dirty="0">
                <a:solidFill>
                  <a:schemeClr val="accent1"/>
                </a:solidFill>
                <a:effectLst/>
                <a:latin typeface="Calibri" panose="020F0502020204030204" pitchFamily="34" charset="0"/>
                <a:cs typeface="Calibri" panose="020F0502020204030204" pitchFamily="34" charset="0"/>
              </a:rPr>
              <a:t>Nova</a:t>
            </a:r>
            <a:br>
              <a:rPr lang="en-US" sz="2800" dirty="0">
                <a:solidFill>
                  <a:schemeClr val="accent1"/>
                </a:solidFill>
                <a:effectLst/>
                <a:latin typeface="Calibri" panose="020F0502020204030204" pitchFamily="34" charset="0"/>
                <a:cs typeface="Calibri" panose="020F0502020204030204" pitchFamily="34" charset="0"/>
              </a:rPr>
            </a:br>
            <a:endParaRPr lang="en-US" sz="2800" dirty="0">
              <a:solidFill>
                <a:schemeClr val="accen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F5587CD-6C13-D723-E3BA-3CA0A5634D8C}"/>
              </a:ext>
            </a:extLst>
          </p:cNvPr>
          <p:cNvPicPr>
            <a:picLocks noChangeAspect="1"/>
          </p:cNvPicPr>
          <p:nvPr/>
        </p:nvPicPr>
        <p:blipFill>
          <a:blip r:embed="rId2"/>
          <a:stretch>
            <a:fillRect/>
          </a:stretch>
        </p:blipFill>
        <p:spPr>
          <a:xfrm>
            <a:off x="1553394" y="1508760"/>
            <a:ext cx="7761359" cy="4259853"/>
          </a:xfrm>
          <a:prstGeom prst="rect">
            <a:avLst/>
          </a:prstGeom>
        </p:spPr>
      </p:pic>
      <p:pic>
        <p:nvPicPr>
          <p:cNvPr id="8" name="Picture 7">
            <a:extLst>
              <a:ext uri="{FF2B5EF4-FFF2-40B4-BE49-F238E27FC236}">
                <a16:creationId xmlns:a16="http://schemas.microsoft.com/office/drawing/2014/main" id="{EFCABDC8-7B3A-8DF1-4278-5848365601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9" name="TextBox 8">
            <a:extLst>
              <a:ext uri="{FF2B5EF4-FFF2-40B4-BE49-F238E27FC236}">
                <a16:creationId xmlns:a16="http://schemas.microsoft.com/office/drawing/2014/main" id="{E2719CDE-0438-A219-AD79-8C6DAD747A35}"/>
              </a:ext>
            </a:extLst>
          </p:cNvPr>
          <p:cNvSpPr txBox="1"/>
          <p:nvPr/>
        </p:nvSpPr>
        <p:spPr>
          <a:xfrm>
            <a:off x="389467" y="5969655"/>
            <a:ext cx="10249139" cy="523220"/>
          </a:xfrm>
          <a:prstGeom prst="rect">
            <a:avLst/>
          </a:prstGeom>
          <a:noFill/>
        </p:spPr>
        <p:txBody>
          <a:bodyPr wrap="square">
            <a:spAutoFit/>
          </a:bodyPr>
          <a:lstStyle/>
          <a:p>
            <a:r>
              <a:rPr lang="en-US" sz="1400" i="1"/>
              <a:t>O’Connor et al. Perspective: A Research Roadmap about Ultra-Processed Foods and Human Health for the United States Food System: Proceedings from an Interdisciplinary, Multi-Stakeholder Workshop. Advances in Nutrition 14 (2023) 1255–1269</a:t>
            </a:r>
          </a:p>
        </p:txBody>
      </p:sp>
    </p:spTree>
    <p:extLst>
      <p:ext uri="{BB962C8B-B14F-4D97-AF65-F5344CB8AC3E}">
        <p14:creationId xmlns:p14="http://schemas.microsoft.com/office/powerpoint/2010/main" val="88758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0DE0-4913-A124-83FF-8B911F8A1BEA}"/>
              </a:ext>
            </a:extLst>
          </p:cNvPr>
          <p:cNvSpPr>
            <a:spLocks noGrp="1"/>
          </p:cNvSpPr>
          <p:nvPr>
            <p:ph type="title"/>
          </p:nvPr>
        </p:nvSpPr>
        <p:spPr>
          <a:xfrm>
            <a:off x="666750" y="2422525"/>
            <a:ext cx="10515600" cy="1325563"/>
          </a:xfrm>
        </p:spPr>
        <p:txBody>
          <a:bodyPr>
            <a:normAutofit fontScale="90000"/>
          </a:bodyPr>
          <a:lstStyle/>
          <a:p>
            <a:pPr algn="ctr"/>
            <a:r>
              <a:rPr lang="en-US" b="1" dirty="0">
                <a:solidFill>
                  <a:schemeClr val="accent1"/>
                </a:solidFill>
              </a:rPr>
              <a:t>What is the evidence base driving the concern with highly and ultra-processed foods?</a:t>
            </a:r>
          </a:p>
        </p:txBody>
      </p:sp>
      <p:grpSp>
        <p:nvGrpSpPr>
          <p:cNvPr id="4" name="Group 3">
            <a:extLst>
              <a:ext uri="{FF2B5EF4-FFF2-40B4-BE49-F238E27FC236}">
                <a16:creationId xmlns:a16="http://schemas.microsoft.com/office/drawing/2014/main" id="{E98660E0-2523-63CE-F1C5-2883D8C01A9C}"/>
              </a:ext>
            </a:extLst>
          </p:cNvPr>
          <p:cNvGrpSpPr/>
          <p:nvPr/>
        </p:nvGrpSpPr>
        <p:grpSpPr>
          <a:xfrm>
            <a:off x="-1" y="6176962"/>
            <a:ext cx="12111628" cy="693647"/>
            <a:chOff x="-1" y="6176962"/>
            <a:chExt cx="12111628" cy="693647"/>
          </a:xfrm>
        </p:grpSpPr>
        <p:pic>
          <p:nvPicPr>
            <p:cNvPr id="5" name="Picture 4">
              <a:extLst>
                <a:ext uri="{FF2B5EF4-FFF2-40B4-BE49-F238E27FC236}">
                  <a16:creationId xmlns:a16="http://schemas.microsoft.com/office/drawing/2014/main" id="{14574AC8-D0AB-739F-36E2-95215DA7CB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6" name="Picture 2" descr="Arkansas Children's Nutrition Center">
              <a:extLst>
                <a:ext uri="{FF2B5EF4-FFF2-40B4-BE49-F238E27FC236}">
                  <a16:creationId xmlns:a16="http://schemas.microsoft.com/office/drawing/2014/main" id="{11F80F92-CBB5-9D69-F66C-EC467209D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CECB4DA-E71C-F216-FC88-2A2865EE7F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Tree>
    <p:extLst>
      <p:ext uri="{BB962C8B-B14F-4D97-AF65-F5344CB8AC3E}">
        <p14:creationId xmlns:p14="http://schemas.microsoft.com/office/powerpoint/2010/main" val="92733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2D18C-DD1E-2F56-E22E-AA5C5D3E2EEA}"/>
              </a:ext>
            </a:extLst>
          </p:cNvPr>
          <p:cNvPicPr>
            <a:picLocks noChangeAspect="1"/>
          </p:cNvPicPr>
          <p:nvPr/>
        </p:nvPicPr>
        <p:blipFill>
          <a:blip r:embed="rId2"/>
          <a:stretch>
            <a:fillRect/>
          </a:stretch>
        </p:blipFill>
        <p:spPr>
          <a:xfrm>
            <a:off x="5367540" y="611258"/>
            <a:ext cx="4878814" cy="4901092"/>
          </a:xfrm>
          <a:prstGeom prst="rect">
            <a:avLst/>
          </a:prstGeom>
        </p:spPr>
      </p:pic>
      <p:pic>
        <p:nvPicPr>
          <p:cNvPr id="5" name="Picture 4">
            <a:extLst>
              <a:ext uri="{FF2B5EF4-FFF2-40B4-BE49-F238E27FC236}">
                <a16:creationId xmlns:a16="http://schemas.microsoft.com/office/drawing/2014/main" id="{8BE537E9-73C2-8977-8E26-300DF53A69D4}"/>
              </a:ext>
            </a:extLst>
          </p:cNvPr>
          <p:cNvPicPr>
            <a:picLocks noChangeAspect="1"/>
          </p:cNvPicPr>
          <p:nvPr/>
        </p:nvPicPr>
        <p:blipFill>
          <a:blip r:embed="rId3"/>
          <a:stretch>
            <a:fillRect/>
          </a:stretch>
        </p:blipFill>
        <p:spPr>
          <a:xfrm>
            <a:off x="6836847" y="1560706"/>
            <a:ext cx="5133719" cy="5148262"/>
          </a:xfrm>
          <a:prstGeom prst="rect">
            <a:avLst/>
          </a:prstGeom>
        </p:spPr>
      </p:pic>
      <p:pic>
        <p:nvPicPr>
          <p:cNvPr id="6" name="Picture 5">
            <a:extLst>
              <a:ext uri="{FF2B5EF4-FFF2-40B4-BE49-F238E27FC236}">
                <a16:creationId xmlns:a16="http://schemas.microsoft.com/office/drawing/2014/main" id="{A5E62B8C-42AE-25AD-627E-536DC2CDB9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7" name="Group 6">
            <a:extLst>
              <a:ext uri="{FF2B5EF4-FFF2-40B4-BE49-F238E27FC236}">
                <a16:creationId xmlns:a16="http://schemas.microsoft.com/office/drawing/2014/main" id="{BC2856EA-11C7-319A-2858-F05E4FA810E8}"/>
              </a:ext>
            </a:extLst>
          </p:cNvPr>
          <p:cNvGrpSpPr/>
          <p:nvPr/>
        </p:nvGrpSpPr>
        <p:grpSpPr>
          <a:xfrm>
            <a:off x="-1" y="6176962"/>
            <a:ext cx="12111628" cy="693647"/>
            <a:chOff x="-1" y="6176962"/>
            <a:chExt cx="12111628" cy="693647"/>
          </a:xfrm>
        </p:grpSpPr>
        <p:pic>
          <p:nvPicPr>
            <p:cNvPr id="8" name="Picture 7">
              <a:extLst>
                <a:ext uri="{FF2B5EF4-FFF2-40B4-BE49-F238E27FC236}">
                  <a16:creationId xmlns:a16="http://schemas.microsoft.com/office/drawing/2014/main" id="{EE97A232-171F-968C-C8DA-FF42B57CD3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9" name="Picture 2" descr="Arkansas Children's Nutrition Center">
              <a:extLst>
                <a:ext uri="{FF2B5EF4-FFF2-40B4-BE49-F238E27FC236}">
                  <a16:creationId xmlns:a16="http://schemas.microsoft.com/office/drawing/2014/main" id="{9262EFF5-F945-6169-5B01-BEC980A96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9E36451B-09D9-65DE-335E-7187A03E574D}"/>
              </a:ext>
            </a:extLst>
          </p:cNvPr>
          <p:cNvPicPr>
            <a:picLocks noChangeAspect="1"/>
          </p:cNvPicPr>
          <p:nvPr/>
        </p:nvPicPr>
        <p:blipFill>
          <a:blip r:embed="rId7"/>
          <a:stretch>
            <a:fillRect/>
          </a:stretch>
        </p:blipFill>
        <p:spPr>
          <a:xfrm>
            <a:off x="259512" y="461362"/>
            <a:ext cx="5019074" cy="2198688"/>
          </a:xfrm>
          <a:prstGeom prst="rect">
            <a:avLst/>
          </a:prstGeom>
        </p:spPr>
      </p:pic>
      <p:pic>
        <p:nvPicPr>
          <p:cNvPr id="3" name="Picture 2">
            <a:extLst>
              <a:ext uri="{FF2B5EF4-FFF2-40B4-BE49-F238E27FC236}">
                <a16:creationId xmlns:a16="http://schemas.microsoft.com/office/drawing/2014/main" id="{A1887CAC-3031-3FA0-8D05-2A7781C6ED35}"/>
              </a:ext>
            </a:extLst>
          </p:cNvPr>
          <p:cNvPicPr>
            <a:picLocks noChangeAspect="1"/>
          </p:cNvPicPr>
          <p:nvPr/>
        </p:nvPicPr>
        <p:blipFill>
          <a:blip r:embed="rId8"/>
          <a:stretch>
            <a:fillRect/>
          </a:stretch>
        </p:blipFill>
        <p:spPr>
          <a:xfrm>
            <a:off x="231977" y="2660050"/>
            <a:ext cx="5135563" cy="1877351"/>
          </a:xfrm>
          <a:prstGeom prst="rect">
            <a:avLst/>
          </a:prstGeom>
        </p:spPr>
      </p:pic>
    </p:spTree>
    <p:extLst>
      <p:ext uri="{BB962C8B-B14F-4D97-AF65-F5344CB8AC3E}">
        <p14:creationId xmlns:p14="http://schemas.microsoft.com/office/powerpoint/2010/main" val="417491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5CDA-66EE-496C-884B-0A08BA9650CA}"/>
              </a:ext>
            </a:extLst>
          </p:cNvPr>
          <p:cNvSpPr>
            <a:spLocks noGrp="1"/>
          </p:cNvSpPr>
          <p:nvPr>
            <p:ph type="title"/>
          </p:nvPr>
        </p:nvSpPr>
        <p:spPr/>
        <p:txBody>
          <a:bodyPr>
            <a:normAutofit/>
          </a:bodyPr>
          <a:lstStyle/>
          <a:p>
            <a:pPr algn="ctr"/>
            <a:r>
              <a:rPr lang="en-US" sz="3200" b="1" i="1" dirty="0">
                <a:solidFill>
                  <a:srgbClr val="0070C0"/>
                </a:solidFill>
              </a:rPr>
              <a:t>Current evidence heavily based on observational studies with a general lack of clinical and mechanistic studies</a:t>
            </a:r>
          </a:p>
        </p:txBody>
      </p:sp>
      <p:sp>
        <p:nvSpPr>
          <p:cNvPr id="3" name="Content Placeholder 2">
            <a:extLst>
              <a:ext uri="{FF2B5EF4-FFF2-40B4-BE49-F238E27FC236}">
                <a16:creationId xmlns:a16="http://schemas.microsoft.com/office/drawing/2014/main" id="{B9E8165E-0284-3685-22AF-974711464176}"/>
              </a:ext>
            </a:extLst>
          </p:cNvPr>
          <p:cNvSpPr>
            <a:spLocks noGrp="1"/>
          </p:cNvSpPr>
          <p:nvPr>
            <p:ph idx="1"/>
          </p:nvPr>
        </p:nvSpPr>
        <p:spPr/>
        <p:txBody>
          <a:bodyPr>
            <a:normAutofit/>
          </a:bodyPr>
          <a:lstStyle/>
          <a:p>
            <a:r>
              <a:rPr lang="en-US" sz="2400"/>
              <a:t>Primarily driven by cross sectional studies</a:t>
            </a:r>
          </a:p>
          <a:p>
            <a:r>
              <a:rPr lang="en-US" sz="2400"/>
              <a:t>Increasing number of longitudinal cohorts</a:t>
            </a:r>
          </a:p>
          <a:p>
            <a:r>
              <a:rPr lang="en-US" sz="2400"/>
              <a:t>Generally, this area lacks:</a:t>
            </a:r>
          </a:p>
          <a:p>
            <a:pPr lvl="1"/>
            <a:r>
              <a:rPr lang="en-US" sz="2000"/>
              <a:t>Consistency in application of UPF and HPF definitions</a:t>
            </a:r>
          </a:p>
          <a:p>
            <a:pPr lvl="1"/>
            <a:r>
              <a:rPr lang="en-US" sz="2000"/>
              <a:t>Consistency in approach</a:t>
            </a:r>
          </a:p>
          <a:p>
            <a:pPr lvl="1"/>
            <a:r>
              <a:rPr lang="en-US" sz="2000"/>
              <a:t>Rigorous clinical trials</a:t>
            </a:r>
          </a:p>
          <a:p>
            <a:pPr lvl="1"/>
            <a:r>
              <a:rPr lang="en-US" sz="2000"/>
              <a:t>Deeper mechanistic studies</a:t>
            </a:r>
          </a:p>
          <a:p>
            <a:endParaRPr lang="en-US" sz="2400"/>
          </a:p>
          <a:p>
            <a:r>
              <a:rPr lang="en-US" sz="2400"/>
              <a:t>Tendency has been to jump from observational studies to hypotheses that are not testable or fully actionable</a:t>
            </a:r>
          </a:p>
        </p:txBody>
      </p:sp>
      <p:pic>
        <p:nvPicPr>
          <p:cNvPr id="4" name="Picture 3">
            <a:extLst>
              <a:ext uri="{FF2B5EF4-FFF2-40B4-BE49-F238E27FC236}">
                <a16:creationId xmlns:a16="http://schemas.microsoft.com/office/drawing/2014/main" id="{D57B037E-CB6F-F0E7-62F5-E217D5F0B9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01675ED3-7956-E3E6-46DA-3C58B63C4074}"/>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3CF9CF5B-72C3-516F-F3F9-83FDE37255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614578D3-0058-4B37-9AD4-7E0C4DFF2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535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7DBD2-1323-DED0-BC19-847342F33BFD}"/>
              </a:ext>
            </a:extLst>
          </p:cNvPr>
          <p:cNvPicPr>
            <a:picLocks noChangeAspect="1"/>
          </p:cNvPicPr>
          <p:nvPr/>
        </p:nvPicPr>
        <p:blipFill>
          <a:blip r:embed="rId2"/>
          <a:stretch>
            <a:fillRect/>
          </a:stretch>
        </p:blipFill>
        <p:spPr>
          <a:xfrm>
            <a:off x="2696014" y="1229204"/>
            <a:ext cx="7255706" cy="4809258"/>
          </a:xfrm>
          <a:prstGeom prst="rect">
            <a:avLst/>
          </a:prstGeom>
        </p:spPr>
      </p:pic>
      <p:pic>
        <p:nvPicPr>
          <p:cNvPr id="8" name="Picture 7">
            <a:extLst>
              <a:ext uri="{FF2B5EF4-FFF2-40B4-BE49-F238E27FC236}">
                <a16:creationId xmlns:a16="http://schemas.microsoft.com/office/drawing/2014/main" id="{0E9351BC-9C0D-1C30-D0B0-AA8971075A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2" name="TextBox 1">
            <a:extLst>
              <a:ext uri="{FF2B5EF4-FFF2-40B4-BE49-F238E27FC236}">
                <a16:creationId xmlns:a16="http://schemas.microsoft.com/office/drawing/2014/main" id="{D376DD6F-9785-F2ED-A6C5-58A8C7583804}"/>
              </a:ext>
            </a:extLst>
          </p:cNvPr>
          <p:cNvSpPr txBox="1"/>
          <p:nvPr/>
        </p:nvSpPr>
        <p:spPr>
          <a:xfrm>
            <a:off x="2631446" y="6038462"/>
            <a:ext cx="3692421" cy="276999"/>
          </a:xfrm>
          <a:prstGeom prst="rect">
            <a:avLst/>
          </a:prstGeom>
          <a:noFill/>
        </p:spPr>
        <p:txBody>
          <a:bodyPr wrap="none" rtlCol="0">
            <a:spAutoFit/>
          </a:bodyPr>
          <a:lstStyle/>
          <a:p>
            <a:r>
              <a:rPr lang="en-US" sz="1200" i="1" dirty="0"/>
              <a:t>Juul et al. J American College of Cardiology. 77:12. 2021.</a:t>
            </a:r>
          </a:p>
        </p:txBody>
      </p:sp>
      <p:sp>
        <p:nvSpPr>
          <p:cNvPr id="3" name="TextBox 2">
            <a:extLst>
              <a:ext uri="{FF2B5EF4-FFF2-40B4-BE49-F238E27FC236}">
                <a16:creationId xmlns:a16="http://schemas.microsoft.com/office/drawing/2014/main" id="{9A7282AE-B81F-F63B-0C22-F1F1DC16D5C4}"/>
              </a:ext>
            </a:extLst>
          </p:cNvPr>
          <p:cNvSpPr txBox="1"/>
          <p:nvPr/>
        </p:nvSpPr>
        <p:spPr>
          <a:xfrm>
            <a:off x="380685" y="613650"/>
            <a:ext cx="11211595" cy="477054"/>
          </a:xfrm>
          <a:prstGeom prst="rect">
            <a:avLst/>
          </a:prstGeom>
          <a:noFill/>
        </p:spPr>
        <p:txBody>
          <a:bodyPr wrap="none" rtlCol="0">
            <a:spAutoFit/>
          </a:bodyPr>
          <a:lstStyle/>
          <a:p>
            <a:r>
              <a:rPr lang="en-US" sz="2500" b="1" dirty="0">
                <a:solidFill>
                  <a:srgbClr val="C00000"/>
                </a:solidFill>
              </a:rPr>
              <a:t>↑ </a:t>
            </a:r>
            <a:r>
              <a:rPr lang="en-US" sz="2500" b="1" dirty="0" err="1">
                <a:solidFill>
                  <a:srgbClr val="C00000"/>
                </a:solidFill>
              </a:rPr>
              <a:t>Ultraprocessed</a:t>
            </a:r>
            <a:r>
              <a:rPr lang="en-US" sz="2500" b="1" dirty="0">
                <a:solidFill>
                  <a:srgbClr val="C00000"/>
                </a:solidFill>
              </a:rPr>
              <a:t> food intake = ↑ Energy Intake = ↑ Obesity = ↓ Long Term Health</a:t>
            </a:r>
          </a:p>
        </p:txBody>
      </p:sp>
      <p:grpSp>
        <p:nvGrpSpPr>
          <p:cNvPr id="5" name="Group 4">
            <a:extLst>
              <a:ext uri="{FF2B5EF4-FFF2-40B4-BE49-F238E27FC236}">
                <a16:creationId xmlns:a16="http://schemas.microsoft.com/office/drawing/2014/main" id="{292016E7-4DF2-EFA9-57E0-09E784B45EFB}"/>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1434013D-FCE7-E9FD-93FA-C7E71CF086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0" name="Picture 2" descr="Arkansas Children's Nutrition Center">
              <a:extLst>
                <a:ext uri="{FF2B5EF4-FFF2-40B4-BE49-F238E27FC236}">
                  <a16:creationId xmlns:a16="http://schemas.microsoft.com/office/drawing/2014/main" id="{ADE4632F-41B7-067F-9C5E-7F1922D1A0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652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0DE0-4913-A124-83FF-8B911F8A1BEA}"/>
              </a:ext>
            </a:extLst>
          </p:cNvPr>
          <p:cNvSpPr>
            <a:spLocks noGrp="1"/>
          </p:cNvSpPr>
          <p:nvPr>
            <p:ph type="title"/>
          </p:nvPr>
        </p:nvSpPr>
        <p:spPr>
          <a:xfrm>
            <a:off x="666750" y="1853055"/>
            <a:ext cx="10515600" cy="1325563"/>
          </a:xfrm>
        </p:spPr>
        <p:txBody>
          <a:bodyPr>
            <a:noAutofit/>
          </a:bodyPr>
          <a:lstStyle/>
          <a:p>
            <a:pPr algn="ctr"/>
            <a:r>
              <a:rPr lang="en-US" sz="3600" b="1" dirty="0">
                <a:solidFill>
                  <a:schemeClr val="accent1"/>
                </a:solidFill>
              </a:rPr>
              <a:t>Is this still about nutrition?</a:t>
            </a:r>
            <a:br>
              <a:rPr lang="en-US" sz="3600" b="1" dirty="0">
                <a:solidFill>
                  <a:schemeClr val="accent1"/>
                </a:solidFill>
              </a:rPr>
            </a:br>
            <a:endParaRPr lang="en-US" sz="3600" b="1" dirty="0">
              <a:solidFill>
                <a:schemeClr val="accent1"/>
              </a:solidFill>
            </a:endParaRPr>
          </a:p>
        </p:txBody>
      </p:sp>
      <p:grpSp>
        <p:nvGrpSpPr>
          <p:cNvPr id="4" name="Group 3">
            <a:extLst>
              <a:ext uri="{FF2B5EF4-FFF2-40B4-BE49-F238E27FC236}">
                <a16:creationId xmlns:a16="http://schemas.microsoft.com/office/drawing/2014/main" id="{E98660E0-2523-63CE-F1C5-2883D8C01A9C}"/>
              </a:ext>
            </a:extLst>
          </p:cNvPr>
          <p:cNvGrpSpPr/>
          <p:nvPr/>
        </p:nvGrpSpPr>
        <p:grpSpPr>
          <a:xfrm>
            <a:off x="-1" y="6176962"/>
            <a:ext cx="12111628" cy="693647"/>
            <a:chOff x="-1" y="6176962"/>
            <a:chExt cx="12111628" cy="693647"/>
          </a:xfrm>
        </p:grpSpPr>
        <p:pic>
          <p:nvPicPr>
            <p:cNvPr id="5" name="Picture 4">
              <a:extLst>
                <a:ext uri="{FF2B5EF4-FFF2-40B4-BE49-F238E27FC236}">
                  <a16:creationId xmlns:a16="http://schemas.microsoft.com/office/drawing/2014/main" id="{14574AC8-D0AB-739F-36E2-95215DA7CB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6" name="Picture 2" descr="Arkansas Children's Nutrition Center">
              <a:extLst>
                <a:ext uri="{FF2B5EF4-FFF2-40B4-BE49-F238E27FC236}">
                  <a16:creationId xmlns:a16="http://schemas.microsoft.com/office/drawing/2014/main" id="{11F80F92-CBB5-9D69-F66C-EC467209D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CECB4DA-E71C-F216-FC88-2A2865EE7F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3" name="TextBox 2">
            <a:extLst>
              <a:ext uri="{FF2B5EF4-FFF2-40B4-BE49-F238E27FC236}">
                <a16:creationId xmlns:a16="http://schemas.microsoft.com/office/drawing/2014/main" id="{F0B5200A-BD58-41E7-9C83-6D9EB3165A1D}"/>
              </a:ext>
            </a:extLst>
          </p:cNvPr>
          <p:cNvSpPr txBox="1"/>
          <p:nvPr/>
        </p:nvSpPr>
        <p:spPr>
          <a:xfrm>
            <a:off x="1573212" y="3438021"/>
            <a:ext cx="9314754" cy="1077218"/>
          </a:xfrm>
          <a:prstGeom prst="rect">
            <a:avLst/>
          </a:prstGeom>
          <a:noFill/>
        </p:spPr>
        <p:txBody>
          <a:bodyPr wrap="square" rtlCol="0">
            <a:spAutoFit/>
          </a:bodyPr>
          <a:lstStyle/>
          <a:p>
            <a:pPr algn="ctr"/>
            <a:r>
              <a:rPr lang="en-US" sz="3200" dirty="0">
                <a:solidFill>
                  <a:schemeClr val="accent1"/>
                </a:solidFill>
              </a:rPr>
              <a:t>Are we just recapturing what we already know about foods with poor nutrient density with UPF definitions?</a:t>
            </a:r>
            <a:endParaRPr lang="en-US" sz="3200" dirty="0"/>
          </a:p>
        </p:txBody>
      </p:sp>
    </p:spTree>
    <p:extLst>
      <p:ext uri="{BB962C8B-B14F-4D97-AF65-F5344CB8AC3E}">
        <p14:creationId xmlns:p14="http://schemas.microsoft.com/office/powerpoint/2010/main" val="17764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07CE3-E852-5653-4A22-800E3F6EA0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9" y="1287015"/>
            <a:ext cx="5558849" cy="4820014"/>
          </a:xfrm>
          <a:prstGeom prst="rect">
            <a:avLst/>
          </a:prstGeom>
        </p:spPr>
      </p:pic>
      <p:pic>
        <p:nvPicPr>
          <p:cNvPr id="9" name="Picture 8">
            <a:extLst>
              <a:ext uri="{FF2B5EF4-FFF2-40B4-BE49-F238E27FC236}">
                <a16:creationId xmlns:a16="http://schemas.microsoft.com/office/drawing/2014/main" id="{CFC8C76B-7AE7-ADBA-2A3F-95AA5539B5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10" name="TextBox 9">
            <a:extLst>
              <a:ext uri="{FF2B5EF4-FFF2-40B4-BE49-F238E27FC236}">
                <a16:creationId xmlns:a16="http://schemas.microsoft.com/office/drawing/2014/main" id="{7DA9EB1D-7849-FA1C-D625-6571EAED345F}"/>
              </a:ext>
            </a:extLst>
          </p:cNvPr>
          <p:cNvSpPr txBox="1"/>
          <p:nvPr/>
        </p:nvSpPr>
        <p:spPr>
          <a:xfrm>
            <a:off x="148154" y="5833611"/>
            <a:ext cx="6453234" cy="307777"/>
          </a:xfrm>
          <a:prstGeom prst="rect">
            <a:avLst/>
          </a:prstGeom>
          <a:noFill/>
        </p:spPr>
        <p:txBody>
          <a:bodyPr wrap="square" rtlCol="0">
            <a:spAutoFit/>
          </a:bodyPr>
          <a:lstStyle/>
          <a:p>
            <a:r>
              <a:rPr lang="en-US" sz="1400" i="1">
                <a:solidFill>
                  <a:schemeClr val="accent1"/>
                </a:solidFill>
              </a:rPr>
              <a:t>Gupta S, Hawk T, Aggarwal A, </a:t>
            </a:r>
            <a:r>
              <a:rPr lang="en-US" sz="1400" i="1" err="1">
                <a:solidFill>
                  <a:schemeClr val="accent1"/>
                </a:solidFill>
              </a:rPr>
              <a:t>Drewnowski</a:t>
            </a:r>
            <a:r>
              <a:rPr lang="en-US" sz="1400" i="1">
                <a:solidFill>
                  <a:schemeClr val="accent1"/>
                </a:solidFill>
              </a:rPr>
              <a:t> A.. Frontiers in nutrition. 2019:70.</a:t>
            </a:r>
          </a:p>
        </p:txBody>
      </p:sp>
      <p:sp>
        <p:nvSpPr>
          <p:cNvPr id="11" name="Title 10">
            <a:extLst>
              <a:ext uri="{FF2B5EF4-FFF2-40B4-BE49-F238E27FC236}">
                <a16:creationId xmlns:a16="http://schemas.microsoft.com/office/drawing/2014/main" id="{C804DBF2-A056-08DF-3FA8-DE0E9DFD5B19}"/>
              </a:ext>
            </a:extLst>
          </p:cNvPr>
          <p:cNvSpPr>
            <a:spLocks noGrp="1"/>
          </p:cNvSpPr>
          <p:nvPr>
            <p:ph type="title"/>
          </p:nvPr>
        </p:nvSpPr>
        <p:spPr>
          <a:xfrm>
            <a:off x="453752" y="299810"/>
            <a:ext cx="10900048" cy="760686"/>
          </a:xfrm>
        </p:spPr>
        <p:txBody>
          <a:bodyPr>
            <a:normAutofit fontScale="90000"/>
          </a:bodyPr>
          <a:lstStyle/>
          <a:p>
            <a:r>
              <a:rPr lang="en-US" sz="2600" b="1" i="1" dirty="0">
                <a:solidFill>
                  <a:schemeClr val="accent1"/>
                </a:solidFill>
              </a:rPr>
              <a:t>Characterizing ultra-processed foods by energy density, nutrient density, and cost</a:t>
            </a:r>
            <a:endParaRPr lang="en-US" sz="2600" b="1" dirty="0"/>
          </a:p>
        </p:txBody>
      </p:sp>
      <p:pic>
        <p:nvPicPr>
          <p:cNvPr id="12" name="Picture 11">
            <a:extLst>
              <a:ext uri="{FF2B5EF4-FFF2-40B4-BE49-F238E27FC236}">
                <a16:creationId xmlns:a16="http://schemas.microsoft.com/office/drawing/2014/main" id="{73EB3848-7B1E-CC36-D129-6288609E83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887" y="1133127"/>
            <a:ext cx="4104838" cy="4492243"/>
          </a:xfrm>
          <a:prstGeom prst="rect">
            <a:avLst/>
          </a:prstGeom>
        </p:spPr>
      </p:pic>
      <p:grpSp>
        <p:nvGrpSpPr>
          <p:cNvPr id="2" name="Group 1">
            <a:extLst>
              <a:ext uri="{FF2B5EF4-FFF2-40B4-BE49-F238E27FC236}">
                <a16:creationId xmlns:a16="http://schemas.microsoft.com/office/drawing/2014/main" id="{0B6F37BF-23DD-6C3A-E76A-565EB272F118}"/>
              </a:ext>
            </a:extLst>
          </p:cNvPr>
          <p:cNvGrpSpPr/>
          <p:nvPr/>
        </p:nvGrpSpPr>
        <p:grpSpPr>
          <a:xfrm>
            <a:off x="-1" y="6176962"/>
            <a:ext cx="12111628" cy="693647"/>
            <a:chOff x="-1" y="6176962"/>
            <a:chExt cx="12111628" cy="693647"/>
          </a:xfrm>
        </p:grpSpPr>
        <p:pic>
          <p:nvPicPr>
            <p:cNvPr id="8" name="Picture 7">
              <a:extLst>
                <a:ext uri="{FF2B5EF4-FFF2-40B4-BE49-F238E27FC236}">
                  <a16:creationId xmlns:a16="http://schemas.microsoft.com/office/drawing/2014/main" id="{9D2E4AA4-A3DB-B632-894B-72B95DD7B3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3" name="Picture 2" descr="Arkansas Children's Nutrition Center">
              <a:extLst>
                <a:ext uri="{FF2B5EF4-FFF2-40B4-BE49-F238E27FC236}">
                  <a16:creationId xmlns:a16="http://schemas.microsoft.com/office/drawing/2014/main" id="{3499F70E-8AD6-E3CA-0734-1D7F4F9697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07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74C26-18CB-9B53-C593-0685A8420CE9}"/>
              </a:ext>
            </a:extLst>
          </p:cNvPr>
          <p:cNvSpPr txBox="1"/>
          <p:nvPr/>
        </p:nvSpPr>
        <p:spPr>
          <a:xfrm>
            <a:off x="7481749" y="931067"/>
            <a:ext cx="4487093" cy="4801314"/>
          </a:xfrm>
          <a:prstGeom prst="rect">
            <a:avLst/>
          </a:prstGeom>
          <a:noFill/>
        </p:spPr>
        <p:txBody>
          <a:bodyPr wrap="square" rtlCol="0">
            <a:spAutoFit/>
          </a:bodyPr>
          <a:lstStyle/>
          <a:p>
            <a:r>
              <a:rPr lang="en-US" sz="1700" i="1" dirty="0"/>
              <a:t>“It would appear that the ultra-processed NOVA designation</a:t>
            </a:r>
            <a:r>
              <a:rPr lang="en-US" sz="1700" dirty="0"/>
              <a:t> i</a:t>
            </a:r>
            <a:r>
              <a:rPr lang="en-US" sz="1700" i="1" dirty="0"/>
              <a:t>s a new name for energy-dense grains, fats and sweets.</a:t>
            </a:r>
            <a:r>
              <a:rPr lang="en-US" sz="1700" dirty="0"/>
              <a:t> </a:t>
            </a:r>
            <a:r>
              <a:rPr lang="en-US" sz="1700" i="1" dirty="0"/>
              <a:t>These foods are energy dense, can be nutrient poor, and are</a:t>
            </a:r>
            <a:r>
              <a:rPr lang="en-US" sz="1700" dirty="0"/>
              <a:t> </a:t>
            </a:r>
            <a:r>
              <a:rPr lang="en-US" sz="1700" i="1" dirty="0"/>
              <a:t>distinguished by their low per calorie costs.”</a:t>
            </a:r>
          </a:p>
          <a:p>
            <a:endParaRPr lang="en-US" sz="1700" i="1" dirty="0"/>
          </a:p>
          <a:p>
            <a:r>
              <a:rPr lang="en-US" sz="1700" i="1" dirty="0">
                <a:solidFill>
                  <a:schemeClr val="accent1"/>
                </a:solidFill>
              </a:rPr>
              <a:t>“By contrast, the</a:t>
            </a:r>
            <a:r>
              <a:rPr lang="en-US" sz="1700" dirty="0">
                <a:solidFill>
                  <a:schemeClr val="accent1"/>
                </a:solidFill>
              </a:rPr>
              <a:t> </a:t>
            </a:r>
            <a:r>
              <a:rPr lang="en-US" sz="1700" i="1" dirty="0">
                <a:solidFill>
                  <a:schemeClr val="accent1"/>
                </a:solidFill>
              </a:rPr>
              <a:t>NOVA unprocessed category successfully captured some of the same food groups that multiple NRF schemes have previously</a:t>
            </a:r>
            <a:r>
              <a:rPr lang="en-US" sz="1700" dirty="0">
                <a:solidFill>
                  <a:schemeClr val="accent1"/>
                </a:solidFill>
              </a:rPr>
              <a:t> </a:t>
            </a:r>
            <a:r>
              <a:rPr lang="en-US" sz="1700" i="1" dirty="0">
                <a:solidFill>
                  <a:schemeClr val="accent1"/>
                </a:solidFill>
              </a:rPr>
              <a:t>recognized as nutrient-rich.”</a:t>
            </a:r>
          </a:p>
          <a:p>
            <a:endParaRPr lang="en-US" sz="1700" i="1" dirty="0"/>
          </a:p>
          <a:p>
            <a:endParaRPr lang="en-US" sz="1700" i="1" dirty="0"/>
          </a:p>
          <a:p>
            <a:r>
              <a:rPr lang="en-US" sz="1700" i="1" dirty="0">
                <a:solidFill>
                  <a:schemeClr val="accent1"/>
                </a:solidFill>
              </a:rPr>
              <a:t>“Food-based Dietary Guidelines focusing</a:t>
            </a:r>
            <a:r>
              <a:rPr lang="en-US" sz="1700" dirty="0">
                <a:solidFill>
                  <a:schemeClr val="accent1"/>
                </a:solidFill>
              </a:rPr>
              <a:t> </a:t>
            </a:r>
            <a:r>
              <a:rPr lang="en-US" sz="1700" i="1" dirty="0">
                <a:solidFill>
                  <a:schemeClr val="accent1"/>
                </a:solidFill>
              </a:rPr>
              <a:t>on dietary components or foods by degree of processing may</a:t>
            </a:r>
            <a:r>
              <a:rPr lang="en-US" sz="1700" dirty="0">
                <a:solidFill>
                  <a:schemeClr val="accent1"/>
                </a:solidFill>
              </a:rPr>
              <a:t> </a:t>
            </a:r>
            <a:r>
              <a:rPr lang="en-US" sz="1700" i="1" dirty="0">
                <a:solidFill>
                  <a:schemeClr val="accent1"/>
                </a:solidFill>
              </a:rPr>
              <a:t>be one strategy to make recommendations intuitive for the</a:t>
            </a:r>
            <a:r>
              <a:rPr lang="en-US" sz="1700" dirty="0">
                <a:solidFill>
                  <a:schemeClr val="accent1"/>
                </a:solidFill>
              </a:rPr>
              <a:t> </a:t>
            </a:r>
            <a:r>
              <a:rPr lang="en-US" sz="1700" i="1" dirty="0">
                <a:solidFill>
                  <a:schemeClr val="accent1"/>
                </a:solidFill>
              </a:rPr>
              <a:t>consumer; developing an overall processing index of the diet</a:t>
            </a:r>
            <a:r>
              <a:rPr lang="en-US" sz="1700" dirty="0">
                <a:solidFill>
                  <a:schemeClr val="accent1"/>
                </a:solidFill>
              </a:rPr>
              <a:t> </a:t>
            </a:r>
            <a:r>
              <a:rPr lang="en-US" sz="1700" i="1" dirty="0">
                <a:solidFill>
                  <a:schemeClr val="accent1"/>
                </a:solidFill>
              </a:rPr>
              <a:t>might be another.”</a:t>
            </a:r>
            <a:endParaRPr lang="en-US" sz="1700" dirty="0">
              <a:solidFill>
                <a:schemeClr val="accent1"/>
              </a:solidFill>
            </a:endParaRPr>
          </a:p>
        </p:txBody>
      </p:sp>
      <p:pic>
        <p:nvPicPr>
          <p:cNvPr id="3" name="Picture 2">
            <a:extLst>
              <a:ext uri="{FF2B5EF4-FFF2-40B4-BE49-F238E27FC236}">
                <a16:creationId xmlns:a16="http://schemas.microsoft.com/office/drawing/2014/main" id="{C22C393D-6A2D-D555-0A3B-13605AFAA7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564" y="231324"/>
            <a:ext cx="6747270" cy="2982699"/>
          </a:xfrm>
          <a:prstGeom prst="rect">
            <a:avLst/>
          </a:prstGeom>
        </p:spPr>
      </p:pic>
      <p:pic>
        <p:nvPicPr>
          <p:cNvPr id="4" name="Picture 3">
            <a:extLst>
              <a:ext uri="{FF2B5EF4-FFF2-40B4-BE49-F238E27FC236}">
                <a16:creationId xmlns:a16="http://schemas.microsoft.com/office/drawing/2014/main" id="{645A82C3-5E1B-8543-08C4-4801BC90B6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564" y="3331724"/>
            <a:ext cx="6633718" cy="3196117"/>
          </a:xfrm>
          <a:prstGeom prst="rect">
            <a:avLst/>
          </a:prstGeom>
        </p:spPr>
      </p:pic>
      <p:pic>
        <p:nvPicPr>
          <p:cNvPr id="5" name="Picture 4">
            <a:extLst>
              <a:ext uri="{FF2B5EF4-FFF2-40B4-BE49-F238E27FC236}">
                <a16:creationId xmlns:a16="http://schemas.microsoft.com/office/drawing/2014/main" id="{848E4FDF-CBC1-AC6F-D83A-8DA3582BA3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7" name="TextBox 6">
            <a:extLst>
              <a:ext uri="{FF2B5EF4-FFF2-40B4-BE49-F238E27FC236}">
                <a16:creationId xmlns:a16="http://schemas.microsoft.com/office/drawing/2014/main" id="{A384D454-1863-7877-0279-070918EE5EE9}"/>
              </a:ext>
            </a:extLst>
          </p:cNvPr>
          <p:cNvSpPr txBox="1"/>
          <p:nvPr/>
        </p:nvSpPr>
        <p:spPr>
          <a:xfrm>
            <a:off x="6498679" y="6501767"/>
            <a:ext cx="6453234" cy="307777"/>
          </a:xfrm>
          <a:prstGeom prst="rect">
            <a:avLst/>
          </a:prstGeom>
          <a:noFill/>
        </p:spPr>
        <p:txBody>
          <a:bodyPr wrap="square" rtlCol="0">
            <a:spAutoFit/>
          </a:bodyPr>
          <a:lstStyle/>
          <a:p>
            <a:r>
              <a:rPr lang="en-US" sz="1400" i="1">
                <a:solidFill>
                  <a:schemeClr val="accent1"/>
                </a:solidFill>
              </a:rPr>
              <a:t>Gupta S, Hawk T, Aggarwal A, </a:t>
            </a:r>
            <a:r>
              <a:rPr lang="en-US" sz="1400" i="1" err="1">
                <a:solidFill>
                  <a:schemeClr val="accent1"/>
                </a:solidFill>
              </a:rPr>
              <a:t>Drewnowski</a:t>
            </a:r>
            <a:r>
              <a:rPr lang="en-US" sz="1400" i="1">
                <a:solidFill>
                  <a:schemeClr val="accent1"/>
                </a:solidFill>
              </a:rPr>
              <a:t> A.. Frontiers in nutrition. 2019:70.</a:t>
            </a:r>
          </a:p>
        </p:txBody>
      </p:sp>
    </p:spTree>
    <p:extLst>
      <p:ext uri="{BB962C8B-B14F-4D97-AF65-F5344CB8AC3E}">
        <p14:creationId xmlns:p14="http://schemas.microsoft.com/office/powerpoint/2010/main" val="13011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AD38-CB34-4173-2229-FACBBF93505C}"/>
              </a:ext>
            </a:extLst>
          </p:cNvPr>
          <p:cNvSpPr>
            <a:spLocks noGrp="1"/>
          </p:cNvSpPr>
          <p:nvPr>
            <p:ph type="title"/>
          </p:nvPr>
        </p:nvSpPr>
        <p:spPr>
          <a:xfrm>
            <a:off x="838200" y="365126"/>
            <a:ext cx="10515600" cy="748447"/>
          </a:xfrm>
        </p:spPr>
        <p:txBody>
          <a:bodyPr>
            <a:noAutofit/>
          </a:bodyPr>
          <a:lstStyle/>
          <a:p>
            <a:pPr algn="ctr"/>
            <a:r>
              <a:rPr lang="en-US" sz="2800" b="1" i="1" dirty="0">
                <a:solidFill>
                  <a:schemeClr val="accent1"/>
                </a:solidFill>
              </a:rPr>
              <a:t>Challenge with classification systems is they can lead to different </a:t>
            </a:r>
            <a:r>
              <a:rPr lang="en-US" sz="2800" b="1" i="1" u="sng" dirty="0">
                <a:solidFill>
                  <a:schemeClr val="accent1"/>
                </a:solidFill>
              </a:rPr>
              <a:t>categorization</a:t>
            </a:r>
            <a:r>
              <a:rPr lang="en-US" sz="2800" b="1" i="1" dirty="0">
                <a:solidFill>
                  <a:schemeClr val="accent1"/>
                </a:solidFill>
              </a:rPr>
              <a:t> within food groups and with overall diet</a:t>
            </a:r>
            <a:endParaRPr lang="en-US" sz="2800" i="1" dirty="0"/>
          </a:p>
        </p:txBody>
      </p:sp>
      <p:pic>
        <p:nvPicPr>
          <p:cNvPr id="7" name="Picture 6">
            <a:extLst>
              <a:ext uri="{FF2B5EF4-FFF2-40B4-BE49-F238E27FC236}">
                <a16:creationId xmlns:a16="http://schemas.microsoft.com/office/drawing/2014/main" id="{D9B32BAD-189D-220F-01EF-2801614DCA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10" name="Picture 9">
            <a:extLst>
              <a:ext uri="{FF2B5EF4-FFF2-40B4-BE49-F238E27FC236}">
                <a16:creationId xmlns:a16="http://schemas.microsoft.com/office/drawing/2014/main" id="{7125B7EB-DC45-A492-E96F-3A78AEEF44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705" y="1242652"/>
            <a:ext cx="4902200" cy="2854810"/>
          </a:xfrm>
          <a:prstGeom prst="rect">
            <a:avLst/>
          </a:prstGeom>
        </p:spPr>
      </p:pic>
      <p:pic>
        <p:nvPicPr>
          <p:cNvPr id="11" name="Picture 10">
            <a:extLst>
              <a:ext uri="{FF2B5EF4-FFF2-40B4-BE49-F238E27FC236}">
                <a16:creationId xmlns:a16="http://schemas.microsoft.com/office/drawing/2014/main" id="{5575B230-F16C-6ABD-819C-1F81B849CF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659" y="4134704"/>
            <a:ext cx="5072293" cy="2358171"/>
          </a:xfrm>
          <a:prstGeom prst="rect">
            <a:avLst/>
          </a:prstGeom>
        </p:spPr>
      </p:pic>
      <p:pic>
        <p:nvPicPr>
          <p:cNvPr id="12" name="Picture 11">
            <a:extLst>
              <a:ext uri="{FF2B5EF4-FFF2-40B4-BE49-F238E27FC236}">
                <a16:creationId xmlns:a16="http://schemas.microsoft.com/office/drawing/2014/main" id="{1BC26815-BEEB-A639-4FF0-DABA054ED8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4204" y="1727213"/>
            <a:ext cx="6087700" cy="4479033"/>
          </a:xfrm>
          <a:prstGeom prst="rect">
            <a:avLst/>
          </a:prstGeom>
        </p:spPr>
      </p:pic>
      <p:sp>
        <p:nvSpPr>
          <p:cNvPr id="13" name="TextBox 12">
            <a:extLst>
              <a:ext uri="{FF2B5EF4-FFF2-40B4-BE49-F238E27FC236}">
                <a16:creationId xmlns:a16="http://schemas.microsoft.com/office/drawing/2014/main" id="{7CC635E1-EE78-B646-B1CD-9F6E9BBEF630}"/>
              </a:ext>
            </a:extLst>
          </p:cNvPr>
          <p:cNvSpPr txBox="1"/>
          <p:nvPr/>
        </p:nvSpPr>
        <p:spPr>
          <a:xfrm>
            <a:off x="5924145" y="6285125"/>
            <a:ext cx="6352162" cy="276999"/>
          </a:xfrm>
          <a:prstGeom prst="rect">
            <a:avLst/>
          </a:prstGeom>
          <a:noFill/>
        </p:spPr>
        <p:txBody>
          <a:bodyPr wrap="square" rtlCol="0">
            <a:spAutoFit/>
          </a:bodyPr>
          <a:lstStyle/>
          <a:p>
            <a:r>
              <a:rPr lang="en-US" sz="1200" i="1">
                <a:solidFill>
                  <a:schemeClr val="accent1"/>
                </a:solidFill>
              </a:rPr>
              <a:t>Martinez-Perez C et al. Nutrients. 2021 Jul 20;13(7):2471.</a:t>
            </a:r>
          </a:p>
        </p:txBody>
      </p:sp>
      <p:grpSp>
        <p:nvGrpSpPr>
          <p:cNvPr id="3" name="Group 2">
            <a:extLst>
              <a:ext uri="{FF2B5EF4-FFF2-40B4-BE49-F238E27FC236}">
                <a16:creationId xmlns:a16="http://schemas.microsoft.com/office/drawing/2014/main" id="{C329D96B-12A7-82C8-D1E7-B251ACBCE762}"/>
              </a:ext>
            </a:extLst>
          </p:cNvPr>
          <p:cNvGrpSpPr/>
          <p:nvPr/>
        </p:nvGrpSpPr>
        <p:grpSpPr>
          <a:xfrm>
            <a:off x="-1" y="6176962"/>
            <a:ext cx="12111628" cy="693647"/>
            <a:chOff x="-1" y="6176962"/>
            <a:chExt cx="12111628" cy="693647"/>
          </a:xfrm>
        </p:grpSpPr>
        <p:pic>
          <p:nvPicPr>
            <p:cNvPr id="4" name="Picture 3">
              <a:extLst>
                <a:ext uri="{FF2B5EF4-FFF2-40B4-BE49-F238E27FC236}">
                  <a16:creationId xmlns:a16="http://schemas.microsoft.com/office/drawing/2014/main" id="{0AE58C1F-2160-26A8-2672-FB8A42C312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5" name="Picture 2" descr="Arkansas Children's Nutrition Center">
              <a:extLst>
                <a:ext uri="{FF2B5EF4-FFF2-40B4-BE49-F238E27FC236}">
                  <a16:creationId xmlns:a16="http://schemas.microsoft.com/office/drawing/2014/main" id="{51FF08C1-2481-FF09-75A5-D3C35EBB52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01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9F82-8751-6D20-A680-BD14878A93C0}"/>
              </a:ext>
            </a:extLst>
          </p:cNvPr>
          <p:cNvSpPr>
            <a:spLocks noGrp="1"/>
          </p:cNvSpPr>
          <p:nvPr>
            <p:ph type="title"/>
          </p:nvPr>
        </p:nvSpPr>
        <p:spPr/>
        <p:txBody>
          <a:bodyPr>
            <a:normAutofit/>
          </a:bodyPr>
          <a:lstStyle/>
          <a:p>
            <a:pPr algn="ctr"/>
            <a:r>
              <a:rPr lang="en-US" sz="3200" i="1" dirty="0">
                <a:solidFill>
                  <a:srgbClr val="0070C0"/>
                </a:solidFill>
              </a:rPr>
              <a:t>Risk of “ultra-processed” foods is perceived as proven science in the media despite direct evidence for this categorization of food</a:t>
            </a:r>
          </a:p>
        </p:txBody>
      </p:sp>
      <p:pic>
        <p:nvPicPr>
          <p:cNvPr id="4102" name="Picture 6" descr="Full list of health dangers from popular ultra-processed foods like fizzy  drinks and cakes, from cancer to diabetes and depression">
            <a:extLst>
              <a:ext uri="{FF2B5EF4-FFF2-40B4-BE49-F238E27FC236}">
                <a16:creationId xmlns:a16="http://schemas.microsoft.com/office/drawing/2014/main" id="{50175B56-3D75-4A23-0989-57D6C1FEF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49897"/>
            <a:ext cx="10515600" cy="3954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D4357C-9958-AE84-C613-88C524689B55}"/>
              </a:ext>
            </a:extLst>
          </p:cNvPr>
          <p:cNvSpPr txBox="1"/>
          <p:nvPr/>
        </p:nvSpPr>
        <p:spPr>
          <a:xfrm>
            <a:off x="735981" y="5963268"/>
            <a:ext cx="8987781" cy="307777"/>
          </a:xfrm>
          <a:prstGeom prst="rect">
            <a:avLst/>
          </a:prstGeom>
          <a:noFill/>
        </p:spPr>
        <p:txBody>
          <a:bodyPr wrap="none" rtlCol="0">
            <a:spAutoFit/>
          </a:bodyPr>
          <a:lstStyle/>
          <a:p>
            <a:r>
              <a:rPr lang="en-US" sz="1400"/>
              <a:t>https://</a:t>
            </a:r>
            <a:r>
              <a:rPr lang="en-US" sz="1400" err="1"/>
              <a:t>www.dailymail.co.uk</a:t>
            </a:r>
            <a:r>
              <a:rPr lang="en-US" sz="1400"/>
              <a:t>/health/article-13135781/processed-foods-cigarettes-expert-cancer-heart-lung-disease.html</a:t>
            </a:r>
          </a:p>
        </p:txBody>
      </p:sp>
      <p:pic>
        <p:nvPicPr>
          <p:cNvPr id="4" name="Picture 3">
            <a:extLst>
              <a:ext uri="{FF2B5EF4-FFF2-40B4-BE49-F238E27FC236}">
                <a16:creationId xmlns:a16="http://schemas.microsoft.com/office/drawing/2014/main" id="{2272DF2E-1651-6278-A7F9-9971638F45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3C4A090C-6187-DF47-BBB1-17324630E58F}"/>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DC220C99-DB60-6D25-B940-4A362D4470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FF09AE8D-44D5-E7B3-C137-8F982EF5E6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2591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AD38-CB34-4173-2229-FACBBF93505C}"/>
              </a:ext>
            </a:extLst>
          </p:cNvPr>
          <p:cNvSpPr>
            <a:spLocks noGrp="1"/>
          </p:cNvSpPr>
          <p:nvPr>
            <p:ph type="title"/>
          </p:nvPr>
        </p:nvSpPr>
        <p:spPr>
          <a:xfrm>
            <a:off x="838200" y="365126"/>
            <a:ext cx="10515600" cy="967564"/>
          </a:xfrm>
        </p:spPr>
        <p:txBody>
          <a:bodyPr>
            <a:normAutofit/>
          </a:bodyPr>
          <a:lstStyle/>
          <a:p>
            <a:pPr algn="ctr"/>
            <a:r>
              <a:rPr lang="en-US" sz="2800" b="1" i="1" dirty="0">
                <a:solidFill>
                  <a:schemeClr val="accent1"/>
                </a:solidFill>
              </a:rPr>
              <a:t>And these can lead to differences in </a:t>
            </a:r>
            <a:r>
              <a:rPr lang="en-US" sz="2800" b="1" i="1" u="sng" dirty="0">
                <a:solidFill>
                  <a:schemeClr val="accent1"/>
                </a:solidFill>
              </a:rPr>
              <a:t>associations</a:t>
            </a:r>
            <a:r>
              <a:rPr lang="en-US" sz="2800" b="1" i="1" dirty="0">
                <a:solidFill>
                  <a:schemeClr val="accent1"/>
                </a:solidFill>
              </a:rPr>
              <a:t> with disease incidences and outcomes</a:t>
            </a:r>
            <a:endParaRPr lang="en-US" sz="2800" i="1" dirty="0"/>
          </a:p>
        </p:txBody>
      </p:sp>
      <p:pic>
        <p:nvPicPr>
          <p:cNvPr id="7" name="Picture 6">
            <a:extLst>
              <a:ext uri="{FF2B5EF4-FFF2-40B4-BE49-F238E27FC236}">
                <a16:creationId xmlns:a16="http://schemas.microsoft.com/office/drawing/2014/main" id="{D9B32BAD-189D-220F-01EF-2801614DCA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3" name="Picture 2">
            <a:extLst>
              <a:ext uri="{FF2B5EF4-FFF2-40B4-BE49-F238E27FC236}">
                <a16:creationId xmlns:a16="http://schemas.microsoft.com/office/drawing/2014/main" id="{68FC87DD-5383-A525-265F-1862A7A69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031" y="1489742"/>
            <a:ext cx="5919663" cy="3082257"/>
          </a:xfrm>
          <a:prstGeom prst="rect">
            <a:avLst/>
          </a:prstGeom>
        </p:spPr>
      </p:pic>
      <p:pic>
        <p:nvPicPr>
          <p:cNvPr id="4" name="Picture 3">
            <a:extLst>
              <a:ext uri="{FF2B5EF4-FFF2-40B4-BE49-F238E27FC236}">
                <a16:creationId xmlns:a16="http://schemas.microsoft.com/office/drawing/2014/main" id="{69C5EF55-A8C0-34AA-D9A4-FCAA801369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5261" y="1749680"/>
            <a:ext cx="5935455" cy="2562379"/>
          </a:xfrm>
          <a:prstGeom prst="rect">
            <a:avLst/>
          </a:prstGeom>
        </p:spPr>
      </p:pic>
      <p:sp>
        <p:nvSpPr>
          <p:cNvPr id="6" name="TextBox 5">
            <a:extLst>
              <a:ext uri="{FF2B5EF4-FFF2-40B4-BE49-F238E27FC236}">
                <a16:creationId xmlns:a16="http://schemas.microsoft.com/office/drawing/2014/main" id="{D669EC93-C808-C1AA-CE23-3698B732D901}"/>
              </a:ext>
            </a:extLst>
          </p:cNvPr>
          <p:cNvSpPr txBox="1"/>
          <p:nvPr/>
        </p:nvSpPr>
        <p:spPr>
          <a:xfrm>
            <a:off x="8696528" y="5837653"/>
            <a:ext cx="6352162" cy="253916"/>
          </a:xfrm>
          <a:prstGeom prst="rect">
            <a:avLst/>
          </a:prstGeom>
          <a:noFill/>
        </p:spPr>
        <p:txBody>
          <a:bodyPr wrap="square" rtlCol="0">
            <a:spAutoFit/>
          </a:bodyPr>
          <a:lstStyle/>
          <a:p>
            <a:r>
              <a:rPr lang="en-US" sz="1050" i="1">
                <a:solidFill>
                  <a:schemeClr val="accent1"/>
                </a:solidFill>
              </a:rPr>
              <a:t>Martinez-Perez C et al. Nutrients. 2021 Jul 20;13(7):2471.</a:t>
            </a:r>
          </a:p>
        </p:txBody>
      </p:sp>
      <p:sp>
        <p:nvSpPr>
          <p:cNvPr id="9" name="TextBox 8">
            <a:extLst>
              <a:ext uri="{FF2B5EF4-FFF2-40B4-BE49-F238E27FC236}">
                <a16:creationId xmlns:a16="http://schemas.microsoft.com/office/drawing/2014/main" id="{7E18853D-4628-1196-BF64-89956AE1E35F}"/>
              </a:ext>
            </a:extLst>
          </p:cNvPr>
          <p:cNvSpPr txBox="1"/>
          <p:nvPr/>
        </p:nvSpPr>
        <p:spPr>
          <a:xfrm>
            <a:off x="756694" y="4721926"/>
            <a:ext cx="10678611" cy="646331"/>
          </a:xfrm>
          <a:prstGeom prst="rect">
            <a:avLst/>
          </a:prstGeom>
          <a:noFill/>
        </p:spPr>
        <p:txBody>
          <a:bodyPr wrap="square" rtlCol="0">
            <a:spAutoFit/>
          </a:bodyPr>
          <a:lstStyle/>
          <a:p>
            <a:r>
              <a:rPr lang="en-US" i="1">
                <a:solidFill>
                  <a:schemeClr val="accent1"/>
                </a:solidFill>
              </a:rPr>
              <a:t>“Food classification methodologies markedly influenced the association between</a:t>
            </a:r>
            <a:r>
              <a:rPr lang="en-US">
                <a:solidFill>
                  <a:schemeClr val="accent1"/>
                </a:solidFill>
              </a:rPr>
              <a:t> </a:t>
            </a:r>
            <a:r>
              <a:rPr lang="en-US" i="1">
                <a:solidFill>
                  <a:schemeClr val="accent1"/>
                </a:solidFill>
              </a:rPr>
              <a:t>UPF consumption and cardiometabolic risk markers.”</a:t>
            </a:r>
            <a:endParaRPr lang="en-US">
              <a:solidFill>
                <a:schemeClr val="accent1"/>
              </a:solidFill>
            </a:endParaRPr>
          </a:p>
        </p:txBody>
      </p:sp>
      <p:grpSp>
        <p:nvGrpSpPr>
          <p:cNvPr id="8" name="Group 7">
            <a:extLst>
              <a:ext uri="{FF2B5EF4-FFF2-40B4-BE49-F238E27FC236}">
                <a16:creationId xmlns:a16="http://schemas.microsoft.com/office/drawing/2014/main" id="{03107779-05E0-E3EF-688F-34405967769C}"/>
              </a:ext>
            </a:extLst>
          </p:cNvPr>
          <p:cNvGrpSpPr/>
          <p:nvPr/>
        </p:nvGrpSpPr>
        <p:grpSpPr>
          <a:xfrm>
            <a:off x="-1" y="6176962"/>
            <a:ext cx="12111628" cy="693647"/>
            <a:chOff x="-1" y="6176962"/>
            <a:chExt cx="12111628" cy="693647"/>
          </a:xfrm>
        </p:grpSpPr>
        <p:pic>
          <p:nvPicPr>
            <p:cNvPr id="10" name="Picture 9">
              <a:extLst>
                <a:ext uri="{FF2B5EF4-FFF2-40B4-BE49-F238E27FC236}">
                  <a16:creationId xmlns:a16="http://schemas.microsoft.com/office/drawing/2014/main" id="{91DF0179-FDF1-A313-7A68-85F1806EEF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1" name="Picture 2" descr="Arkansas Children's Nutrition Center">
              <a:extLst>
                <a:ext uri="{FF2B5EF4-FFF2-40B4-BE49-F238E27FC236}">
                  <a16:creationId xmlns:a16="http://schemas.microsoft.com/office/drawing/2014/main" id="{A8E1AAD4-392D-52EB-F75D-16C382362A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284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F673-2032-CEFE-B1B4-4F8982132EA1}"/>
              </a:ext>
            </a:extLst>
          </p:cNvPr>
          <p:cNvSpPr>
            <a:spLocks noGrp="1"/>
          </p:cNvSpPr>
          <p:nvPr>
            <p:ph type="title"/>
          </p:nvPr>
        </p:nvSpPr>
        <p:spPr/>
        <p:txBody>
          <a:bodyPr>
            <a:normAutofit fontScale="90000"/>
          </a:bodyPr>
          <a:lstStyle/>
          <a:p>
            <a:pPr algn="ctr"/>
            <a:r>
              <a:rPr lang="en-US" sz="4000" i="1" dirty="0">
                <a:solidFill>
                  <a:srgbClr val="0070C0"/>
                </a:solidFill>
              </a:rPr>
              <a:t>What have been some of the challenges in interpreting findings from the observational literature?</a:t>
            </a:r>
          </a:p>
        </p:txBody>
      </p:sp>
      <p:sp>
        <p:nvSpPr>
          <p:cNvPr id="3" name="Content Placeholder 2">
            <a:extLst>
              <a:ext uri="{FF2B5EF4-FFF2-40B4-BE49-F238E27FC236}">
                <a16:creationId xmlns:a16="http://schemas.microsoft.com/office/drawing/2014/main" id="{695F9AD0-C934-1EAE-DB54-B949E39181ED}"/>
              </a:ext>
            </a:extLst>
          </p:cNvPr>
          <p:cNvSpPr>
            <a:spLocks noGrp="1"/>
          </p:cNvSpPr>
          <p:nvPr>
            <p:ph idx="1"/>
          </p:nvPr>
        </p:nvSpPr>
        <p:spPr/>
        <p:txBody>
          <a:bodyPr/>
          <a:lstStyle/>
          <a:p>
            <a:r>
              <a:rPr lang="en-US" dirty="0"/>
              <a:t>Application of food processing definitions is not standardized and often not fully disclosed</a:t>
            </a:r>
          </a:p>
          <a:p>
            <a:endParaRPr lang="en-US" sz="1200" dirty="0"/>
          </a:p>
          <a:p>
            <a:r>
              <a:rPr lang="en-US" dirty="0"/>
              <a:t>Even within Nova there appears to be a regular lack of detail in terms of how foods are properly categorized and by who</a:t>
            </a:r>
          </a:p>
          <a:p>
            <a:endParaRPr lang="en-US" sz="1200" dirty="0"/>
          </a:p>
          <a:p>
            <a:r>
              <a:rPr lang="en-US" dirty="0"/>
              <a:t>Result is high level of heterogeneity between studies in what is included in ultra processed foods category…</a:t>
            </a:r>
          </a:p>
        </p:txBody>
      </p:sp>
      <p:pic>
        <p:nvPicPr>
          <p:cNvPr id="4" name="Picture 3">
            <a:extLst>
              <a:ext uri="{FF2B5EF4-FFF2-40B4-BE49-F238E27FC236}">
                <a16:creationId xmlns:a16="http://schemas.microsoft.com/office/drawing/2014/main" id="{D685826E-5B54-B5CB-F4FD-990AFB4C6D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EC1185FE-0E6A-8120-D660-C8DDCC1DB550}"/>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2134F28E-065F-9BB4-085C-9F24AE3AC0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F753D82D-E8DE-5B0C-C6C8-32F45C374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74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FE6F-B5B7-4819-6588-054824A90CBA}"/>
              </a:ext>
            </a:extLst>
          </p:cNvPr>
          <p:cNvSpPr>
            <a:spLocks noGrp="1"/>
          </p:cNvSpPr>
          <p:nvPr>
            <p:ph type="title"/>
          </p:nvPr>
        </p:nvSpPr>
        <p:spPr/>
        <p:txBody>
          <a:bodyPr>
            <a:normAutofit/>
          </a:bodyPr>
          <a:lstStyle/>
          <a:p>
            <a:pPr algn="ctr"/>
            <a:r>
              <a:rPr lang="en-US" sz="3200" b="1" i="1" dirty="0">
                <a:solidFill>
                  <a:schemeClr val="accent1"/>
                </a:solidFill>
              </a:rPr>
              <a:t>Does a product name or purchase point make a difference and how may that confuse classification approaches?</a:t>
            </a:r>
          </a:p>
        </p:txBody>
      </p:sp>
      <p:pic>
        <p:nvPicPr>
          <p:cNvPr id="4" name="Picture 3">
            <a:extLst>
              <a:ext uri="{FF2B5EF4-FFF2-40B4-BE49-F238E27FC236}">
                <a16:creationId xmlns:a16="http://schemas.microsoft.com/office/drawing/2014/main" id="{93B038A4-9B96-0E02-E023-F81800F3FA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6CC8BAF7-4300-8F64-F1FB-43000DB71A43}"/>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A79C5147-4129-F094-D8DF-DAF79E39A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73C2C856-8A8E-952E-27C3-A19C30815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D8B8FCA-0E99-149A-377D-E9EECF15D287}"/>
              </a:ext>
            </a:extLst>
          </p:cNvPr>
          <p:cNvGrpSpPr/>
          <p:nvPr/>
        </p:nvGrpSpPr>
        <p:grpSpPr>
          <a:xfrm>
            <a:off x="2913897" y="2018378"/>
            <a:ext cx="6117181" cy="2023224"/>
            <a:chOff x="5626170" y="2133753"/>
            <a:chExt cx="6117181" cy="2023224"/>
          </a:xfrm>
        </p:grpSpPr>
        <p:pic>
          <p:nvPicPr>
            <p:cNvPr id="3076" name="Picture 4" descr="Moist Sour Cream White Bread">
              <a:extLst>
                <a:ext uri="{FF2B5EF4-FFF2-40B4-BE49-F238E27FC236}">
                  <a16:creationId xmlns:a16="http://schemas.microsoft.com/office/drawing/2014/main" id="{0AD1A1A7-9B69-7062-105B-8946DF5AB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170" y="2133753"/>
              <a:ext cx="3047013" cy="2023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FDBE51-5890-ABBE-B070-FA2DE7E08E29}"/>
                </a:ext>
              </a:extLst>
            </p:cNvPr>
            <p:cNvSpPr txBox="1"/>
            <p:nvPr/>
          </p:nvSpPr>
          <p:spPr>
            <a:xfrm>
              <a:off x="8582614" y="2615501"/>
              <a:ext cx="3160737" cy="738664"/>
            </a:xfrm>
            <a:prstGeom prst="rect">
              <a:avLst/>
            </a:prstGeom>
            <a:noFill/>
          </p:spPr>
          <p:txBody>
            <a:bodyPr wrap="none" rtlCol="0">
              <a:spAutoFit/>
            </a:bodyPr>
            <a:lstStyle/>
            <a:p>
              <a:pPr algn="ctr"/>
              <a:r>
                <a:rPr lang="en-US"/>
                <a:t>If made at home of local bakery</a:t>
              </a:r>
            </a:p>
            <a:p>
              <a:pPr algn="ctr"/>
              <a:r>
                <a:rPr lang="en-US" sz="2400" b="1"/>
                <a:t>Not a UPF</a:t>
              </a:r>
            </a:p>
          </p:txBody>
        </p:sp>
      </p:grpSp>
      <p:grpSp>
        <p:nvGrpSpPr>
          <p:cNvPr id="10" name="Group 9">
            <a:extLst>
              <a:ext uri="{FF2B5EF4-FFF2-40B4-BE49-F238E27FC236}">
                <a16:creationId xmlns:a16="http://schemas.microsoft.com/office/drawing/2014/main" id="{50C2B40C-8539-0F03-E3FB-7CFAAA4063E7}"/>
              </a:ext>
            </a:extLst>
          </p:cNvPr>
          <p:cNvGrpSpPr/>
          <p:nvPr/>
        </p:nvGrpSpPr>
        <p:grpSpPr>
          <a:xfrm>
            <a:off x="2619634" y="4071271"/>
            <a:ext cx="7311903" cy="1778000"/>
            <a:chOff x="5331907" y="4186646"/>
            <a:chExt cx="7311903" cy="1778000"/>
          </a:xfrm>
        </p:grpSpPr>
        <p:pic>
          <p:nvPicPr>
            <p:cNvPr id="3074" name="Picture 2" descr="Loaf Of Bread Package Images – Browse 7,806 Stock Photos, Vectors, And  Video Adobe Stock | peacecommission.kdsg.gov.ng">
              <a:extLst>
                <a:ext uri="{FF2B5EF4-FFF2-40B4-BE49-F238E27FC236}">
                  <a16:creationId xmlns:a16="http://schemas.microsoft.com/office/drawing/2014/main" id="{35725EB4-ED60-383B-6829-80025F577542}"/>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059110" y="4186646"/>
              <a:ext cx="4584700" cy="177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B2830A-A2AB-2305-EC09-8D717A913424}"/>
                </a:ext>
              </a:extLst>
            </p:cNvPr>
            <p:cNvSpPr txBox="1"/>
            <p:nvPr/>
          </p:nvSpPr>
          <p:spPr>
            <a:xfrm>
              <a:off x="5331907" y="4706314"/>
              <a:ext cx="2513765" cy="1015663"/>
            </a:xfrm>
            <a:prstGeom prst="rect">
              <a:avLst/>
            </a:prstGeom>
            <a:noFill/>
          </p:spPr>
          <p:txBody>
            <a:bodyPr wrap="none" rtlCol="0">
              <a:spAutoFit/>
            </a:bodyPr>
            <a:lstStyle/>
            <a:p>
              <a:pPr algn="ctr"/>
              <a:r>
                <a:rPr lang="en-US"/>
                <a:t>Purchased from Grocery </a:t>
              </a:r>
            </a:p>
            <a:p>
              <a:pPr algn="ctr"/>
              <a:r>
                <a:rPr lang="en-US"/>
                <a:t>or Industrial Scale</a:t>
              </a:r>
            </a:p>
            <a:p>
              <a:pPr algn="ctr"/>
              <a:r>
                <a:rPr lang="en-US" sz="2400" b="1"/>
                <a:t>Totally a UPF?</a:t>
              </a:r>
            </a:p>
          </p:txBody>
        </p:sp>
      </p:grpSp>
    </p:spTree>
    <p:extLst>
      <p:ext uri="{BB962C8B-B14F-4D97-AF65-F5344CB8AC3E}">
        <p14:creationId xmlns:p14="http://schemas.microsoft.com/office/powerpoint/2010/main" val="37537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F3DB-6DD9-614D-FA55-61823EA674E2}"/>
              </a:ext>
            </a:extLst>
          </p:cNvPr>
          <p:cNvSpPr>
            <a:spLocks noGrp="1"/>
          </p:cNvSpPr>
          <p:nvPr>
            <p:ph type="title"/>
          </p:nvPr>
        </p:nvSpPr>
        <p:spPr>
          <a:xfrm>
            <a:off x="459259" y="365125"/>
            <a:ext cx="11123141" cy="747549"/>
          </a:xfrm>
        </p:spPr>
        <p:txBody>
          <a:bodyPr>
            <a:normAutofit/>
          </a:bodyPr>
          <a:lstStyle/>
          <a:p>
            <a:pPr algn="ctr"/>
            <a:r>
              <a:rPr lang="en-US" sz="2800" b="1" i="1" dirty="0">
                <a:solidFill>
                  <a:srgbClr val="0070C0"/>
                </a:solidFill>
              </a:rPr>
              <a:t>Do we have examples of highly/ultra-processed foods that are healthy?</a:t>
            </a:r>
          </a:p>
        </p:txBody>
      </p:sp>
      <p:pic>
        <p:nvPicPr>
          <p:cNvPr id="4" name="Picture 4" descr="Food experts say some UPFs can be 'part of a healthy diet'. Baked beans, fish fingers and wholemeal bread all make the cut, according to the British Nutrition Foundation (BNF). Tomato-based pasta sauces, wholegrain breakfast cereals and fruit yoghurts are also 'healthier processed foods', the charity says">
            <a:extLst>
              <a:ext uri="{FF2B5EF4-FFF2-40B4-BE49-F238E27FC236}">
                <a16:creationId xmlns:a16="http://schemas.microsoft.com/office/drawing/2014/main" id="{60D3DA81-6A34-DA35-D24E-16C2AC468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751" y="1738562"/>
            <a:ext cx="6667424" cy="4006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FBE686-4E93-4CB0-4A67-2DC306844750}"/>
              </a:ext>
            </a:extLst>
          </p:cNvPr>
          <p:cNvSpPr txBox="1"/>
          <p:nvPr/>
        </p:nvSpPr>
        <p:spPr>
          <a:xfrm>
            <a:off x="2270873" y="5837014"/>
            <a:ext cx="6814686" cy="253916"/>
          </a:xfrm>
          <a:prstGeom prst="rect">
            <a:avLst/>
          </a:prstGeom>
          <a:noFill/>
        </p:spPr>
        <p:txBody>
          <a:bodyPr wrap="none" rtlCol="0">
            <a:spAutoFit/>
          </a:bodyPr>
          <a:lstStyle/>
          <a:p>
            <a:r>
              <a:rPr lang="en-US" sz="1050"/>
              <a:t>https://</a:t>
            </a:r>
            <a:r>
              <a:rPr lang="en-US" sz="1050" err="1"/>
              <a:t>www.dailymail.co.uk</a:t>
            </a:r>
            <a:r>
              <a:rPr lang="en-US" sz="1050"/>
              <a:t>/health/article-13135781/processed-foods-cigarettes-expert-cancer-heart-lung-disease.html</a:t>
            </a:r>
          </a:p>
        </p:txBody>
      </p:sp>
      <p:pic>
        <p:nvPicPr>
          <p:cNvPr id="3" name="Picture 2">
            <a:extLst>
              <a:ext uri="{FF2B5EF4-FFF2-40B4-BE49-F238E27FC236}">
                <a16:creationId xmlns:a16="http://schemas.microsoft.com/office/drawing/2014/main" id="{A76DE221-EED3-C179-863A-8115E8E693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6" name="Group 5">
            <a:extLst>
              <a:ext uri="{FF2B5EF4-FFF2-40B4-BE49-F238E27FC236}">
                <a16:creationId xmlns:a16="http://schemas.microsoft.com/office/drawing/2014/main" id="{CCC9CACC-F9C1-8061-B11F-F14BD66E6286}"/>
              </a:ext>
            </a:extLst>
          </p:cNvPr>
          <p:cNvGrpSpPr/>
          <p:nvPr/>
        </p:nvGrpSpPr>
        <p:grpSpPr>
          <a:xfrm>
            <a:off x="-1" y="6176962"/>
            <a:ext cx="12111628" cy="693647"/>
            <a:chOff x="-1" y="6176962"/>
            <a:chExt cx="12111628" cy="693647"/>
          </a:xfrm>
        </p:grpSpPr>
        <p:pic>
          <p:nvPicPr>
            <p:cNvPr id="7" name="Picture 6">
              <a:extLst>
                <a:ext uri="{FF2B5EF4-FFF2-40B4-BE49-F238E27FC236}">
                  <a16:creationId xmlns:a16="http://schemas.microsoft.com/office/drawing/2014/main" id="{DB8A6F5E-D376-8D34-01C4-26C08EB6496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8" name="Picture 2" descr="Arkansas Children's Nutrition Center">
              <a:extLst>
                <a:ext uri="{FF2B5EF4-FFF2-40B4-BE49-F238E27FC236}">
                  <a16:creationId xmlns:a16="http://schemas.microsoft.com/office/drawing/2014/main" id="{AD8A2029-756C-FBE7-8501-BDBEA9668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69500ABD-CB40-B73B-2077-2AFEA55B267D}"/>
              </a:ext>
            </a:extLst>
          </p:cNvPr>
          <p:cNvSpPr txBox="1"/>
          <p:nvPr/>
        </p:nvSpPr>
        <p:spPr>
          <a:xfrm>
            <a:off x="3564980" y="1150520"/>
            <a:ext cx="4419993" cy="461665"/>
          </a:xfrm>
          <a:prstGeom prst="rect">
            <a:avLst/>
          </a:prstGeom>
          <a:noFill/>
        </p:spPr>
        <p:txBody>
          <a:bodyPr wrap="none" rtlCol="0">
            <a:spAutoFit/>
          </a:bodyPr>
          <a:lstStyle/>
          <a:p>
            <a:r>
              <a:rPr lang="en-US" sz="2400" dirty="0">
                <a:solidFill>
                  <a:srgbClr val="C00000"/>
                </a:solidFill>
              </a:rPr>
              <a:t>Disclosure:  I did not make this list</a:t>
            </a:r>
          </a:p>
        </p:txBody>
      </p:sp>
    </p:spTree>
    <p:extLst>
      <p:ext uri="{BB962C8B-B14F-4D97-AF65-F5344CB8AC3E}">
        <p14:creationId xmlns:p14="http://schemas.microsoft.com/office/powerpoint/2010/main" val="83206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8938-E4A1-2A7C-1138-0FB564AA1539}"/>
              </a:ext>
            </a:extLst>
          </p:cNvPr>
          <p:cNvSpPr>
            <a:spLocks noGrp="1"/>
          </p:cNvSpPr>
          <p:nvPr>
            <p:ph type="title"/>
          </p:nvPr>
        </p:nvSpPr>
        <p:spPr>
          <a:xfrm>
            <a:off x="578069" y="365125"/>
            <a:ext cx="11235559" cy="1325563"/>
          </a:xfrm>
        </p:spPr>
        <p:txBody>
          <a:bodyPr>
            <a:normAutofit fontScale="90000"/>
          </a:bodyPr>
          <a:lstStyle/>
          <a:p>
            <a:pPr algn="ctr"/>
            <a:r>
              <a:rPr lang="en-US" sz="3200" b="1" i="1" dirty="0">
                <a:solidFill>
                  <a:schemeClr val="accent1"/>
                </a:solidFill>
              </a:rPr>
              <a:t>Blindly using NOVA can lead to some interesting categorizations that can be more confusing for consumers trying to make good choices</a:t>
            </a:r>
          </a:p>
        </p:txBody>
      </p:sp>
      <p:sp>
        <p:nvSpPr>
          <p:cNvPr id="5" name="TextBox 4">
            <a:extLst>
              <a:ext uri="{FF2B5EF4-FFF2-40B4-BE49-F238E27FC236}">
                <a16:creationId xmlns:a16="http://schemas.microsoft.com/office/drawing/2014/main" id="{C6421FE9-B4A1-BE98-9656-9CC254C581A2}"/>
              </a:ext>
            </a:extLst>
          </p:cNvPr>
          <p:cNvSpPr txBox="1"/>
          <p:nvPr/>
        </p:nvSpPr>
        <p:spPr>
          <a:xfrm>
            <a:off x="3829475" y="1817940"/>
            <a:ext cx="4008790" cy="584775"/>
          </a:xfrm>
          <a:prstGeom prst="rect">
            <a:avLst/>
          </a:prstGeom>
          <a:noFill/>
        </p:spPr>
        <p:txBody>
          <a:bodyPr wrap="none" rtlCol="0">
            <a:spAutoFit/>
          </a:bodyPr>
          <a:lstStyle/>
          <a:p>
            <a:r>
              <a:rPr lang="en-US" sz="3200" b="1">
                <a:solidFill>
                  <a:srgbClr val="C00000"/>
                </a:solidFill>
              </a:rPr>
              <a:t>Nova Category 3 and 4</a:t>
            </a:r>
          </a:p>
        </p:txBody>
      </p:sp>
      <p:pic>
        <p:nvPicPr>
          <p:cNvPr id="3080" name="Picture 8" descr="Activia® Strawberry Probiotic Yogurt">
            <a:extLst>
              <a:ext uri="{FF2B5EF4-FFF2-40B4-BE49-F238E27FC236}">
                <a16:creationId xmlns:a16="http://schemas.microsoft.com/office/drawing/2014/main" id="{B8CFA2B5-A6CC-4DDF-7293-2B48349518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72227"/>
            <a:ext cx="3539743" cy="3539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1319569-3900-5FD8-A9D8-E51298B46D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3084" name="Picture 12" descr="Multi Grain Cheerios | Whole Grain Oat Cereal | Cheerios">
            <a:extLst>
              <a:ext uri="{FF2B5EF4-FFF2-40B4-BE49-F238E27FC236}">
                <a16:creationId xmlns:a16="http://schemas.microsoft.com/office/drawing/2014/main" id="{DB673ED5-06D0-0D68-D45F-103C3816F7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2891" y="2930324"/>
            <a:ext cx="2204909" cy="22049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ropicana Trop50, No Pulp Lower Sugar Orange Juice, 52 oz Bottle -  Walmart.com">
            <a:extLst>
              <a:ext uri="{FF2B5EF4-FFF2-40B4-BE49-F238E27FC236}">
                <a16:creationId xmlns:a16="http://schemas.microsoft.com/office/drawing/2014/main" id="{43F1DC8C-2B3E-58C8-1E2D-440197685EC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4849" y="2930324"/>
            <a:ext cx="2101010" cy="210101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B4580E2-E20B-37E3-0EBA-09DBA2F87C41}"/>
              </a:ext>
            </a:extLst>
          </p:cNvPr>
          <p:cNvGrpSpPr/>
          <p:nvPr/>
        </p:nvGrpSpPr>
        <p:grpSpPr>
          <a:xfrm>
            <a:off x="-1" y="6176962"/>
            <a:ext cx="12111628" cy="693647"/>
            <a:chOff x="-1" y="6176962"/>
            <a:chExt cx="12111628" cy="693647"/>
          </a:xfrm>
        </p:grpSpPr>
        <p:pic>
          <p:nvPicPr>
            <p:cNvPr id="11" name="Picture 10">
              <a:extLst>
                <a:ext uri="{FF2B5EF4-FFF2-40B4-BE49-F238E27FC236}">
                  <a16:creationId xmlns:a16="http://schemas.microsoft.com/office/drawing/2014/main" id="{8883C3B2-4AD4-09AE-81CD-13DCD0F7AFF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2" name="Picture 2" descr="Arkansas Children's Nutrition Center">
              <a:extLst>
                <a:ext uri="{FF2B5EF4-FFF2-40B4-BE49-F238E27FC236}">
                  <a16:creationId xmlns:a16="http://schemas.microsoft.com/office/drawing/2014/main" id="{ED4455FA-549D-6C88-C573-1B36033175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12" descr="Got Plant Milk? 9 Dairy-Free Milks to Try - Animal Outlook">
            <a:extLst>
              <a:ext uri="{FF2B5EF4-FFF2-40B4-BE49-F238E27FC236}">
                <a16:creationId xmlns:a16="http://schemas.microsoft.com/office/drawing/2014/main" id="{7149C6C8-AC8B-DF60-1440-228FD4C82B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796" y="2930324"/>
            <a:ext cx="5200624" cy="188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27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755A4-E617-EB16-9D03-87A71BB49422}"/>
              </a:ext>
            </a:extLst>
          </p:cNvPr>
          <p:cNvSpPr>
            <a:spLocks noGrp="1"/>
          </p:cNvSpPr>
          <p:nvPr>
            <p:ph type="title"/>
          </p:nvPr>
        </p:nvSpPr>
        <p:spPr>
          <a:xfrm>
            <a:off x="838200" y="365125"/>
            <a:ext cx="10910104" cy="1325563"/>
          </a:xfrm>
        </p:spPr>
        <p:txBody>
          <a:bodyPr>
            <a:normAutofit/>
          </a:bodyPr>
          <a:lstStyle/>
          <a:p>
            <a:pPr algn="ctr"/>
            <a:r>
              <a:rPr lang="en-US" sz="3200" b="1" i="1" dirty="0">
                <a:solidFill>
                  <a:schemeClr val="accent1"/>
                </a:solidFill>
              </a:rPr>
              <a:t>Challenges exist for specific product categories: </a:t>
            </a:r>
            <a:br>
              <a:rPr lang="en-US" sz="3200" b="1" i="1" dirty="0">
                <a:solidFill>
                  <a:schemeClr val="accent1"/>
                </a:solidFill>
              </a:rPr>
            </a:br>
            <a:r>
              <a:rPr lang="en-US" sz="3200" b="1" i="1" dirty="0">
                <a:solidFill>
                  <a:schemeClr val="accent1"/>
                </a:solidFill>
              </a:rPr>
              <a:t>Plant-based dairy alternatives</a:t>
            </a:r>
          </a:p>
        </p:txBody>
      </p:sp>
      <p:sp>
        <p:nvSpPr>
          <p:cNvPr id="4" name="Content Placeholder 3">
            <a:extLst>
              <a:ext uri="{FF2B5EF4-FFF2-40B4-BE49-F238E27FC236}">
                <a16:creationId xmlns:a16="http://schemas.microsoft.com/office/drawing/2014/main" id="{627C714C-02AB-60E6-4B32-9F7D2AF364C1}"/>
              </a:ext>
            </a:extLst>
          </p:cNvPr>
          <p:cNvSpPr>
            <a:spLocks noGrp="1"/>
          </p:cNvSpPr>
          <p:nvPr>
            <p:ph idx="1"/>
          </p:nvPr>
        </p:nvSpPr>
        <p:spPr>
          <a:xfrm>
            <a:off x="838199" y="2713228"/>
            <a:ext cx="5597324" cy="3144396"/>
          </a:xfrm>
        </p:spPr>
        <p:txBody>
          <a:bodyPr>
            <a:normAutofit/>
          </a:bodyPr>
          <a:lstStyle/>
          <a:p>
            <a:r>
              <a:rPr lang="en-US" sz="2000" b="1"/>
              <a:t>Key Finding. </a:t>
            </a:r>
            <a:r>
              <a:rPr lang="en-US" sz="2000"/>
              <a:t>Most plant-based beverage met the NOVA criteria for ultra-processed foods</a:t>
            </a:r>
          </a:p>
          <a:p>
            <a:r>
              <a:rPr lang="en-US" sz="2000" b="1"/>
              <a:t>Why?  </a:t>
            </a:r>
            <a:r>
              <a:rPr lang="en-US" sz="2000"/>
              <a:t>Because they were formulated from industrial food ingredients/additives not used in normal cooking </a:t>
            </a:r>
          </a:p>
          <a:p>
            <a:r>
              <a:rPr lang="en-US" sz="2000" b="1"/>
              <a:t>Conclusion.</a:t>
            </a:r>
            <a:r>
              <a:rPr lang="en-US" sz="2000"/>
              <a:t> Replacing milk and dairy products with plant-based alternatives will result in higher use of ultra-processed foods</a:t>
            </a:r>
          </a:p>
        </p:txBody>
      </p:sp>
      <p:sp>
        <p:nvSpPr>
          <p:cNvPr id="6" name="TextBox 5">
            <a:extLst>
              <a:ext uri="{FF2B5EF4-FFF2-40B4-BE49-F238E27FC236}">
                <a16:creationId xmlns:a16="http://schemas.microsoft.com/office/drawing/2014/main" id="{EF4C897A-8D82-4295-031C-6385AD13E613}"/>
              </a:ext>
            </a:extLst>
          </p:cNvPr>
          <p:cNvSpPr txBox="1"/>
          <p:nvPr/>
        </p:nvSpPr>
        <p:spPr>
          <a:xfrm>
            <a:off x="838199" y="1690688"/>
            <a:ext cx="10180899" cy="646331"/>
          </a:xfrm>
          <a:prstGeom prst="rect">
            <a:avLst/>
          </a:prstGeom>
          <a:noFill/>
        </p:spPr>
        <p:txBody>
          <a:bodyPr wrap="square">
            <a:spAutoFit/>
          </a:bodyPr>
          <a:lstStyle/>
          <a:p>
            <a:r>
              <a:rPr lang="en-US" b="0" i="1" err="1">
                <a:solidFill>
                  <a:srgbClr val="222222"/>
                </a:solidFill>
                <a:effectLst/>
                <a:latin typeface="Arial" panose="020B0604020202020204" pitchFamily="34" charset="0"/>
              </a:rPr>
              <a:t>Drewnowski</a:t>
            </a:r>
            <a:r>
              <a:rPr lang="en-US" b="0" i="1">
                <a:solidFill>
                  <a:srgbClr val="222222"/>
                </a:solidFill>
                <a:effectLst/>
                <a:latin typeface="Arial" panose="020B0604020202020204" pitchFamily="34" charset="0"/>
              </a:rPr>
              <a:t> A. Perspective: identifying ultra-processed plant-based milk alternatives in the USDA branded food products database. Advances in Nutrition. 2021 Dec 1;12(6):2068-75.</a:t>
            </a:r>
            <a:endParaRPr lang="en-US" i="1"/>
          </a:p>
        </p:txBody>
      </p:sp>
      <p:pic>
        <p:nvPicPr>
          <p:cNvPr id="1028" name="Picture 4" descr="Silk plant-based products">
            <a:extLst>
              <a:ext uri="{FF2B5EF4-FFF2-40B4-BE49-F238E27FC236}">
                <a16:creationId xmlns:a16="http://schemas.microsoft.com/office/drawing/2014/main" id="{9019D630-15CC-FCE4-B3E8-DC298E9FD4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8254" y="2675136"/>
            <a:ext cx="4716594" cy="31443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F3EA663-54A0-3B2D-6B3C-944A0CA3CE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2" name="Group 1">
            <a:extLst>
              <a:ext uri="{FF2B5EF4-FFF2-40B4-BE49-F238E27FC236}">
                <a16:creationId xmlns:a16="http://schemas.microsoft.com/office/drawing/2014/main" id="{CB537903-4E6D-9163-2D39-0245E7E89D67}"/>
              </a:ext>
            </a:extLst>
          </p:cNvPr>
          <p:cNvGrpSpPr/>
          <p:nvPr/>
        </p:nvGrpSpPr>
        <p:grpSpPr>
          <a:xfrm>
            <a:off x="-1" y="6176962"/>
            <a:ext cx="12111628" cy="693647"/>
            <a:chOff x="-1" y="6176962"/>
            <a:chExt cx="12111628" cy="693647"/>
          </a:xfrm>
        </p:grpSpPr>
        <p:pic>
          <p:nvPicPr>
            <p:cNvPr id="5" name="Picture 4">
              <a:extLst>
                <a:ext uri="{FF2B5EF4-FFF2-40B4-BE49-F238E27FC236}">
                  <a16:creationId xmlns:a16="http://schemas.microsoft.com/office/drawing/2014/main" id="{827ADD11-2005-AAD5-7118-6C68E617F9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9F91FD82-B02D-7A50-8F1C-FC3C49D1D7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997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ADEA-44D5-78DF-3CC4-B24802ED1BC4}"/>
              </a:ext>
            </a:extLst>
          </p:cNvPr>
          <p:cNvSpPr>
            <a:spLocks noGrp="1"/>
          </p:cNvSpPr>
          <p:nvPr>
            <p:ph type="title"/>
          </p:nvPr>
        </p:nvSpPr>
        <p:spPr>
          <a:xfrm>
            <a:off x="838200" y="365126"/>
            <a:ext cx="10515600" cy="466664"/>
          </a:xfrm>
        </p:spPr>
        <p:txBody>
          <a:bodyPr>
            <a:normAutofit fontScale="90000"/>
          </a:bodyPr>
          <a:lstStyle/>
          <a:p>
            <a:pPr algn="ctr"/>
            <a:r>
              <a:rPr lang="en-US" sz="3200" i="1" dirty="0">
                <a:solidFill>
                  <a:schemeClr val="accent1"/>
                </a:solidFill>
                <a:latin typeface="Calibri" panose="020F0502020204030204" pitchFamily="34" charset="0"/>
                <a:cs typeface="Calibri" panose="020F0502020204030204" pitchFamily="34" charset="0"/>
              </a:rPr>
              <a:t>Yet both product undergo similar levels of processing…</a:t>
            </a:r>
            <a:endParaRPr lang="en-US" sz="3200" i="1" dirty="0"/>
          </a:p>
        </p:txBody>
      </p:sp>
      <p:pic>
        <p:nvPicPr>
          <p:cNvPr id="7" name="Picture 2" descr="History of the Holstein Breed">
            <a:extLst>
              <a:ext uri="{FF2B5EF4-FFF2-40B4-BE49-F238E27FC236}">
                <a16:creationId xmlns:a16="http://schemas.microsoft.com/office/drawing/2014/main" id="{A8E95E2A-0663-998A-1C76-C709C9396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09" y="1543024"/>
            <a:ext cx="1104047" cy="75995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Whole Milk 1 Gallon | Walgreens">
            <a:extLst>
              <a:ext uri="{FF2B5EF4-FFF2-40B4-BE49-F238E27FC236}">
                <a16:creationId xmlns:a16="http://schemas.microsoft.com/office/drawing/2014/main" id="{B7878915-BC65-EAC6-1ACF-C0EA01FEC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68" y="2663308"/>
            <a:ext cx="1204841" cy="1204841"/>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859F7DBE-AB3B-8846-732B-428F3D3F6BBB}"/>
              </a:ext>
            </a:extLst>
          </p:cNvPr>
          <p:cNvGrpSpPr/>
          <p:nvPr/>
        </p:nvGrpSpPr>
        <p:grpSpPr>
          <a:xfrm>
            <a:off x="619043" y="1690688"/>
            <a:ext cx="5201447" cy="4502233"/>
            <a:chOff x="619043" y="1690688"/>
            <a:chExt cx="5201447" cy="4502233"/>
          </a:xfrm>
        </p:grpSpPr>
        <p:cxnSp>
          <p:nvCxnSpPr>
            <p:cNvPr id="3" name="Straight Arrow Connector 2">
              <a:extLst>
                <a:ext uri="{FF2B5EF4-FFF2-40B4-BE49-F238E27FC236}">
                  <a16:creationId xmlns:a16="http://schemas.microsoft.com/office/drawing/2014/main" id="{D345789C-2927-B687-C008-410B152AD8A1}"/>
                </a:ext>
              </a:extLst>
            </p:cNvPr>
            <p:cNvCxnSpPr>
              <a:cxnSpLocks/>
            </p:cNvCxnSpPr>
            <p:nvPr/>
          </p:nvCxnSpPr>
          <p:spPr>
            <a:xfrm rot="16200000" flipH="1">
              <a:off x="1837592" y="1813629"/>
              <a:ext cx="0" cy="34747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84931E-F505-83C9-FB61-62F095D97B30}"/>
                </a:ext>
              </a:extLst>
            </p:cNvPr>
            <p:cNvSpPr txBox="1"/>
            <p:nvPr/>
          </p:nvSpPr>
          <p:spPr>
            <a:xfrm>
              <a:off x="1203232" y="2284042"/>
              <a:ext cx="1155009" cy="430887"/>
            </a:xfrm>
            <a:prstGeom prst="rect">
              <a:avLst/>
            </a:prstGeom>
            <a:noFill/>
          </p:spPr>
          <p:txBody>
            <a:bodyPr wrap="square" rtlCol="0">
              <a:spAutoFit/>
            </a:bodyPr>
            <a:lstStyle/>
            <a:p>
              <a:pPr algn="ctr"/>
              <a:r>
                <a:rPr lang="en-US" sz="1100" b="1">
                  <a:solidFill>
                    <a:schemeClr val="accent1"/>
                  </a:solidFill>
                </a:rPr>
                <a:t>Raw Milk</a:t>
              </a:r>
            </a:p>
            <a:p>
              <a:pPr algn="ctr"/>
              <a:r>
                <a:rPr lang="en-US" sz="1100" b="1">
                  <a:solidFill>
                    <a:schemeClr val="accent1"/>
                  </a:solidFill>
                </a:rPr>
                <a:t>Collection </a:t>
              </a:r>
            </a:p>
          </p:txBody>
        </p:sp>
        <p:sp>
          <p:nvSpPr>
            <p:cNvPr id="6" name="TextBox 5">
              <a:extLst>
                <a:ext uri="{FF2B5EF4-FFF2-40B4-BE49-F238E27FC236}">
                  <a16:creationId xmlns:a16="http://schemas.microsoft.com/office/drawing/2014/main" id="{AFB31D45-6FD2-9A7A-474A-43DCC9C15A2F}"/>
                </a:ext>
              </a:extLst>
            </p:cNvPr>
            <p:cNvSpPr txBox="1"/>
            <p:nvPr/>
          </p:nvSpPr>
          <p:spPr>
            <a:xfrm>
              <a:off x="4330800" y="1774419"/>
              <a:ext cx="1167837" cy="461665"/>
            </a:xfrm>
            <a:prstGeom prst="rect">
              <a:avLst/>
            </a:prstGeom>
            <a:noFill/>
            <a:ln w="28575">
              <a:solidFill>
                <a:schemeClr val="accent1"/>
              </a:solidFill>
            </a:ln>
          </p:spPr>
          <p:txBody>
            <a:bodyPr wrap="square" rtlCol="0">
              <a:spAutoFit/>
            </a:bodyPr>
            <a:lstStyle/>
            <a:p>
              <a:pPr algn="ctr"/>
              <a:r>
                <a:rPr lang="en-US" sz="1200" b="1">
                  <a:solidFill>
                    <a:schemeClr val="accent1"/>
                  </a:solidFill>
                </a:rPr>
                <a:t>Raw Milk Receiving Tank</a:t>
              </a:r>
            </a:p>
          </p:txBody>
        </p:sp>
        <p:pic>
          <p:nvPicPr>
            <p:cNvPr id="8" name="Picture 4" descr="Milk Tanker Truck Digital Art by Bigalbaloo Stock - Pixels">
              <a:extLst>
                <a:ext uri="{FF2B5EF4-FFF2-40B4-BE49-F238E27FC236}">
                  <a16:creationId xmlns:a16="http://schemas.microsoft.com/office/drawing/2014/main" id="{155ED029-8606-2561-11A8-45CF3026B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031" y="1690688"/>
              <a:ext cx="1648206" cy="59335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D17D2F9A-1E8A-2E8E-71AA-3535ACF5418A}"/>
                </a:ext>
              </a:extLst>
            </p:cNvPr>
            <p:cNvCxnSpPr>
              <a:cxnSpLocks/>
            </p:cNvCxnSpPr>
            <p:nvPr/>
          </p:nvCxnSpPr>
          <p:spPr>
            <a:xfrm>
              <a:off x="4906619" y="2367457"/>
              <a:ext cx="0" cy="34747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981F956-661B-DB00-7F41-77CACAD7CFAC}"/>
                </a:ext>
              </a:extLst>
            </p:cNvPr>
            <p:cNvCxnSpPr>
              <a:cxnSpLocks/>
            </p:cNvCxnSpPr>
            <p:nvPr/>
          </p:nvCxnSpPr>
          <p:spPr>
            <a:xfrm rot="16200000" flipH="1">
              <a:off x="4029807" y="1831517"/>
              <a:ext cx="0" cy="34747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6CE07D-2241-8134-EC5C-F679716C6344}"/>
                </a:ext>
              </a:extLst>
            </p:cNvPr>
            <p:cNvCxnSpPr>
              <a:cxnSpLocks/>
            </p:cNvCxnSpPr>
            <p:nvPr/>
          </p:nvCxnSpPr>
          <p:spPr>
            <a:xfrm flipH="1">
              <a:off x="3990006" y="5931311"/>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DC8F67D-43F9-599F-94A7-5279ABD7D1AB}"/>
                </a:ext>
              </a:extLst>
            </p:cNvPr>
            <p:cNvSpPr txBox="1"/>
            <p:nvPr/>
          </p:nvSpPr>
          <p:spPr>
            <a:xfrm>
              <a:off x="4371973" y="2762618"/>
              <a:ext cx="1085489" cy="461665"/>
            </a:xfrm>
            <a:prstGeom prst="rect">
              <a:avLst/>
            </a:prstGeom>
            <a:noFill/>
            <a:ln w="28575">
              <a:solidFill>
                <a:schemeClr val="accent1"/>
              </a:solidFill>
            </a:ln>
          </p:spPr>
          <p:txBody>
            <a:bodyPr wrap="square" rtlCol="0">
              <a:spAutoFit/>
            </a:bodyPr>
            <a:lstStyle/>
            <a:p>
              <a:pPr algn="ctr"/>
              <a:r>
                <a:rPr lang="en-US" sz="1200" b="1">
                  <a:solidFill>
                    <a:schemeClr val="accent1"/>
                  </a:solidFill>
                </a:rPr>
                <a:t>Filtration</a:t>
              </a:r>
            </a:p>
            <a:p>
              <a:pPr algn="ctr"/>
              <a:r>
                <a:rPr lang="en-US" sz="1200" b="1">
                  <a:solidFill>
                    <a:schemeClr val="accent1"/>
                  </a:solidFill>
                </a:rPr>
                <a:t>Impurities</a:t>
              </a:r>
            </a:p>
          </p:txBody>
        </p:sp>
        <p:sp>
          <p:nvSpPr>
            <p:cNvPr id="14" name="TextBox 13">
              <a:extLst>
                <a:ext uri="{FF2B5EF4-FFF2-40B4-BE49-F238E27FC236}">
                  <a16:creationId xmlns:a16="http://schemas.microsoft.com/office/drawing/2014/main" id="{87571C09-FBE6-5DB2-28C8-F810363B1B78}"/>
                </a:ext>
              </a:extLst>
            </p:cNvPr>
            <p:cNvSpPr txBox="1"/>
            <p:nvPr/>
          </p:nvSpPr>
          <p:spPr>
            <a:xfrm>
              <a:off x="4121623" y="3927642"/>
              <a:ext cx="719811" cy="276999"/>
            </a:xfrm>
            <a:prstGeom prst="rect">
              <a:avLst/>
            </a:prstGeom>
            <a:noFill/>
            <a:ln w="28575">
              <a:solidFill>
                <a:schemeClr val="accent1"/>
              </a:solidFill>
            </a:ln>
          </p:spPr>
          <p:txBody>
            <a:bodyPr wrap="square" rtlCol="0">
              <a:spAutoFit/>
            </a:bodyPr>
            <a:lstStyle/>
            <a:p>
              <a:pPr algn="ctr"/>
              <a:r>
                <a:rPr lang="en-US" sz="1200" b="1">
                  <a:solidFill>
                    <a:schemeClr val="accent1"/>
                  </a:solidFill>
                </a:rPr>
                <a:t>Cream</a:t>
              </a:r>
            </a:p>
          </p:txBody>
        </p:sp>
        <p:sp>
          <p:nvSpPr>
            <p:cNvPr id="16" name="TextBox 15">
              <a:extLst>
                <a:ext uri="{FF2B5EF4-FFF2-40B4-BE49-F238E27FC236}">
                  <a16:creationId xmlns:a16="http://schemas.microsoft.com/office/drawing/2014/main" id="{CCAA2701-0961-D24C-9C12-18BAB7A8DCF7}"/>
                </a:ext>
              </a:extLst>
            </p:cNvPr>
            <p:cNvSpPr txBox="1"/>
            <p:nvPr/>
          </p:nvSpPr>
          <p:spPr>
            <a:xfrm>
              <a:off x="3202810" y="2792547"/>
              <a:ext cx="1134671" cy="276999"/>
            </a:xfrm>
            <a:prstGeom prst="rect">
              <a:avLst/>
            </a:prstGeom>
            <a:noFill/>
          </p:spPr>
          <p:txBody>
            <a:bodyPr wrap="none" rtlCol="0">
              <a:spAutoFit/>
            </a:bodyPr>
            <a:lstStyle/>
            <a:p>
              <a:pPr algn="ctr"/>
              <a:r>
                <a:rPr lang="en-US" sz="1200" b="1">
                  <a:solidFill>
                    <a:schemeClr val="accent1"/>
                  </a:solidFill>
                </a:rPr>
                <a:t>Quality Testing</a:t>
              </a:r>
            </a:p>
          </p:txBody>
        </p:sp>
        <p:sp>
          <p:nvSpPr>
            <p:cNvPr id="18" name="TextBox 17">
              <a:extLst>
                <a:ext uri="{FF2B5EF4-FFF2-40B4-BE49-F238E27FC236}">
                  <a16:creationId xmlns:a16="http://schemas.microsoft.com/office/drawing/2014/main" id="{25BA6895-F315-03BB-2860-13DA04E99394}"/>
                </a:ext>
              </a:extLst>
            </p:cNvPr>
            <p:cNvSpPr txBox="1"/>
            <p:nvPr/>
          </p:nvSpPr>
          <p:spPr>
            <a:xfrm>
              <a:off x="4971368" y="3934574"/>
              <a:ext cx="849122" cy="276999"/>
            </a:xfrm>
            <a:prstGeom prst="rect">
              <a:avLst/>
            </a:prstGeom>
            <a:noFill/>
            <a:ln w="28575">
              <a:solidFill>
                <a:schemeClr val="accent1"/>
              </a:solidFill>
            </a:ln>
          </p:spPr>
          <p:txBody>
            <a:bodyPr wrap="square" rtlCol="0">
              <a:spAutoFit/>
            </a:bodyPr>
            <a:lstStyle/>
            <a:p>
              <a:pPr algn="ctr"/>
              <a:r>
                <a:rPr lang="en-US" sz="1200" b="1">
                  <a:solidFill>
                    <a:schemeClr val="accent1"/>
                  </a:solidFill>
                </a:rPr>
                <a:t>Skim Milk</a:t>
              </a:r>
            </a:p>
          </p:txBody>
        </p:sp>
        <p:grpSp>
          <p:nvGrpSpPr>
            <p:cNvPr id="25" name="Group 24">
              <a:extLst>
                <a:ext uri="{FF2B5EF4-FFF2-40B4-BE49-F238E27FC236}">
                  <a16:creationId xmlns:a16="http://schemas.microsoft.com/office/drawing/2014/main" id="{BB7F6AE6-EB64-B46D-D995-C9E079AA702A}"/>
                </a:ext>
              </a:extLst>
            </p:cNvPr>
            <p:cNvGrpSpPr/>
            <p:nvPr/>
          </p:nvGrpSpPr>
          <p:grpSpPr>
            <a:xfrm rot="5400000">
              <a:off x="4612310" y="3110682"/>
              <a:ext cx="652837" cy="914400"/>
              <a:chOff x="5824964" y="3783755"/>
              <a:chExt cx="652837" cy="914400"/>
            </a:xfrm>
          </p:grpSpPr>
          <p:cxnSp>
            <p:nvCxnSpPr>
              <p:cNvPr id="13" name="Straight Arrow Connector 12">
                <a:extLst>
                  <a:ext uri="{FF2B5EF4-FFF2-40B4-BE49-F238E27FC236}">
                    <a16:creationId xmlns:a16="http://schemas.microsoft.com/office/drawing/2014/main" id="{0A2859DA-F9D8-4E8B-44E7-15E99D42ED79}"/>
                  </a:ext>
                </a:extLst>
              </p:cNvPr>
              <p:cNvCxnSpPr>
                <a:cxnSpLocks/>
              </p:cNvCxnSpPr>
              <p:nvPr/>
            </p:nvCxnSpPr>
            <p:spPr>
              <a:xfrm>
                <a:off x="6148857" y="4690974"/>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FF856B-B578-C6CC-F6D3-BD35B59DEDA9}"/>
                  </a:ext>
                </a:extLst>
              </p:cNvPr>
              <p:cNvCxnSpPr>
                <a:cxnSpLocks/>
              </p:cNvCxnSpPr>
              <p:nvPr/>
            </p:nvCxnSpPr>
            <p:spPr>
              <a:xfrm>
                <a:off x="6148858" y="3791709"/>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F52874-D81C-9729-F677-CACA8326D7E6}"/>
                  </a:ext>
                </a:extLst>
              </p:cNvPr>
              <p:cNvCxnSpPr>
                <a:cxnSpLocks/>
              </p:cNvCxnSpPr>
              <p:nvPr/>
            </p:nvCxnSpPr>
            <p:spPr>
              <a:xfrm>
                <a:off x="6159462" y="3783755"/>
                <a:ext cx="0" cy="9144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807AD1-225D-F267-781D-244FF21FA3A9}"/>
                  </a:ext>
                </a:extLst>
              </p:cNvPr>
              <p:cNvCxnSpPr>
                <a:cxnSpLocks/>
              </p:cNvCxnSpPr>
              <p:nvPr/>
            </p:nvCxnSpPr>
            <p:spPr>
              <a:xfrm>
                <a:off x="5824964" y="4269703"/>
                <a:ext cx="328943"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54FC859-93C2-FF9E-3A0F-B6334A7B3204}"/>
                </a:ext>
              </a:extLst>
            </p:cNvPr>
            <p:cNvGrpSpPr/>
            <p:nvPr/>
          </p:nvGrpSpPr>
          <p:grpSpPr>
            <a:xfrm rot="5400000">
              <a:off x="4576809" y="4068889"/>
              <a:ext cx="642895" cy="914400"/>
              <a:chOff x="7554703" y="3786711"/>
              <a:chExt cx="642895" cy="914400"/>
            </a:xfrm>
          </p:grpSpPr>
          <p:cxnSp>
            <p:nvCxnSpPr>
              <p:cNvPr id="21" name="Straight Arrow Connector 20">
                <a:extLst>
                  <a:ext uri="{FF2B5EF4-FFF2-40B4-BE49-F238E27FC236}">
                    <a16:creationId xmlns:a16="http://schemas.microsoft.com/office/drawing/2014/main" id="{F60246A9-06E7-52A3-8253-F61DC81A0D2C}"/>
                  </a:ext>
                </a:extLst>
              </p:cNvPr>
              <p:cNvCxnSpPr>
                <a:cxnSpLocks/>
              </p:cNvCxnSpPr>
              <p:nvPr/>
            </p:nvCxnSpPr>
            <p:spPr>
              <a:xfrm>
                <a:off x="7878649" y="3786711"/>
                <a:ext cx="0" cy="9144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4115C71-CA39-2A15-8D74-30CFE88866B3}"/>
                  </a:ext>
                </a:extLst>
              </p:cNvPr>
              <p:cNvCxnSpPr>
                <a:cxnSpLocks/>
              </p:cNvCxnSpPr>
              <p:nvPr/>
            </p:nvCxnSpPr>
            <p:spPr>
              <a:xfrm>
                <a:off x="7554703" y="4688161"/>
                <a:ext cx="328943"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93B751-F3AE-6A2C-007A-E001B92C7DF1}"/>
                  </a:ext>
                </a:extLst>
              </p:cNvPr>
              <p:cNvCxnSpPr>
                <a:cxnSpLocks/>
              </p:cNvCxnSpPr>
              <p:nvPr/>
            </p:nvCxnSpPr>
            <p:spPr>
              <a:xfrm>
                <a:off x="7564667" y="3791708"/>
                <a:ext cx="328943"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F245D25-AFBA-E226-5C7F-2ED8F0A4BF53}"/>
                  </a:ext>
                </a:extLst>
              </p:cNvPr>
              <p:cNvCxnSpPr>
                <a:cxnSpLocks/>
              </p:cNvCxnSpPr>
              <p:nvPr/>
            </p:nvCxnSpPr>
            <p:spPr>
              <a:xfrm>
                <a:off x="7868655" y="4246742"/>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28AEEB2E-5FED-5B81-1062-94AA30503621}"/>
                </a:ext>
              </a:extLst>
            </p:cNvPr>
            <p:cNvSpPr txBox="1"/>
            <p:nvPr/>
          </p:nvSpPr>
          <p:spPr>
            <a:xfrm>
              <a:off x="4318949" y="5655130"/>
              <a:ext cx="1192668"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Fortification</a:t>
              </a:r>
            </a:p>
            <a:p>
              <a:pPr algn="ctr"/>
              <a:r>
                <a:rPr lang="en-US" sz="1400" b="1">
                  <a:solidFill>
                    <a:schemeClr val="accent1"/>
                  </a:solidFill>
                </a:rPr>
                <a:t>Formulation</a:t>
              </a:r>
            </a:p>
          </p:txBody>
        </p:sp>
        <p:sp>
          <p:nvSpPr>
            <p:cNvPr id="29" name="TextBox 28">
              <a:extLst>
                <a:ext uri="{FF2B5EF4-FFF2-40B4-BE49-F238E27FC236}">
                  <a16:creationId xmlns:a16="http://schemas.microsoft.com/office/drawing/2014/main" id="{390359CF-2577-9458-A0A4-21233248A048}"/>
                </a:ext>
              </a:extLst>
            </p:cNvPr>
            <p:cNvSpPr txBox="1"/>
            <p:nvPr/>
          </p:nvSpPr>
          <p:spPr>
            <a:xfrm>
              <a:off x="4233456" y="4860564"/>
              <a:ext cx="1475823" cy="461665"/>
            </a:xfrm>
            <a:prstGeom prst="rect">
              <a:avLst/>
            </a:prstGeom>
            <a:noFill/>
            <a:ln w="28575">
              <a:solidFill>
                <a:schemeClr val="accent1"/>
              </a:solidFill>
            </a:ln>
          </p:spPr>
          <p:txBody>
            <a:bodyPr wrap="square" rtlCol="0">
              <a:spAutoFit/>
            </a:bodyPr>
            <a:lstStyle/>
            <a:p>
              <a:pPr algn="ctr"/>
              <a:r>
                <a:rPr lang="en-US" sz="1400" b="1">
                  <a:solidFill>
                    <a:schemeClr val="accent1"/>
                  </a:solidFill>
                </a:rPr>
                <a:t>Standardization</a:t>
              </a:r>
            </a:p>
            <a:p>
              <a:pPr algn="ctr"/>
              <a:r>
                <a:rPr lang="en-US" sz="1000" b="1">
                  <a:solidFill>
                    <a:schemeClr val="accent1"/>
                  </a:solidFill>
                </a:rPr>
                <a:t>(Skim, 1%, 2%, Whole)</a:t>
              </a:r>
            </a:p>
          </p:txBody>
        </p:sp>
        <p:cxnSp>
          <p:nvCxnSpPr>
            <p:cNvPr id="30" name="Straight Arrow Connector 29">
              <a:extLst>
                <a:ext uri="{FF2B5EF4-FFF2-40B4-BE49-F238E27FC236}">
                  <a16:creationId xmlns:a16="http://schemas.microsoft.com/office/drawing/2014/main" id="{D77A7E6C-12B4-90CC-F804-8A15F55D1779}"/>
                </a:ext>
              </a:extLst>
            </p:cNvPr>
            <p:cNvCxnSpPr>
              <a:cxnSpLocks/>
            </p:cNvCxnSpPr>
            <p:nvPr/>
          </p:nvCxnSpPr>
          <p:spPr>
            <a:xfrm>
              <a:off x="4895425" y="5322229"/>
              <a:ext cx="0" cy="34747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57DA5CE-A07B-96DE-9E80-FCD0D8D19E14}"/>
                </a:ext>
              </a:extLst>
            </p:cNvPr>
            <p:cNvSpPr txBox="1"/>
            <p:nvPr/>
          </p:nvSpPr>
          <p:spPr>
            <a:xfrm>
              <a:off x="2481744" y="5666195"/>
              <a:ext cx="1500600"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Preheat &amp; Homogenization</a:t>
              </a:r>
            </a:p>
          </p:txBody>
        </p:sp>
        <p:sp>
          <p:nvSpPr>
            <p:cNvPr id="32" name="TextBox 31">
              <a:extLst>
                <a:ext uri="{FF2B5EF4-FFF2-40B4-BE49-F238E27FC236}">
                  <a16:creationId xmlns:a16="http://schemas.microsoft.com/office/drawing/2014/main" id="{01152C77-F847-046E-9297-199F02983A85}"/>
                </a:ext>
              </a:extLst>
            </p:cNvPr>
            <p:cNvSpPr txBox="1"/>
            <p:nvPr/>
          </p:nvSpPr>
          <p:spPr>
            <a:xfrm>
              <a:off x="619043" y="5669701"/>
              <a:ext cx="1500600"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Thermal Treatment</a:t>
              </a:r>
            </a:p>
          </p:txBody>
        </p:sp>
        <p:cxnSp>
          <p:nvCxnSpPr>
            <p:cNvPr id="33" name="Straight Arrow Connector 32">
              <a:extLst>
                <a:ext uri="{FF2B5EF4-FFF2-40B4-BE49-F238E27FC236}">
                  <a16:creationId xmlns:a16="http://schemas.microsoft.com/office/drawing/2014/main" id="{9892B3A2-B01E-79EB-BDE4-02D5F8539D6E}"/>
                </a:ext>
              </a:extLst>
            </p:cNvPr>
            <p:cNvCxnSpPr>
              <a:cxnSpLocks/>
            </p:cNvCxnSpPr>
            <p:nvPr/>
          </p:nvCxnSpPr>
          <p:spPr>
            <a:xfrm rot="5400000" flipH="1">
              <a:off x="1211491" y="5501723"/>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462CF9F-05A9-DD22-271D-74DF99619088}"/>
                </a:ext>
              </a:extLst>
            </p:cNvPr>
            <p:cNvSpPr txBox="1"/>
            <p:nvPr/>
          </p:nvSpPr>
          <p:spPr>
            <a:xfrm>
              <a:off x="646556" y="3905285"/>
              <a:ext cx="1500600"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Product</a:t>
              </a:r>
            </a:p>
            <a:p>
              <a:pPr algn="ctr"/>
              <a:r>
                <a:rPr lang="en-US" sz="1400" b="1">
                  <a:solidFill>
                    <a:schemeClr val="accent1"/>
                  </a:solidFill>
                </a:rPr>
                <a:t>Packaging</a:t>
              </a:r>
            </a:p>
          </p:txBody>
        </p:sp>
        <p:sp>
          <p:nvSpPr>
            <p:cNvPr id="35" name="TextBox 34">
              <a:extLst>
                <a:ext uri="{FF2B5EF4-FFF2-40B4-BE49-F238E27FC236}">
                  <a16:creationId xmlns:a16="http://schemas.microsoft.com/office/drawing/2014/main" id="{7B8C7F9D-B90A-F028-C4DA-10BCDD307918}"/>
                </a:ext>
              </a:extLst>
            </p:cNvPr>
            <p:cNvSpPr txBox="1"/>
            <p:nvPr/>
          </p:nvSpPr>
          <p:spPr>
            <a:xfrm>
              <a:off x="640905" y="4799009"/>
              <a:ext cx="1500600"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Product Homogenization</a:t>
              </a:r>
            </a:p>
          </p:txBody>
        </p:sp>
        <p:cxnSp>
          <p:nvCxnSpPr>
            <p:cNvPr id="36" name="Straight Arrow Connector 35">
              <a:extLst>
                <a:ext uri="{FF2B5EF4-FFF2-40B4-BE49-F238E27FC236}">
                  <a16:creationId xmlns:a16="http://schemas.microsoft.com/office/drawing/2014/main" id="{DFD26EA6-56E4-40B9-65B6-B9DA7419AFB3}"/>
                </a:ext>
              </a:extLst>
            </p:cNvPr>
            <p:cNvCxnSpPr>
              <a:cxnSpLocks/>
            </p:cNvCxnSpPr>
            <p:nvPr/>
          </p:nvCxnSpPr>
          <p:spPr>
            <a:xfrm flipH="1">
              <a:off x="2119643" y="5952419"/>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BD7235A-445C-EE4C-30AC-A6CBFCC9251B}"/>
                </a:ext>
              </a:extLst>
            </p:cNvPr>
            <p:cNvCxnSpPr>
              <a:cxnSpLocks/>
            </p:cNvCxnSpPr>
            <p:nvPr/>
          </p:nvCxnSpPr>
          <p:spPr>
            <a:xfrm rot="5400000" flipH="1">
              <a:off x="1211491" y="4638809"/>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C103A62-8458-F7BB-7C62-ECCD2976B439}"/>
                </a:ext>
              </a:extLst>
            </p:cNvPr>
            <p:cNvSpPr txBox="1"/>
            <p:nvPr/>
          </p:nvSpPr>
          <p:spPr>
            <a:xfrm>
              <a:off x="3282234" y="4652477"/>
              <a:ext cx="964367" cy="830997"/>
            </a:xfrm>
            <a:prstGeom prst="rect">
              <a:avLst/>
            </a:prstGeom>
            <a:noFill/>
          </p:spPr>
          <p:txBody>
            <a:bodyPr wrap="none" rtlCol="0">
              <a:spAutoFit/>
            </a:bodyPr>
            <a:lstStyle/>
            <a:p>
              <a:pPr algn="ctr"/>
              <a:r>
                <a:rPr lang="en-US" sz="1200" b="1">
                  <a:solidFill>
                    <a:schemeClr val="accent1"/>
                  </a:solidFill>
                </a:rPr>
                <a:t>Fortification</a:t>
              </a:r>
            </a:p>
            <a:p>
              <a:pPr algn="ctr"/>
              <a:r>
                <a:rPr lang="en-US" sz="1200" b="1">
                  <a:solidFill>
                    <a:schemeClr val="accent1"/>
                  </a:solidFill>
                </a:rPr>
                <a:t>Mix</a:t>
              </a:r>
            </a:p>
            <a:p>
              <a:pPr algn="ctr"/>
              <a:r>
                <a:rPr lang="en-US" sz="1200" b="1">
                  <a:solidFill>
                    <a:schemeClr val="accent1"/>
                  </a:solidFill>
                </a:rPr>
                <a:t>Stabilizer</a:t>
              </a:r>
            </a:p>
            <a:p>
              <a:pPr algn="ctr"/>
              <a:r>
                <a:rPr lang="en-US" sz="1200" b="1">
                  <a:solidFill>
                    <a:schemeClr val="accent1"/>
                  </a:solidFill>
                </a:rPr>
                <a:t>Emulsifier</a:t>
              </a:r>
            </a:p>
          </p:txBody>
        </p:sp>
      </p:grpSp>
      <p:pic>
        <p:nvPicPr>
          <p:cNvPr id="41" name="Picture 40">
            <a:extLst>
              <a:ext uri="{FF2B5EF4-FFF2-40B4-BE49-F238E27FC236}">
                <a16:creationId xmlns:a16="http://schemas.microsoft.com/office/drawing/2014/main" id="{A73AFB8D-14FE-45AA-DDF6-DFD5C0CFFB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42" name="Picture 41" descr="Back Home">
            <a:extLst>
              <a:ext uri="{FF2B5EF4-FFF2-40B4-BE49-F238E27FC236}">
                <a16:creationId xmlns:a16="http://schemas.microsoft.com/office/drawing/2014/main" id="{0F3BC3E9-C81D-6EF8-FCD5-33A3E9363D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4688" y="6223985"/>
            <a:ext cx="2002536"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3BBCA4B5-3CE2-46F3-FE3D-9D3DA973CF1F}"/>
              </a:ext>
            </a:extLst>
          </p:cNvPr>
          <p:cNvGrpSpPr/>
          <p:nvPr/>
        </p:nvGrpSpPr>
        <p:grpSpPr>
          <a:xfrm>
            <a:off x="8621763" y="1219830"/>
            <a:ext cx="3365125" cy="2910539"/>
            <a:chOff x="8621763" y="1219830"/>
            <a:chExt cx="3365125" cy="2910539"/>
          </a:xfrm>
        </p:grpSpPr>
        <p:pic>
          <p:nvPicPr>
            <p:cNvPr id="52" name="Picture 4" descr="A Guide to Non-Dairy Milks | Oh My Veggies">
              <a:extLst>
                <a:ext uri="{FF2B5EF4-FFF2-40B4-BE49-F238E27FC236}">
                  <a16:creationId xmlns:a16="http://schemas.microsoft.com/office/drawing/2014/main" id="{CA470526-0CD0-2843-4B50-1CCFD7AA09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3544" y="1219830"/>
              <a:ext cx="1803344" cy="1200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12" descr="Got Plant Milk? 9 Dairy-Free Milks to Try - Animal Outlook">
              <a:extLst>
                <a:ext uri="{FF2B5EF4-FFF2-40B4-BE49-F238E27FC236}">
                  <a16:creationId xmlns:a16="http://schemas.microsoft.com/office/drawing/2014/main" id="{F6BF9FB9-EF1D-CF2A-A9CB-DE5593F1C9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1763" y="2930325"/>
              <a:ext cx="3311656" cy="12000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a:extLst>
              <a:ext uri="{FF2B5EF4-FFF2-40B4-BE49-F238E27FC236}">
                <a16:creationId xmlns:a16="http://schemas.microsoft.com/office/drawing/2014/main" id="{A801876B-A9A8-B7C0-6287-39A2CE953F25}"/>
              </a:ext>
            </a:extLst>
          </p:cNvPr>
          <p:cNvGrpSpPr/>
          <p:nvPr/>
        </p:nvGrpSpPr>
        <p:grpSpPr>
          <a:xfrm>
            <a:off x="6194856" y="1534607"/>
            <a:ext cx="4286600" cy="4260037"/>
            <a:chOff x="6194856" y="1435751"/>
            <a:chExt cx="4286600" cy="4260037"/>
          </a:xfrm>
        </p:grpSpPr>
        <p:sp>
          <p:nvSpPr>
            <p:cNvPr id="46" name="TextBox 45">
              <a:extLst>
                <a:ext uri="{FF2B5EF4-FFF2-40B4-BE49-F238E27FC236}">
                  <a16:creationId xmlns:a16="http://schemas.microsoft.com/office/drawing/2014/main" id="{99C9DCB2-B5A0-021B-4714-0093573E02D0}"/>
                </a:ext>
              </a:extLst>
            </p:cNvPr>
            <p:cNvSpPr txBox="1"/>
            <p:nvPr/>
          </p:nvSpPr>
          <p:spPr>
            <a:xfrm>
              <a:off x="9450788" y="1435751"/>
              <a:ext cx="702436" cy="307777"/>
            </a:xfrm>
            <a:prstGeom prst="rect">
              <a:avLst/>
            </a:prstGeom>
            <a:noFill/>
          </p:spPr>
          <p:txBody>
            <a:bodyPr wrap="none" rtlCol="0">
              <a:spAutoFit/>
            </a:bodyPr>
            <a:lstStyle/>
            <a:p>
              <a:r>
                <a:rPr lang="en-US" sz="1400" b="1">
                  <a:solidFill>
                    <a:schemeClr val="accent1"/>
                  </a:solidFill>
                </a:rPr>
                <a:t>Milling</a:t>
              </a:r>
            </a:p>
          </p:txBody>
        </p:sp>
        <p:pic>
          <p:nvPicPr>
            <p:cNvPr id="47" name="Picture 8" descr="product image zoom">
              <a:extLst>
                <a:ext uri="{FF2B5EF4-FFF2-40B4-BE49-F238E27FC236}">
                  <a16:creationId xmlns:a16="http://schemas.microsoft.com/office/drawing/2014/main" id="{CC967F45-090C-C789-0950-5EF7FBA28A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5299" y="1475598"/>
              <a:ext cx="1162514" cy="77477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a:extLst>
                <a:ext uri="{FF2B5EF4-FFF2-40B4-BE49-F238E27FC236}">
                  <a16:creationId xmlns:a16="http://schemas.microsoft.com/office/drawing/2014/main" id="{3453E04F-26FA-E9BE-4CCA-3ADB3594B86B}"/>
                </a:ext>
              </a:extLst>
            </p:cNvPr>
            <p:cNvCxnSpPr>
              <a:cxnSpLocks/>
            </p:cNvCxnSpPr>
            <p:nvPr/>
          </p:nvCxnSpPr>
          <p:spPr>
            <a:xfrm flipH="1">
              <a:off x="9583373" y="1917005"/>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74DD684-E402-FACC-360E-6AF132D9C864}"/>
                </a:ext>
              </a:extLst>
            </p:cNvPr>
            <p:cNvSpPr txBox="1"/>
            <p:nvPr/>
          </p:nvSpPr>
          <p:spPr>
            <a:xfrm>
              <a:off x="7164250" y="1653778"/>
              <a:ext cx="1085489"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Water</a:t>
              </a:r>
            </a:p>
            <a:p>
              <a:pPr algn="ctr"/>
              <a:r>
                <a:rPr lang="en-US" sz="1400" b="1">
                  <a:solidFill>
                    <a:schemeClr val="accent1"/>
                  </a:solidFill>
                </a:rPr>
                <a:t>Bleaching</a:t>
              </a:r>
            </a:p>
          </p:txBody>
        </p:sp>
        <p:sp>
          <p:nvSpPr>
            <p:cNvPr id="50" name="TextBox 49">
              <a:extLst>
                <a:ext uri="{FF2B5EF4-FFF2-40B4-BE49-F238E27FC236}">
                  <a16:creationId xmlns:a16="http://schemas.microsoft.com/office/drawing/2014/main" id="{057E0F4F-F661-5869-B7BA-B32B4185133C}"/>
                </a:ext>
              </a:extLst>
            </p:cNvPr>
            <p:cNvSpPr txBox="1"/>
            <p:nvPr/>
          </p:nvSpPr>
          <p:spPr>
            <a:xfrm>
              <a:off x="7164250" y="2552095"/>
              <a:ext cx="1085489"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Wet Grinding</a:t>
              </a:r>
            </a:p>
          </p:txBody>
        </p:sp>
        <p:cxnSp>
          <p:nvCxnSpPr>
            <p:cNvPr id="51" name="Straight Arrow Connector 50">
              <a:extLst>
                <a:ext uri="{FF2B5EF4-FFF2-40B4-BE49-F238E27FC236}">
                  <a16:creationId xmlns:a16="http://schemas.microsoft.com/office/drawing/2014/main" id="{C31EE17B-F557-B6FD-D84F-CE928CD0DBE9}"/>
                </a:ext>
              </a:extLst>
            </p:cNvPr>
            <p:cNvCxnSpPr>
              <a:cxnSpLocks/>
            </p:cNvCxnSpPr>
            <p:nvPr/>
          </p:nvCxnSpPr>
          <p:spPr>
            <a:xfrm rot="5400000">
              <a:off x="7542522" y="2325359"/>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790C91D-C44F-0E34-DAEE-36008E8F87EC}"/>
                </a:ext>
              </a:extLst>
            </p:cNvPr>
            <p:cNvSpPr txBox="1"/>
            <p:nvPr/>
          </p:nvSpPr>
          <p:spPr>
            <a:xfrm>
              <a:off x="6333317" y="2582872"/>
              <a:ext cx="830933" cy="461665"/>
            </a:xfrm>
            <a:prstGeom prst="rect">
              <a:avLst/>
            </a:prstGeom>
            <a:noFill/>
          </p:spPr>
          <p:txBody>
            <a:bodyPr wrap="none" rtlCol="0">
              <a:spAutoFit/>
            </a:bodyPr>
            <a:lstStyle/>
            <a:p>
              <a:pPr algn="ctr"/>
              <a:r>
                <a:rPr lang="en-US" sz="1200" b="1">
                  <a:solidFill>
                    <a:schemeClr val="accent1"/>
                  </a:solidFill>
                </a:rPr>
                <a:t>Enzyme </a:t>
              </a:r>
            </a:p>
            <a:p>
              <a:pPr algn="ctr"/>
              <a:r>
                <a:rPr lang="en-US" sz="1200" b="1">
                  <a:solidFill>
                    <a:schemeClr val="accent1"/>
                  </a:solidFill>
                </a:rPr>
                <a:t>treatment</a:t>
              </a:r>
            </a:p>
          </p:txBody>
        </p:sp>
        <p:sp>
          <p:nvSpPr>
            <p:cNvPr id="55" name="TextBox 54">
              <a:extLst>
                <a:ext uri="{FF2B5EF4-FFF2-40B4-BE49-F238E27FC236}">
                  <a16:creationId xmlns:a16="http://schemas.microsoft.com/office/drawing/2014/main" id="{76E92D5C-D600-FD67-951E-BEBDD520765A}"/>
                </a:ext>
              </a:extLst>
            </p:cNvPr>
            <p:cNvSpPr txBox="1"/>
            <p:nvPr/>
          </p:nvSpPr>
          <p:spPr>
            <a:xfrm>
              <a:off x="6333317" y="1675114"/>
              <a:ext cx="840294" cy="461665"/>
            </a:xfrm>
            <a:prstGeom prst="rect">
              <a:avLst/>
            </a:prstGeom>
            <a:noFill/>
          </p:spPr>
          <p:txBody>
            <a:bodyPr wrap="none" rtlCol="0">
              <a:spAutoFit/>
            </a:bodyPr>
            <a:lstStyle/>
            <a:p>
              <a:pPr algn="ctr"/>
              <a:r>
                <a:rPr lang="en-US" sz="1200" b="1">
                  <a:solidFill>
                    <a:schemeClr val="accent1"/>
                  </a:solidFill>
                </a:rPr>
                <a:t>Bleaching </a:t>
              </a:r>
            </a:p>
            <a:p>
              <a:pPr algn="ctr"/>
              <a:r>
                <a:rPr lang="en-US" sz="1200" b="1">
                  <a:solidFill>
                    <a:schemeClr val="accent1"/>
                  </a:solidFill>
                </a:rPr>
                <a:t>agent</a:t>
              </a:r>
            </a:p>
          </p:txBody>
        </p:sp>
        <p:sp>
          <p:nvSpPr>
            <p:cNvPr id="56" name="TextBox 55">
              <a:extLst>
                <a:ext uri="{FF2B5EF4-FFF2-40B4-BE49-F238E27FC236}">
                  <a16:creationId xmlns:a16="http://schemas.microsoft.com/office/drawing/2014/main" id="{C0446B5A-9A57-6775-CE08-0675A6BF9672}"/>
                </a:ext>
              </a:extLst>
            </p:cNvPr>
            <p:cNvSpPr txBox="1"/>
            <p:nvPr/>
          </p:nvSpPr>
          <p:spPr>
            <a:xfrm>
              <a:off x="7164248" y="3446002"/>
              <a:ext cx="1085489"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Ultra/</a:t>
              </a:r>
            </a:p>
            <a:p>
              <a:pPr algn="ctr"/>
              <a:r>
                <a:rPr lang="en-US" sz="1400" b="1">
                  <a:solidFill>
                    <a:schemeClr val="accent1"/>
                  </a:solidFill>
                </a:rPr>
                <a:t>Filtering</a:t>
              </a:r>
            </a:p>
          </p:txBody>
        </p:sp>
        <p:sp>
          <p:nvSpPr>
            <p:cNvPr id="57" name="TextBox 56">
              <a:extLst>
                <a:ext uri="{FF2B5EF4-FFF2-40B4-BE49-F238E27FC236}">
                  <a16:creationId xmlns:a16="http://schemas.microsoft.com/office/drawing/2014/main" id="{0A3F619F-A78A-FF41-0C69-E8D1F3E2B2A4}"/>
                </a:ext>
              </a:extLst>
            </p:cNvPr>
            <p:cNvSpPr txBox="1"/>
            <p:nvPr/>
          </p:nvSpPr>
          <p:spPr>
            <a:xfrm>
              <a:off x="7142631" y="4311161"/>
              <a:ext cx="1192668"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Ingredient </a:t>
              </a:r>
            </a:p>
            <a:p>
              <a:pPr algn="ctr"/>
              <a:r>
                <a:rPr lang="en-US" sz="1400" b="1">
                  <a:solidFill>
                    <a:schemeClr val="accent1"/>
                  </a:solidFill>
                </a:rPr>
                <a:t>Formulation</a:t>
              </a:r>
            </a:p>
          </p:txBody>
        </p:sp>
        <p:sp>
          <p:nvSpPr>
            <p:cNvPr id="58" name="TextBox 57">
              <a:extLst>
                <a:ext uri="{FF2B5EF4-FFF2-40B4-BE49-F238E27FC236}">
                  <a16:creationId xmlns:a16="http://schemas.microsoft.com/office/drawing/2014/main" id="{597A0391-4536-6073-702E-F7A3A61CB10F}"/>
                </a:ext>
              </a:extLst>
            </p:cNvPr>
            <p:cNvSpPr txBox="1"/>
            <p:nvPr/>
          </p:nvSpPr>
          <p:spPr>
            <a:xfrm>
              <a:off x="6956692" y="5172568"/>
              <a:ext cx="1500600"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Product Homogenization</a:t>
              </a:r>
            </a:p>
          </p:txBody>
        </p:sp>
        <p:cxnSp>
          <p:nvCxnSpPr>
            <p:cNvPr id="59" name="Straight Arrow Connector 58">
              <a:extLst>
                <a:ext uri="{FF2B5EF4-FFF2-40B4-BE49-F238E27FC236}">
                  <a16:creationId xmlns:a16="http://schemas.microsoft.com/office/drawing/2014/main" id="{7A6F90AE-AF0B-6854-8117-6955679DF334}"/>
                </a:ext>
              </a:extLst>
            </p:cNvPr>
            <p:cNvCxnSpPr>
              <a:cxnSpLocks/>
            </p:cNvCxnSpPr>
            <p:nvPr/>
          </p:nvCxnSpPr>
          <p:spPr>
            <a:xfrm rot="5400000">
              <a:off x="7527361" y="3239787"/>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684623E-9556-70E4-1022-54FA615688C8}"/>
                </a:ext>
              </a:extLst>
            </p:cNvPr>
            <p:cNvCxnSpPr>
              <a:cxnSpLocks/>
            </p:cNvCxnSpPr>
            <p:nvPr/>
          </p:nvCxnSpPr>
          <p:spPr>
            <a:xfrm rot="5400000">
              <a:off x="7527360" y="4112675"/>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C1889C3-3EAE-705A-1C3F-5AC0B398C589}"/>
                </a:ext>
              </a:extLst>
            </p:cNvPr>
            <p:cNvSpPr txBox="1"/>
            <p:nvPr/>
          </p:nvSpPr>
          <p:spPr>
            <a:xfrm>
              <a:off x="6194856" y="4064939"/>
              <a:ext cx="924292" cy="1015663"/>
            </a:xfrm>
            <a:prstGeom prst="rect">
              <a:avLst/>
            </a:prstGeom>
            <a:noFill/>
          </p:spPr>
          <p:txBody>
            <a:bodyPr wrap="none" rtlCol="0">
              <a:spAutoFit/>
            </a:bodyPr>
            <a:lstStyle/>
            <a:p>
              <a:pPr algn="ctr"/>
              <a:r>
                <a:rPr lang="en-US" sz="1200" b="1">
                  <a:solidFill>
                    <a:schemeClr val="accent1"/>
                  </a:solidFill>
                </a:rPr>
                <a:t>Stabilizers</a:t>
              </a:r>
            </a:p>
            <a:p>
              <a:pPr algn="ctr"/>
              <a:r>
                <a:rPr lang="en-US" sz="1200" b="1" err="1">
                  <a:solidFill>
                    <a:schemeClr val="accent1"/>
                  </a:solidFill>
                </a:rPr>
                <a:t>Fortificants</a:t>
              </a:r>
              <a:endParaRPr lang="en-US" sz="1200" b="1">
                <a:solidFill>
                  <a:schemeClr val="accent1"/>
                </a:solidFill>
              </a:endParaRPr>
            </a:p>
            <a:p>
              <a:pPr algn="ctr"/>
              <a:r>
                <a:rPr lang="en-US" sz="1200" b="1">
                  <a:solidFill>
                    <a:schemeClr val="accent1"/>
                  </a:solidFill>
                </a:rPr>
                <a:t>Color</a:t>
              </a:r>
            </a:p>
            <a:p>
              <a:pPr algn="ctr"/>
              <a:r>
                <a:rPr lang="en-US" sz="1200" b="1">
                  <a:solidFill>
                    <a:schemeClr val="accent1"/>
                  </a:solidFill>
                </a:rPr>
                <a:t>Sweeteners</a:t>
              </a:r>
            </a:p>
            <a:p>
              <a:pPr algn="ctr"/>
              <a:r>
                <a:rPr lang="en-US" sz="1200" b="1">
                  <a:solidFill>
                    <a:schemeClr val="accent1"/>
                  </a:solidFill>
                </a:rPr>
                <a:t>Flavor</a:t>
              </a:r>
            </a:p>
          </p:txBody>
        </p:sp>
        <p:cxnSp>
          <p:nvCxnSpPr>
            <p:cNvPr id="62" name="Straight Arrow Connector 61">
              <a:extLst>
                <a:ext uri="{FF2B5EF4-FFF2-40B4-BE49-F238E27FC236}">
                  <a16:creationId xmlns:a16="http://schemas.microsoft.com/office/drawing/2014/main" id="{99BCBE0F-D640-5918-8016-6E1E69499C25}"/>
                </a:ext>
              </a:extLst>
            </p:cNvPr>
            <p:cNvCxnSpPr>
              <a:cxnSpLocks/>
            </p:cNvCxnSpPr>
            <p:nvPr/>
          </p:nvCxnSpPr>
          <p:spPr>
            <a:xfrm rot="5400000">
              <a:off x="7527359" y="4998853"/>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625E75F-D1A3-4B64-B1CA-347186FDC8D3}"/>
                </a:ext>
              </a:extLst>
            </p:cNvPr>
            <p:cNvSpPr txBox="1"/>
            <p:nvPr/>
          </p:nvSpPr>
          <p:spPr>
            <a:xfrm>
              <a:off x="8860009" y="5172568"/>
              <a:ext cx="1500600"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Thermal Treatment</a:t>
              </a:r>
            </a:p>
          </p:txBody>
        </p:sp>
        <p:cxnSp>
          <p:nvCxnSpPr>
            <p:cNvPr id="64" name="Straight Arrow Connector 63">
              <a:extLst>
                <a:ext uri="{FF2B5EF4-FFF2-40B4-BE49-F238E27FC236}">
                  <a16:creationId xmlns:a16="http://schemas.microsoft.com/office/drawing/2014/main" id="{CDD5F1FE-F59E-30B9-1813-0A04CAD26559}"/>
                </a:ext>
              </a:extLst>
            </p:cNvPr>
            <p:cNvCxnSpPr>
              <a:cxnSpLocks/>
            </p:cNvCxnSpPr>
            <p:nvPr/>
          </p:nvCxnSpPr>
          <p:spPr>
            <a:xfrm>
              <a:off x="8457292" y="5434178"/>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A3248E3-DAF2-B1EB-90F9-4A3F62AFEF45}"/>
                </a:ext>
              </a:extLst>
            </p:cNvPr>
            <p:cNvSpPr txBox="1"/>
            <p:nvPr/>
          </p:nvSpPr>
          <p:spPr>
            <a:xfrm>
              <a:off x="8980856" y="4223266"/>
              <a:ext cx="1500600" cy="523220"/>
            </a:xfrm>
            <a:prstGeom prst="rect">
              <a:avLst/>
            </a:prstGeom>
            <a:noFill/>
            <a:ln w="28575">
              <a:solidFill>
                <a:schemeClr val="accent1"/>
              </a:solidFill>
            </a:ln>
          </p:spPr>
          <p:txBody>
            <a:bodyPr wrap="square" rtlCol="0">
              <a:spAutoFit/>
            </a:bodyPr>
            <a:lstStyle/>
            <a:p>
              <a:pPr algn="ctr"/>
              <a:r>
                <a:rPr lang="en-US" sz="1400" b="1">
                  <a:solidFill>
                    <a:schemeClr val="accent1"/>
                  </a:solidFill>
                </a:rPr>
                <a:t>Product</a:t>
              </a:r>
            </a:p>
            <a:p>
              <a:pPr algn="ctr"/>
              <a:r>
                <a:rPr lang="en-US" sz="1400" b="1">
                  <a:solidFill>
                    <a:schemeClr val="accent1"/>
                  </a:solidFill>
                </a:rPr>
                <a:t>Packaging</a:t>
              </a:r>
            </a:p>
          </p:txBody>
        </p:sp>
        <p:cxnSp>
          <p:nvCxnSpPr>
            <p:cNvPr id="66" name="Straight Arrow Connector 65">
              <a:extLst>
                <a:ext uri="{FF2B5EF4-FFF2-40B4-BE49-F238E27FC236}">
                  <a16:creationId xmlns:a16="http://schemas.microsoft.com/office/drawing/2014/main" id="{D612E180-C956-33AD-ACD4-613A3D6D819C}"/>
                </a:ext>
              </a:extLst>
            </p:cNvPr>
            <p:cNvCxnSpPr>
              <a:cxnSpLocks/>
            </p:cNvCxnSpPr>
            <p:nvPr/>
          </p:nvCxnSpPr>
          <p:spPr>
            <a:xfrm rot="16200000" flipV="1">
              <a:off x="9455884" y="5008096"/>
              <a:ext cx="32894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70" name="Straight Connector 69">
            <a:extLst>
              <a:ext uri="{FF2B5EF4-FFF2-40B4-BE49-F238E27FC236}">
                <a16:creationId xmlns:a16="http://schemas.microsoft.com/office/drawing/2014/main" id="{5880B7EC-E9C9-07FF-74A4-3D8975D574C2}"/>
              </a:ext>
            </a:extLst>
          </p:cNvPr>
          <p:cNvCxnSpPr/>
          <p:nvPr/>
        </p:nvCxnSpPr>
        <p:spPr>
          <a:xfrm>
            <a:off x="6096000" y="1219830"/>
            <a:ext cx="0" cy="52303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22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35A2-4117-EA84-F991-B4ABD95BBD05}"/>
              </a:ext>
            </a:extLst>
          </p:cNvPr>
          <p:cNvSpPr>
            <a:spLocks noGrp="1"/>
          </p:cNvSpPr>
          <p:nvPr>
            <p:ph type="title"/>
          </p:nvPr>
        </p:nvSpPr>
        <p:spPr>
          <a:xfrm>
            <a:off x="441880" y="365125"/>
            <a:ext cx="11353800" cy="511000"/>
          </a:xfrm>
        </p:spPr>
        <p:txBody>
          <a:bodyPr>
            <a:normAutofit/>
          </a:bodyPr>
          <a:lstStyle/>
          <a:p>
            <a:pPr algn="ctr"/>
            <a:r>
              <a:rPr lang="en-US" sz="2800" i="1" dirty="0">
                <a:solidFill>
                  <a:srgbClr val="0070C0"/>
                </a:solidFill>
              </a:rPr>
              <a:t>Processed and Ultra-processed foods can be incorporated into a healthy diet?</a:t>
            </a:r>
          </a:p>
        </p:txBody>
      </p:sp>
      <p:pic>
        <p:nvPicPr>
          <p:cNvPr id="4" name="Picture 3">
            <a:extLst>
              <a:ext uri="{FF2B5EF4-FFF2-40B4-BE49-F238E27FC236}">
                <a16:creationId xmlns:a16="http://schemas.microsoft.com/office/drawing/2014/main" id="{6CB29EE5-0349-A312-D229-9C4EC6D33278}"/>
              </a:ext>
            </a:extLst>
          </p:cNvPr>
          <p:cNvPicPr>
            <a:picLocks noChangeAspect="1"/>
          </p:cNvPicPr>
          <p:nvPr/>
        </p:nvPicPr>
        <p:blipFill>
          <a:blip r:embed="rId2"/>
          <a:stretch>
            <a:fillRect/>
          </a:stretch>
        </p:blipFill>
        <p:spPr>
          <a:xfrm>
            <a:off x="441880" y="1471509"/>
            <a:ext cx="4469861" cy="3914982"/>
          </a:xfrm>
          <a:prstGeom prst="rect">
            <a:avLst/>
          </a:prstGeom>
        </p:spPr>
      </p:pic>
      <p:pic>
        <p:nvPicPr>
          <p:cNvPr id="5" name="Picture 4">
            <a:extLst>
              <a:ext uri="{FF2B5EF4-FFF2-40B4-BE49-F238E27FC236}">
                <a16:creationId xmlns:a16="http://schemas.microsoft.com/office/drawing/2014/main" id="{0AEB99F0-378F-A253-B9E1-B63DDCBD89E1}"/>
              </a:ext>
            </a:extLst>
          </p:cNvPr>
          <p:cNvPicPr>
            <a:picLocks noChangeAspect="1"/>
          </p:cNvPicPr>
          <p:nvPr/>
        </p:nvPicPr>
        <p:blipFill>
          <a:blip r:embed="rId3"/>
          <a:stretch>
            <a:fillRect/>
          </a:stretch>
        </p:blipFill>
        <p:spPr>
          <a:xfrm>
            <a:off x="5290457" y="2008649"/>
            <a:ext cx="6688243" cy="1570573"/>
          </a:xfrm>
          <a:prstGeom prst="rect">
            <a:avLst/>
          </a:prstGeom>
        </p:spPr>
      </p:pic>
      <p:sp>
        <p:nvSpPr>
          <p:cNvPr id="6" name="TextBox 5">
            <a:extLst>
              <a:ext uri="{FF2B5EF4-FFF2-40B4-BE49-F238E27FC236}">
                <a16:creationId xmlns:a16="http://schemas.microsoft.com/office/drawing/2014/main" id="{2784F265-D1F9-70C5-CE69-0E9E9401B6FA}"/>
              </a:ext>
            </a:extLst>
          </p:cNvPr>
          <p:cNvSpPr txBox="1"/>
          <p:nvPr/>
        </p:nvSpPr>
        <p:spPr>
          <a:xfrm>
            <a:off x="5898643" y="1542546"/>
            <a:ext cx="5185266" cy="369332"/>
          </a:xfrm>
          <a:prstGeom prst="rect">
            <a:avLst/>
          </a:prstGeom>
          <a:noFill/>
        </p:spPr>
        <p:txBody>
          <a:bodyPr wrap="none" rtlCol="0">
            <a:spAutoFit/>
          </a:bodyPr>
          <a:lstStyle/>
          <a:p>
            <a:r>
              <a:rPr lang="en-US"/>
              <a:t>Study Schematic to determine which foods to include</a:t>
            </a:r>
          </a:p>
        </p:txBody>
      </p:sp>
      <p:pic>
        <p:nvPicPr>
          <p:cNvPr id="10" name="Picture 9">
            <a:extLst>
              <a:ext uri="{FF2B5EF4-FFF2-40B4-BE49-F238E27FC236}">
                <a16:creationId xmlns:a16="http://schemas.microsoft.com/office/drawing/2014/main" id="{A1BCB588-E38A-39E9-7D4B-4168EF7E6C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11" name="Group 10">
            <a:extLst>
              <a:ext uri="{FF2B5EF4-FFF2-40B4-BE49-F238E27FC236}">
                <a16:creationId xmlns:a16="http://schemas.microsoft.com/office/drawing/2014/main" id="{6F463D5F-8246-6CEC-F99C-7E3217A70218}"/>
              </a:ext>
            </a:extLst>
          </p:cNvPr>
          <p:cNvGrpSpPr/>
          <p:nvPr/>
        </p:nvGrpSpPr>
        <p:grpSpPr>
          <a:xfrm>
            <a:off x="-1" y="6176962"/>
            <a:ext cx="12111628" cy="693647"/>
            <a:chOff x="-1" y="6176962"/>
            <a:chExt cx="12111628" cy="693647"/>
          </a:xfrm>
        </p:grpSpPr>
        <p:pic>
          <p:nvPicPr>
            <p:cNvPr id="12" name="Picture 11">
              <a:extLst>
                <a:ext uri="{FF2B5EF4-FFF2-40B4-BE49-F238E27FC236}">
                  <a16:creationId xmlns:a16="http://schemas.microsoft.com/office/drawing/2014/main" id="{3D09EF81-D167-EDED-F484-94DBAA6CFF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3" name="Picture 2" descr="Arkansas Children's Nutrition Center">
              <a:extLst>
                <a:ext uri="{FF2B5EF4-FFF2-40B4-BE49-F238E27FC236}">
                  <a16:creationId xmlns:a16="http://schemas.microsoft.com/office/drawing/2014/main" id="{3863DD70-9F59-08BB-0459-0EF1EEB97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28793BAB-224E-2BA8-0BD5-340F01572576}"/>
              </a:ext>
            </a:extLst>
          </p:cNvPr>
          <p:cNvSpPr txBox="1"/>
          <p:nvPr/>
        </p:nvSpPr>
        <p:spPr>
          <a:xfrm>
            <a:off x="5388448" y="3771106"/>
            <a:ext cx="6590252" cy="1815882"/>
          </a:xfrm>
          <a:prstGeom prst="rect">
            <a:avLst/>
          </a:prstGeom>
          <a:noFill/>
        </p:spPr>
        <p:txBody>
          <a:bodyPr wrap="square" rtlCol="0">
            <a:spAutoFit/>
          </a:bodyPr>
          <a:lstStyle/>
          <a:p>
            <a:r>
              <a:rPr lang="en-US" sz="1400" i="1">
                <a:effectLst/>
                <a:latin typeface="Calibri" panose="020F0502020204030204" pitchFamily="34" charset="0"/>
                <a:cs typeface="Calibri" panose="020F0502020204030204" pitchFamily="34" charset="0"/>
              </a:rPr>
              <a:t>“The top 10 most commonly consumed foods from each category</a:t>
            </a:r>
            <a:r>
              <a:rPr lang="en-US" sz="1400">
                <a:latin typeface="Calibri" panose="020F0502020204030204" pitchFamily="34" charset="0"/>
                <a:cs typeface="Calibri" panose="020F0502020204030204" pitchFamily="34" charset="0"/>
              </a:rPr>
              <a:t> </a:t>
            </a:r>
            <a:r>
              <a:rPr lang="en-US" sz="1400" i="1">
                <a:effectLst/>
                <a:latin typeface="Calibri" panose="020F0502020204030204" pitchFamily="34" charset="0"/>
                <a:cs typeface="Calibri" panose="020F0502020204030204" pitchFamily="34" charset="0"/>
              </a:rPr>
              <a:t>and subcategory among adults 19 to 70 years old were identified from the FPM report... An </a:t>
            </a:r>
            <a:r>
              <a:rPr lang="en-US" sz="1400" i="1" err="1">
                <a:effectLst/>
                <a:latin typeface="Calibri" panose="020F0502020204030204" pitchFamily="34" charset="0"/>
                <a:cs typeface="Calibri" panose="020F0502020204030204" pitchFamily="34" charset="0"/>
              </a:rPr>
              <a:t>ultraprocessed</a:t>
            </a:r>
            <a:r>
              <a:rPr lang="en-US" sz="1400">
                <a:latin typeface="Calibri" panose="020F0502020204030204" pitchFamily="34" charset="0"/>
                <a:cs typeface="Calibri" panose="020F0502020204030204" pitchFamily="34" charset="0"/>
              </a:rPr>
              <a:t> </a:t>
            </a:r>
            <a:r>
              <a:rPr lang="en-US" sz="1400" i="1">
                <a:effectLst/>
                <a:latin typeface="Calibri" panose="020F0502020204030204" pitchFamily="34" charset="0"/>
                <a:cs typeface="Calibri" panose="020F0502020204030204" pitchFamily="34" charset="0"/>
              </a:rPr>
              <a:t>version of each of these commonly consumed food</a:t>
            </a:r>
            <a:r>
              <a:rPr lang="en-US" sz="1400">
                <a:latin typeface="Calibri" panose="020F0502020204030204" pitchFamily="34" charset="0"/>
                <a:cs typeface="Calibri" panose="020F0502020204030204" pitchFamily="34" charset="0"/>
              </a:rPr>
              <a:t> </a:t>
            </a:r>
            <a:r>
              <a:rPr lang="en-US" sz="1400" i="1">
                <a:effectLst/>
                <a:latin typeface="Calibri" panose="020F0502020204030204" pitchFamily="34" charset="0"/>
                <a:cs typeface="Calibri" panose="020F0502020204030204" pitchFamily="34" charset="0"/>
              </a:rPr>
              <a:t>items was then identified by searching the websites of national</a:t>
            </a:r>
            <a:r>
              <a:rPr lang="en-US" sz="1400">
                <a:latin typeface="Calibri" panose="020F0502020204030204" pitchFamily="34" charset="0"/>
                <a:cs typeface="Calibri" panose="020F0502020204030204" pitchFamily="34" charset="0"/>
              </a:rPr>
              <a:t> </a:t>
            </a:r>
            <a:r>
              <a:rPr lang="en-US" sz="1400" i="1">
                <a:effectLst/>
                <a:latin typeface="Calibri" panose="020F0502020204030204" pitchFamily="34" charset="0"/>
                <a:cs typeface="Calibri" panose="020F0502020204030204" pitchFamily="34" charset="0"/>
              </a:rPr>
              <a:t>retail grocery chains. This process generated a list of approximately</a:t>
            </a:r>
            <a:r>
              <a:rPr lang="en-US" sz="1400">
                <a:latin typeface="Calibri" panose="020F0502020204030204" pitchFamily="34" charset="0"/>
                <a:cs typeface="Calibri" panose="020F0502020204030204" pitchFamily="34" charset="0"/>
              </a:rPr>
              <a:t> </a:t>
            </a:r>
            <a:r>
              <a:rPr lang="en-US" sz="1400" i="1">
                <a:effectLst/>
                <a:latin typeface="Calibri" panose="020F0502020204030204" pitchFamily="34" charset="0"/>
                <a:cs typeface="Calibri" panose="020F0502020204030204" pitchFamily="34" charset="0"/>
              </a:rPr>
              <a:t>200 food items. Ingredient lists for these products</a:t>
            </a:r>
            <a:r>
              <a:rPr lang="en-US" sz="1400">
                <a:latin typeface="Calibri" panose="020F0502020204030204" pitchFamily="34" charset="0"/>
                <a:cs typeface="Calibri" panose="020F0502020204030204" pitchFamily="34" charset="0"/>
              </a:rPr>
              <a:t> </a:t>
            </a:r>
            <a:r>
              <a:rPr lang="en-US" sz="1400" i="1">
                <a:effectLst/>
                <a:latin typeface="Calibri" panose="020F0502020204030204" pitchFamily="34" charset="0"/>
                <a:cs typeface="Calibri" panose="020F0502020204030204" pitchFamily="34" charset="0"/>
              </a:rPr>
              <a:t>determined which products were included in the surveys</a:t>
            </a:r>
            <a:r>
              <a:rPr lang="en-US" sz="1400">
                <a:latin typeface="Calibri" panose="020F0502020204030204" pitchFamily="34" charset="0"/>
                <a:cs typeface="Calibri" panose="020F0502020204030204" pitchFamily="34" charset="0"/>
              </a:rPr>
              <a:t> </a:t>
            </a:r>
            <a:r>
              <a:rPr lang="en-US" sz="1400" i="1">
                <a:effectLst/>
                <a:latin typeface="Calibri" panose="020F0502020204030204" pitchFamily="34" charset="0"/>
                <a:cs typeface="Calibri" panose="020F0502020204030204" pitchFamily="34" charset="0"/>
              </a:rPr>
              <a:t>developed for our first- and second-line graders.”</a:t>
            </a:r>
            <a:endParaRPr lang="en-US" sz="1400">
              <a:effectLst/>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D9D0996E-C728-1397-7EA2-676BBEB02EC7}"/>
              </a:ext>
            </a:extLst>
          </p:cNvPr>
          <p:cNvGrpSpPr/>
          <p:nvPr/>
        </p:nvGrpSpPr>
        <p:grpSpPr>
          <a:xfrm>
            <a:off x="5371193" y="111926"/>
            <a:ext cx="6740434" cy="6680388"/>
            <a:chOff x="3910044" y="1338853"/>
            <a:chExt cx="6740434" cy="6680388"/>
          </a:xfrm>
        </p:grpSpPr>
        <p:sp>
          <p:nvSpPr>
            <p:cNvPr id="19" name="Rectangle 18">
              <a:extLst>
                <a:ext uri="{FF2B5EF4-FFF2-40B4-BE49-F238E27FC236}">
                  <a16:creationId xmlns:a16="http://schemas.microsoft.com/office/drawing/2014/main" id="{6BE75B0C-F8E8-B60E-40B3-39168046ABC5}"/>
                </a:ext>
              </a:extLst>
            </p:cNvPr>
            <p:cNvSpPr/>
            <p:nvPr/>
          </p:nvSpPr>
          <p:spPr>
            <a:xfrm>
              <a:off x="3910044" y="1338853"/>
              <a:ext cx="6740434" cy="6680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777B116-70D3-A5E0-E88F-7A79489B48F7}"/>
                </a:ext>
              </a:extLst>
            </p:cNvPr>
            <p:cNvGrpSpPr/>
            <p:nvPr/>
          </p:nvGrpSpPr>
          <p:grpSpPr>
            <a:xfrm>
              <a:off x="4467574" y="1470652"/>
              <a:ext cx="5533633" cy="6502344"/>
              <a:chOff x="6216487" y="852042"/>
              <a:chExt cx="5533633" cy="6502344"/>
            </a:xfrm>
          </p:grpSpPr>
          <p:pic>
            <p:nvPicPr>
              <p:cNvPr id="16" name="Picture 15">
                <a:extLst>
                  <a:ext uri="{FF2B5EF4-FFF2-40B4-BE49-F238E27FC236}">
                    <a16:creationId xmlns:a16="http://schemas.microsoft.com/office/drawing/2014/main" id="{57540989-E76C-9CF4-ED8F-45B8CC4E054D}"/>
                  </a:ext>
                </a:extLst>
              </p:cNvPr>
              <p:cNvPicPr>
                <a:picLocks noChangeAspect="1"/>
              </p:cNvPicPr>
              <p:nvPr/>
            </p:nvPicPr>
            <p:blipFill>
              <a:blip r:embed="rId7"/>
              <a:stretch>
                <a:fillRect/>
              </a:stretch>
            </p:blipFill>
            <p:spPr>
              <a:xfrm>
                <a:off x="6216487" y="852042"/>
                <a:ext cx="5259201" cy="1560423"/>
              </a:xfrm>
              <a:prstGeom prst="rect">
                <a:avLst/>
              </a:prstGeom>
            </p:spPr>
          </p:pic>
          <p:pic>
            <p:nvPicPr>
              <p:cNvPr id="17" name="Picture 16">
                <a:extLst>
                  <a:ext uri="{FF2B5EF4-FFF2-40B4-BE49-F238E27FC236}">
                    <a16:creationId xmlns:a16="http://schemas.microsoft.com/office/drawing/2014/main" id="{D7D21143-AC2D-3502-A5F3-0BD0EB72E8F2}"/>
                  </a:ext>
                </a:extLst>
              </p:cNvPr>
              <p:cNvPicPr>
                <a:picLocks noChangeAspect="1"/>
              </p:cNvPicPr>
              <p:nvPr/>
            </p:nvPicPr>
            <p:blipFill rotWithShape="1">
              <a:blip r:embed="rId8"/>
              <a:srcRect b="29897"/>
              <a:stretch/>
            </p:blipFill>
            <p:spPr>
              <a:xfrm>
                <a:off x="6318817" y="2386339"/>
                <a:ext cx="5431303" cy="4968047"/>
              </a:xfrm>
              <a:prstGeom prst="rect">
                <a:avLst/>
              </a:prstGeom>
            </p:spPr>
          </p:pic>
        </p:grpSp>
      </p:grpSp>
    </p:spTree>
    <p:extLst>
      <p:ext uri="{BB962C8B-B14F-4D97-AF65-F5344CB8AC3E}">
        <p14:creationId xmlns:p14="http://schemas.microsoft.com/office/powerpoint/2010/main" val="369940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3C73-5C81-5F25-23F3-AE7759457683}"/>
              </a:ext>
            </a:extLst>
          </p:cNvPr>
          <p:cNvSpPr>
            <a:spLocks noGrp="1"/>
          </p:cNvSpPr>
          <p:nvPr>
            <p:ph type="title"/>
          </p:nvPr>
        </p:nvSpPr>
        <p:spPr>
          <a:xfrm>
            <a:off x="838200" y="365125"/>
            <a:ext cx="10515600" cy="640715"/>
          </a:xfrm>
        </p:spPr>
        <p:txBody>
          <a:bodyPr>
            <a:normAutofit/>
          </a:bodyPr>
          <a:lstStyle/>
          <a:p>
            <a:pPr algn="ctr"/>
            <a:r>
              <a:rPr lang="en-US" sz="3600" i="1" dirty="0">
                <a:solidFill>
                  <a:srgbClr val="0070C0"/>
                </a:solidFill>
              </a:rPr>
              <a:t>Hess study: Dietary Guidance meets NOVA</a:t>
            </a:r>
          </a:p>
        </p:txBody>
      </p:sp>
      <p:pic>
        <p:nvPicPr>
          <p:cNvPr id="4" name="Picture 3">
            <a:extLst>
              <a:ext uri="{FF2B5EF4-FFF2-40B4-BE49-F238E27FC236}">
                <a16:creationId xmlns:a16="http://schemas.microsoft.com/office/drawing/2014/main" id="{838894BD-8666-3402-1488-633F95C9DFB6}"/>
              </a:ext>
            </a:extLst>
          </p:cNvPr>
          <p:cNvPicPr>
            <a:picLocks noChangeAspect="1"/>
          </p:cNvPicPr>
          <p:nvPr/>
        </p:nvPicPr>
        <p:blipFill>
          <a:blip r:embed="rId2"/>
          <a:stretch>
            <a:fillRect/>
          </a:stretch>
        </p:blipFill>
        <p:spPr>
          <a:xfrm>
            <a:off x="838200" y="1604963"/>
            <a:ext cx="2641600" cy="4572000"/>
          </a:xfrm>
          <a:prstGeom prst="rect">
            <a:avLst/>
          </a:prstGeom>
        </p:spPr>
      </p:pic>
      <p:pic>
        <p:nvPicPr>
          <p:cNvPr id="5" name="Picture 4">
            <a:extLst>
              <a:ext uri="{FF2B5EF4-FFF2-40B4-BE49-F238E27FC236}">
                <a16:creationId xmlns:a16="http://schemas.microsoft.com/office/drawing/2014/main" id="{E02AFAA6-BD0A-DE2B-2A1B-EEDC769B2AC5}"/>
              </a:ext>
            </a:extLst>
          </p:cNvPr>
          <p:cNvPicPr>
            <a:picLocks noChangeAspect="1"/>
          </p:cNvPicPr>
          <p:nvPr/>
        </p:nvPicPr>
        <p:blipFill>
          <a:blip r:embed="rId3"/>
          <a:stretch>
            <a:fillRect/>
          </a:stretch>
        </p:blipFill>
        <p:spPr>
          <a:xfrm>
            <a:off x="4041913" y="1115025"/>
            <a:ext cx="3242089" cy="2926643"/>
          </a:xfrm>
          <a:prstGeom prst="rect">
            <a:avLst/>
          </a:prstGeom>
        </p:spPr>
      </p:pic>
      <p:pic>
        <p:nvPicPr>
          <p:cNvPr id="7" name="Picture 6">
            <a:extLst>
              <a:ext uri="{FF2B5EF4-FFF2-40B4-BE49-F238E27FC236}">
                <a16:creationId xmlns:a16="http://schemas.microsoft.com/office/drawing/2014/main" id="{7A3AD978-A8FA-1B1E-52EB-A0F4BE4ABB26}"/>
              </a:ext>
            </a:extLst>
          </p:cNvPr>
          <p:cNvPicPr>
            <a:picLocks noChangeAspect="1"/>
          </p:cNvPicPr>
          <p:nvPr/>
        </p:nvPicPr>
        <p:blipFill>
          <a:blip r:embed="rId4"/>
          <a:stretch>
            <a:fillRect/>
          </a:stretch>
        </p:blipFill>
        <p:spPr>
          <a:xfrm>
            <a:off x="5624104" y="3964834"/>
            <a:ext cx="3319796" cy="2811849"/>
          </a:xfrm>
          <a:prstGeom prst="rect">
            <a:avLst/>
          </a:prstGeom>
        </p:spPr>
      </p:pic>
      <p:pic>
        <p:nvPicPr>
          <p:cNvPr id="8" name="Picture 7">
            <a:extLst>
              <a:ext uri="{FF2B5EF4-FFF2-40B4-BE49-F238E27FC236}">
                <a16:creationId xmlns:a16="http://schemas.microsoft.com/office/drawing/2014/main" id="{A7BBCD80-51EB-3C41-F3FE-1CAC67C073E7}"/>
              </a:ext>
            </a:extLst>
          </p:cNvPr>
          <p:cNvPicPr>
            <a:picLocks noChangeAspect="1"/>
          </p:cNvPicPr>
          <p:nvPr/>
        </p:nvPicPr>
        <p:blipFill>
          <a:blip r:embed="rId5"/>
          <a:stretch>
            <a:fillRect/>
          </a:stretch>
        </p:blipFill>
        <p:spPr>
          <a:xfrm>
            <a:off x="7659003" y="1487241"/>
            <a:ext cx="3319796" cy="2336896"/>
          </a:xfrm>
          <a:prstGeom prst="rect">
            <a:avLst/>
          </a:prstGeom>
        </p:spPr>
      </p:pic>
      <p:pic>
        <p:nvPicPr>
          <p:cNvPr id="9" name="Picture 8">
            <a:extLst>
              <a:ext uri="{FF2B5EF4-FFF2-40B4-BE49-F238E27FC236}">
                <a16:creationId xmlns:a16="http://schemas.microsoft.com/office/drawing/2014/main" id="{11F0D9EF-D2CB-0C18-EA37-ECEE4F4E86F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Tree>
    <p:extLst>
      <p:ext uri="{BB962C8B-B14F-4D97-AF65-F5344CB8AC3E}">
        <p14:creationId xmlns:p14="http://schemas.microsoft.com/office/powerpoint/2010/main" val="1499131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01FF-624B-FE64-3215-DC37092C5466}"/>
              </a:ext>
            </a:extLst>
          </p:cNvPr>
          <p:cNvSpPr>
            <a:spLocks noGrp="1"/>
          </p:cNvSpPr>
          <p:nvPr>
            <p:ph type="title"/>
          </p:nvPr>
        </p:nvSpPr>
        <p:spPr>
          <a:xfrm>
            <a:off x="838200" y="2393950"/>
            <a:ext cx="10515600" cy="1325563"/>
          </a:xfrm>
        </p:spPr>
        <p:txBody>
          <a:bodyPr/>
          <a:lstStyle/>
          <a:p>
            <a:pPr algn="ctr"/>
            <a:r>
              <a:rPr lang="en-US" b="1" i="1" dirty="0">
                <a:solidFill>
                  <a:schemeClr val="accent1"/>
                </a:solidFill>
              </a:rPr>
              <a:t>What does the clinical literature tell us?</a:t>
            </a:r>
          </a:p>
        </p:txBody>
      </p:sp>
      <p:pic>
        <p:nvPicPr>
          <p:cNvPr id="4" name="Picture 3">
            <a:extLst>
              <a:ext uri="{FF2B5EF4-FFF2-40B4-BE49-F238E27FC236}">
                <a16:creationId xmlns:a16="http://schemas.microsoft.com/office/drawing/2014/main" id="{90511F6A-3B14-9FCF-4467-27139C7CBE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3" name="Group 2">
            <a:extLst>
              <a:ext uri="{FF2B5EF4-FFF2-40B4-BE49-F238E27FC236}">
                <a16:creationId xmlns:a16="http://schemas.microsoft.com/office/drawing/2014/main" id="{75B0151F-C2DD-03BC-C4C4-C4E5F5A1257B}"/>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C7B77B5A-BAA7-E09A-0295-E61442DF55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A958FDD8-26F4-1502-A994-7EC143C15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926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B5DC-79A4-7FC6-B0AA-054CAED7941D}"/>
              </a:ext>
            </a:extLst>
          </p:cNvPr>
          <p:cNvSpPr>
            <a:spLocks noGrp="1"/>
          </p:cNvSpPr>
          <p:nvPr>
            <p:ph type="title"/>
          </p:nvPr>
        </p:nvSpPr>
        <p:spPr>
          <a:xfrm>
            <a:off x="481264" y="365125"/>
            <a:ext cx="11357810" cy="880125"/>
          </a:xfrm>
        </p:spPr>
        <p:txBody>
          <a:bodyPr>
            <a:normAutofit/>
          </a:bodyPr>
          <a:lstStyle/>
          <a:p>
            <a:pPr algn="ctr"/>
            <a:r>
              <a:rPr lang="en-US" sz="3200" b="1" i="1" dirty="0">
                <a:solidFill>
                  <a:schemeClr val="accent1"/>
                </a:solidFill>
              </a:rPr>
              <a:t>Why else are we talking more about this this year?</a:t>
            </a:r>
          </a:p>
        </p:txBody>
      </p:sp>
      <p:sp>
        <p:nvSpPr>
          <p:cNvPr id="3" name="Content Placeholder 2">
            <a:extLst>
              <a:ext uri="{FF2B5EF4-FFF2-40B4-BE49-F238E27FC236}">
                <a16:creationId xmlns:a16="http://schemas.microsoft.com/office/drawing/2014/main" id="{960796B2-3347-4571-9700-51ED158B8A58}"/>
              </a:ext>
            </a:extLst>
          </p:cNvPr>
          <p:cNvSpPr>
            <a:spLocks noGrp="1"/>
          </p:cNvSpPr>
          <p:nvPr>
            <p:ph idx="1"/>
          </p:nvPr>
        </p:nvSpPr>
        <p:spPr>
          <a:xfrm>
            <a:off x="5495570" y="2760996"/>
            <a:ext cx="6616057" cy="3519107"/>
          </a:xfrm>
        </p:spPr>
        <p:txBody>
          <a:bodyPr>
            <a:normAutofit/>
          </a:bodyPr>
          <a:lstStyle/>
          <a:p>
            <a:pPr marL="0" indent="0">
              <a:buNone/>
            </a:pPr>
            <a:r>
              <a:rPr lang="en-US" sz="2400"/>
              <a:t>What is the relationship between consumption of dietary patterns with varying amounts of ultra-processed foods and growth, size, body composition, risk of overweight and obesity, and weight loss and maintenance?</a:t>
            </a:r>
          </a:p>
        </p:txBody>
      </p:sp>
      <p:pic>
        <p:nvPicPr>
          <p:cNvPr id="8" name="Picture 7">
            <a:extLst>
              <a:ext uri="{FF2B5EF4-FFF2-40B4-BE49-F238E27FC236}">
                <a16:creationId xmlns:a16="http://schemas.microsoft.com/office/drawing/2014/main" id="{8EC1C84A-5134-46D4-D06C-2CF27527E4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9" name="Picture 8">
            <a:extLst>
              <a:ext uri="{FF2B5EF4-FFF2-40B4-BE49-F238E27FC236}">
                <a16:creationId xmlns:a16="http://schemas.microsoft.com/office/drawing/2014/main" id="{4C3D26EC-9F64-7AC3-B6D3-B22841501C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1451"/>
          <a:stretch/>
        </p:blipFill>
        <p:spPr>
          <a:xfrm>
            <a:off x="5577478" y="1812608"/>
            <a:ext cx="6174961" cy="787400"/>
          </a:xfrm>
          <a:prstGeom prst="rect">
            <a:avLst/>
          </a:prstGeom>
        </p:spPr>
      </p:pic>
      <p:grpSp>
        <p:nvGrpSpPr>
          <p:cNvPr id="10" name="Group 9">
            <a:extLst>
              <a:ext uri="{FF2B5EF4-FFF2-40B4-BE49-F238E27FC236}">
                <a16:creationId xmlns:a16="http://schemas.microsoft.com/office/drawing/2014/main" id="{37A921A0-AF9A-E38B-332D-16746F424D44}"/>
              </a:ext>
            </a:extLst>
          </p:cNvPr>
          <p:cNvGrpSpPr/>
          <p:nvPr/>
        </p:nvGrpSpPr>
        <p:grpSpPr>
          <a:xfrm>
            <a:off x="-1" y="6176962"/>
            <a:ext cx="12111628" cy="693647"/>
            <a:chOff x="-1" y="6176962"/>
            <a:chExt cx="12111628" cy="693647"/>
          </a:xfrm>
        </p:grpSpPr>
        <p:pic>
          <p:nvPicPr>
            <p:cNvPr id="11" name="Picture 10">
              <a:extLst>
                <a:ext uri="{FF2B5EF4-FFF2-40B4-BE49-F238E27FC236}">
                  <a16:creationId xmlns:a16="http://schemas.microsoft.com/office/drawing/2014/main" id="{EC92CC9F-F33F-FD95-65BB-5C74C45A23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2" name="Picture 2" descr="Arkansas Children's Nutrition Center">
              <a:extLst>
                <a:ext uri="{FF2B5EF4-FFF2-40B4-BE49-F238E27FC236}">
                  <a16:creationId xmlns:a16="http://schemas.microsoft.com/office/drawing/2014/main" id="{619B1318-3F48-6475-2235-535C525469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Dietary Guidelines for Americans, 2020-2025 and Online Materials | Dietary  Guidelines for Americans">
            <a:extLst>
              <a:ext uri="{FF2B5EF4-FFF2-40B4-BE49-F238E27FC236}">
                <a16:creationId xmlns:a16="http://schemas.microsoft.com/office/drawing/2014/main" id="{6694792D-3F2F-BFEA-462F-210A5D6683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829" y="1627935"/>
            <a:ext cx="3259900" cy="421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F99B-8ED0-9495-8DFA-525290AFE4D2}"/>
              </a:ext>
            </a:extLst>
          </p:cNvPr>
          <p:cNvSpPr>
            <a:spLocks noGrp="1"/>
          </p:cNvSpPr>
          <p:nvPr>
            <p:ph type="title"/>
          </p:nvPr>
        </p:nvSpPr>
        <p:spPr>
          <a:xfrm>
            <a:off x="838200" y="150805"/>
            <a:ext cx="11118448" cy="1325563"/>
          </a:xfrm>
        </p:spPr>
        <p:txBody>
          <a:bodyPr>
            <a:normAutofit/>
          </a:bodyPr>
          <a:lstStyle/>
          <a:p>
            <a:pPr algn="ctr"/>
            <a:r>
              <a:rPr lang="en-US" sz="3200" b="1" i="1" dirty="0">
                <a:solidFill>
                  <a:schemeClr val="accent1"/>
                </a:solidFill>
              </a:rPr>
              <a:t>Still only limited clinical evidence to date… Hall et al. (2019)</a:t>
            </a:r>
          </a:p>
        </p:txBody>
      </p:sp>
      <p:sp>
        <p:nvSpPr>
          <p:cNvPr id="4" name="TextBox 3">
            <a:extLst>
              <a:ext uri="{FF2B5EF4-FFF2-40B4-BE49-F238E27FC236}">
                <a16:creationId xmlns:a16="http://schemas.microsoft.com/office/drawing/2014/main" id="{0C8E1FBB-A75F-257E-D5D2-90E4CB970654}"/>
              </a:ext>
            </a:extLst>
          </p:cNvPr>
          <p:cNvSpPr txBox="1"/>
          <p:nvPr/>
        </p:nvSpPr>
        <p:spPr>
          <a:xfrm>
            <a:off x="495300" y="5735733"/>
            <a:ext cx="10515601" cy="461665"/>
          </a:xfrm>
          <a:prstGeom prst="rect">
            <a:avLst/>
          </a:prstGeom>
          <a:noFill/>
        </p:spPr>
        <p:txBody>
          <a:bodyPr wrap="square" rtlCol="0">
            <a:spAutoFit/>
          </a:bodyPr>
          <a:lstStyle/>
          <a:p>
            <a:r>
              <a:rPr lang="en-US" sz="1200" b="0" i="1" dirty="0">
                <a:solidFill>
                  <a:schemeClr val="accent1"/>
                </a:solidFill>
                <a:effectLst/>
                <a:latin typeface="Arial" panose="020B0604020202020204" pitchFamily="34" charset="0"/>
              </a:rPr>
              <a:t>Hall KD, </a:t>
            </a:r>
            <a:r>
              <a:rPr lang="en-US" sz="1200" b="0" i="1" dirty="0" err="1">
                <a:solidFill>
                  <a:schemeClr val="accent1"/>
                </a:solidFill>
                <a:effectLst/>
                <a:latin typeface="Arial" panose="020B0604020202020204" pitchFamily="34" charset="0"/>
              </a:rPr>
              <a:t>Ayuketah</a:t>
            </a:r>
            <a:r>
              <a:rPr lang="en-US" sz="1200" b="0" i="1" dirty="0">
                <a:solidFill>
                  <a:schemeClr val="accent1"/>
                </a:solidFill>
                <a:effectLst/>
                <a:latin typeface="Arial" panose="020B0604020202020204" pitchFamily="34" charset="0"/>
              </a:rPr>
              <a:t> A, </a:t>
            </a:r>
            <a:r>
              <a:rPr lang="en-US" sz="1200" b="0" i="1" dirty="0" err="1">
                <a:solidFill>
                  <a:schemeClr val="accent1"/>
                </a:solidFill>
                <a:effectLst/>
                <a:latin typeface="Arial" panose="020B0604020202020204" pitchFamily="34" charset="0"/>
              </a:rPr>
              <a:t>Brychta</a:t>
            </a:r>
            <a:r>
              <a:rPr lang="en-US" sz="1200" b="0" i="1" dirty="0">
                <a:solidFill>
                  <a:schemeClr val="accent1"/>
                </a:solidFill>
                <a:effectLst/>
                <a:latin typeface="Arial" panose="020B0604020202020204" pitchFamily="34" charset="0"/>
              </a:rPr>
              <a:t> R, Cai H, </a:t>
            </a:r>
            <a:r>
              <a:rPr lang="en-US" sz="1200" b="0" i="1" dirty="0" err="1">
                <a:solidFill>
                  <a:schemeClr val="accent1"/>
                </a:solidFill>
                <a:effectLst/>
                <a:latin typeface="Arial" panose="020B0604020202020204" pitchFamily="34" charset="0"/>
              </a:rPr>
              <a:t>Cassimatis</a:t>
            </a:r>
            <a:r>
              <a:rPr lang="en-US" sz="1200" b="0" i="1" dirty="0">
                <a:solidFill>
                  <a:schemeClr val="accent1"/>
                </a:solidFill>
                <a:effectLst/>
                <a:latin typeface="Arial" panose="020B0604020202020204" pitchFamily="34" charset="0"/>
              </a:rPr>
              <a:t> T, Chen KY, Chung ST, Costa E, Courville A, Darcey V, Fletcher LA. Ultra-processed diets cause excess calorie intake and weight gain: an inpatient randomized controlled trial of ad libitum food intake. Cell metabolism. 2019 Jul 2;30(1):67-77.</a:t>
            </a:r>
            <a:endParaRPr lang="en-US" sz="1200" i="1" dirty="0">
              <a:solidFill>
                <a:schemeClr val="accent1"/>
              </a:solidFill>
            </a:endParaRPr>
          </a:p>
        </p:txBody>
      </p:sp>
      <p:pic>
        <p:nvPicPr>
          <p:cNvPr id="5" name="Picture 4">
            <a:extLst>
              <a:ext uri="{FF2B5EF4-FFF2-40B4-BE49-F238E27FC236}">
                <a16:creationId xmlns:a16="http://schemas.microsoft.com/office/drawing/2014/main" id="{8E670CB7-5CBC-E821-619D-008039686A9C}"/>
              </a:ext>
            </a:extLst>
          </p:cNvPr>
          <p:cNvPicPr>
            <a:picLocks noChangeAspect="1"/>
          </p:cNvPicPr>
          <p:nvPr/>
        </p:nvPicPr>
        <p:blipFill rotWithShape="1">
          <a:blip r:embed="rId2"/>
          <a:srcRect b="21875"/>
          <a:stretch/>
        </p:blipFill>
        <p:spPr>
          <a:xfrm>
            <a:off x="129622" y="1976433"/>
            <a:ext cx="6575979" cy="2905133"/>
          </a:xfrm>
          <a:prstGeom prst="rect">
            <a:avLst/>
          </a:prstGeom>
        </p:spPr>
      </p:pic>
      <p:pic>
        <p:nvPicPr>
          <p:cNvPr id="6" name="Picture 5">
            <a:extLst>
              <a:ext uri="{FF2B5EF4-FFF2-40B4-BE49-F238E27FC236}">
                <a16:creationId xmlns:a16="http://schemas.microsoft.com/office/drawing/2014/main" id="{4656A97E-46BC-018D-17DA-FD96759AA708}"/>
              </a:ext>
            </a:extLst>
          </p:cNvPr>
          <p:cNvPicPr>
            <a:picLocks noChangeAspect="1"/>
          </p:cNvPicPr>
          <p:nvPr/>
        </p:nvPicPr>
        <p:blipFill rotWithShape="1">
          <a:blip r:embed="rId3"/>
          <a:srcRect b="19047"/>
          <a:stretch/>
        </p:blipFill>
        <p:spPr>
          <a:xfrm>
            <a:off x="6684961" y="1225046"/>
            <a:ext cx="5073651" cy="4320177"/>
          </a:xfrm>
          <a:prstGeom prst="rect">
            <a:avLst/>
          </a:prstGeom>
        </p:spPr>
      </p:pic>
      <p:pic>
        <p:nvPicPr>
          <p:cNvPr id="7" name="Picture 6">
            <a:extLst>
              <a:ext uri="{FF2B5EF4-FFF2-40B4-BE49-F238E27FC236}">
                <a16:creationId xmlns:a16="http://schemas.microsoft.com/office/drawing/2014/main" id="{F19C394D-E0E5-4657-B84D-582EE39703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3" name="Group 2">
            <a:extLst>
              <a:ext uri="{FF2B5EF4-FFF2-40B4-BE49-F238E27FC236}">
                <a16:creationId xmlns:a16="http://schemas.microsoft.com/office/drawing/2014/main" id="{E24E4F65-A0DE-BC2E-EF4C-473BD3D109A3}"/>
              </a:ext>
            </a:extLst>
          </p:cNvPr>
          <p:cNvGrpSpPr/>
          <p:nvPr/>
        </p:nvGrpSpPr>
        <p:grpSpPr>
          <a:xfrm>
            <a:off x="-1" y="6176962"/>
            <a:ext cx="12111628" cy="693647"/>
            <a:chOff x="-1" y="6176962"/>
            <a:chExt cx="12111628" cy="693647"/>
          </a:xfrm>
        </p:grpSpPr>
        <p:pic>
          <p:nvPicPr>
            <p:cNvPr id="9" name="Picture 8">
              <a:extLst>
                <a:ext uri="{FF2B5EF4-FFF2-40B4-BE49-F238E27FC236}">
                  <a16:creationId xmlns:a16="http://schemas.microsoft.com/office/drawing/2014/main" id="{5E8A66A7-EA3F-B2AC-94CE-9D2BBD4DF7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0" name="Picture 2" descr="Arkansas Children's Nutrition Center">
              <a:extLst>
                <a:ext uri="{FF2B5EF4-FFF2-40B4-BE49-F238E27FC236}">
                  <a16:creationId xmlns:a16="http://schemas.microsoft.com/office/drawing/2014/main" id="{AC36A8A3-E5AB-F453-AF88-A27BBB989B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82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F99B-8ED0-9495-8DFA-525290AFE4D2}"/>
              </a:ext>
            </a:extLst>
          </p:cNvPr>
          <p:cNvSpPr>
            <a:spLocks noGrp="1"/>
          </p:cNvSpPr>
          <p:nvPr>
            <p:ph type="title"/>
          </p:nvPr>
        </p:nvSpPr>
        <p:spPr>
          <a:xfrm>
            <a:off x="838200" y="107944"/>
            <a:ext cx="10515600" cy="1325563"/>
          </a:xfrm>
        </p:spPr>
        <p:txBody>
          <a:bodyPr>
            <a:normAutofit/>
          </a:bodyPr>
          <a:lstStyle/>
          <a:p>
            <a:pPr algn="ctr"/>
            <a:r>
              <a:rPr lang="en-US" sz="3200" b="1" i="1" dirty="0">
                <a:solidFill>
                  <a:schemeClr val="accent1"/>
                </a:solidFill>
              </a:rPr>
              <a:t>Hall study has driven discussion on mechanism and health</a:t>
            </a:r>
          </a:p>
        </p:txBody>
      </p:sp>
      <p:sp>
        <p:nvSpPr>
          <p:cNvPr id="4" name="TextBox 3">
            <a:extLst>
              <a:ext uri="{FF2B5EF4-FFF2-40B4-BE49-F238E27FC236}">
                <a16:creationId xmlns:a16="http://schemas.microsoft.com/office/drawing/2014/main" id="{0C8E1FBB-A75F-257E-D5D2-90E4CB970654}"/>
              </a:ext>
            </a:extLst>
          </p:cNvPr>
          <p:cNvSpPr txBox="1"/>
          <p:nvPr/>
        </p:nvSpPr>
        <p:spPr>
          <a:xfrm>
            <a:off x="556259" y="5715297"/>
            <a:ext cx="10515601" cy="461665"/>
          </a:xfrm>
          <a:prstGeom prst="rect">
            <a:avLst/>
          </a:prstGeom>
          <a:noFill/>
        </p:spPr>
        <p:txBody>
          <a:bodyPr wrap="square" rtlCol="0">
            <a:spAutoFit/>
          </a:bodyPr>
          <a:lstStyle/>
          <a:p>
            <a:r>
              <a:rPr lang="en-US" sz="1200" b="0" i="0" dirty="0">
                <a:solidFill>
                  <a:schemeClr val="accent1"/>
                </a:solidFill>
                <a:effectLst/>
                <a:latin typeface="Arial" panose="020B0604020202020204" pitchFamily="34" charset="0"/>
              </a:rPr>
              <a:t>Hall KD, </a:t>
            </a:r>
            <a:r>
              <a:rPr lang="en-US" sz="1200" b="0" i="0" dirty="0" err="1">
                <a:solidFill>
                  <a:schemeClr val="accent1"/>
                </a:solidFill>
                <a:effectLst/>
                <a:latin typeface="Arial" panose="020B0604020202020204" pitchFamily="34" charset="0"/>
              </a:rPr>
              <a:t>Ayuketah</a:t>
            </a:r>
            <a:r>
              <a:rPr lang="en-US" sz="1200" b="0" i="0" dirty="0">
                <a:solidFill>
                  <a:schemeClr val="accent1"/>
                </a:solidFill>
                <a:effectLst/>
                <a:latin typeface="Arial" panose="020B0604020202020204" pitchFamily="34" charset="0"/>
              </a:rPr>
              <a:t> A, </a:t>
            </a:r>
            <a:r>
              <a:rPr lang="en-US" sz="1200" b="0" i="0" dirty="0" err="1">
                <a:solidFill>
                  <a:schemeClr val="accent1"/>
                </a:solidFill>
                <a:effectLst/>
                <a:latin typeface="Arial" panose="020B0604020202020204" pitchFamily="34" charset="0"/>
              </a:rPr>
              <a:t>Brychta</a:t>
            </a:r>
            <a:r>
              <a:rPr lang="en-US" sz="1200" b="0" i="0" dirty="0">
                <a:solidFill>
                  <a:schemeClr val="accent1"/>
                </a:solidFill>
                <a:effectLst/>
                <a:latin typeface="Arial" panose="020B0604020202020204" pitchFamily="34" charset="0"/>
              </a:rPr>
              <a:t> R, Cai H, </a:t>
            </a:r>
            <a:r>
              <a:rPr lang="en-US" sz="1200" b="0" i="0" dirty="0" err="1">
                <a:solidFill>
                  <a:schemeClr val="accent1"/>
                </a:solidFill>
                <a:effectLst/>
                <a:latin typeface="Arial" panose="020B0604020202020204" pitchFamily="34" charset="0"/>
              </a:rPr>
              <a:t>Cassimatis</a:t>
            </a:r>
            <a:r>
              <a:rPr lang="en-US" sz="1200" b="0" i="0" dirty="0">
                <a:solidFill>
                  <a:schemeClr val="accent1"/>
                </a:solidFill>
                <a:effectLst/>
                <a:latin typeface="Arial" panose="020B0604020202020204" pitchFamily="34" charset="0"/>
              </a:rPr>
              <a:t> T, Chen KY, Chung ST, Costa E, Courville A, Darcey V, Fletcher LA. Ultra-processed diets cause excess calorie intake and weight gain: an inpatient randomized controlled trial of ad libitum food intake. Cell metabolism. 2019 Jul 2;30(1):67-77.</a:t>
            </a:r>
            <a:endParaRPr lang="en-US" sz="1200" dirty="0">
              <a:solidFill>
                <a:schemeClr val="accent1"/>
              </a:solidFill>
            </a:endParaRPr>
          </a:p>
        </p:txBody>
      </p:sp>
      <p:pic>
        <p:nvPicPr>
          <p:cNvPr id="3" name="Picture 2">
            <a:extLst>
              <a:ext uri="{FF2B5EF4-FFF2-40B4-BE49-F238E27FC236}">
                <a16:creationId xmlns:a16="http://schemas.microsoft.com/office/drawing/2014/main" id="{F77185D2-8F2B-63C7-C2F9-50D5716D2F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8" name="Picture 7">
            <a:extLst>
              <a:ext uri="{FF2B5EF4-FFF2-40B4-BE49-F238E27FC236}">
                <a16:creationId xmlns:a16="http://schemas.microsoft.com/office/drawing/2014/main" id="{91F4E10D-C5A6-4C81-0CD0-D2E7E6F6C2C1}"/>
              </a:ext>
            </a:extLst>
          </p:cNvPr>
          <p:cNvPicPr>
            <a:picLocks noChangeAspect="1"/>
          </p:cNvPicPr>
          <p:nvPr/>
        </p:nvPicPr>
        <p:blipFill rotWithShape="1">
          <a:blip r:embed="rId3"/>
          <a:srcRect b="21511"/>
          <a:stretch/>
        </p:blipFill>
        <p:spPr>
          <a:xfrm>
            <a:off x="399759" y="1433507"/>
            <a:ext cx="6944015" cy="4052412"/>
          </a:xfrm>
          <a:prstGeom prst="rect">
            <a:avLst/>
          </a:prstGeom>
        </p:spPr>
      </p:pic>
      <p:pic>
        <p:nvPicPr>
          <p:cNvPr id="9" name="Picture 8">
            <a:extLst>
              <a:ext uri="{FF2B5EF4-FFF2-40B4-BE49-F238E27FC236}">
                <a16:creationId xmlns:a16="http://schemas.microsoft.com/office/drawing/2014/main" id="{2684079C-CFD2-530A-6C7A-A125459C9B1B}"/>
              </a:ext>
            </a:extLst>
          </p:cNvPr>
          <p:cNvPicPr>
            <a:picLocks noChangeAspect="1"/>
          </p:cNvPicPr>
          <p:nvPr/>
        </p:nvPicPr>
        <p:blipFill>
          <a:blip r:embed="rId4"/>
          <a:stretch>
            <a:fillRect/>
          </a:stretch>
        </p:blipFill>
        <p:spPr>
          <a:xfrm>
            <a:off x="7510464" y="1055408"/>
            <a:ext cx="2841624" cy="4747184"/>
          </a:xfrm>
          <a:prstGeom prst="rect">
            <a:avLst/>
          </a:prstGeom>
        </p:spPr>
      </p:pic>
      <p:grpSp>
        <p:nvGrpSpPr>
          <p:cNvPr id="5" name="Group 4">
            <a:extLst>
              <a:ext uri="{FF2B5EF4-FFF2-40B4-BE49-F238E27FC236}">
                <a16:creationId xmlns:a16="http://schemas.microsoft.com/office/drawing/2014/main" id="{2A7E3CBB-26E0-AF4A-F152-AE1624E7C078}"/>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A107030C-266A-657B-DD60-592D1F9DB6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0" name="Picture 2" descr="Arkansas Children's Nutrition Center">
              <a:extLst>
                <a:ext uri="{FF2B5EF4-FFF2-40B4-BE49-F238E27FC236}">
                  <a16:creationId xmlns:a16="http://schemas.microsoft.com/office/drawing/2014/main" id="{4E1ED498-DFA6-E17F-5E5D-AEDE716AF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65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2606-E39E-A83E-2900-87D8BA1C38D6}"/>
              </a:ext>
            </a:extLst>
          </p:cNvPr>
          <p:cNvSpPr>
            <a:spLocks noGrp="1"/>
          </p:cNvSpPr>
          <p:nvPr>
            <p:ph type="title"/>
          </p:nvPr>
        </p:nvSpPr>
        <p:spPr>
          <a:xfrm>
            <a:off x="838200" y="2103437"/>
            <a:ext cx="10515600" cy="1325563"/>
          </a:xfrm>
        </p:spPr>
        <p:txBody>
          <a:bodyPr>
            <a:normAutofit fontScale="90000"/>
          </a:bodyPr>
          <a:lstStyle/>
          <a:p>
            <a:pPr algn="ctr"/>
            <a:r>
              <a:rPr lang="en-US" b="1" dirty="0">
                <a:solidFill>
                  <a:schemeClr val="accent1"/>
                </a:solidFill>
              </a:rPr>
              <a:t>What are the pertinent research questions we should focus on in the study of processed foods and health?</a:t>
            </a:r>
          </a:p>
        </p:txBody>
      </p:sp>
      <p:pic>
        <p:nvPicPr>
          <p:cNvPr id="4" name="Picture 3">
            <a:extLst>
              <a:ext uri="{FF2B5EF4-FFF2-40B4-BE49-F238E27FC236}">
                <a16:creationId xmlns:a16="http://schemas.microsoft.com/office/drawing/2014/main" id="{16761CD8-F088-D072-0EC5-7109502D59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D6D736C7-76DE-6FE5-B5D6-7104C9D77028}"/>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5F538AEF-A992-702D-5F69-A8EC5A9392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716D42DD-1891-A094-7E83-EC1E2CC88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399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03E5-9DA0-D4D4-93F9-01A925319246}"/>
              </a:ext>
            </a:extLst>
          </p:cNvPr>
          <p:cNvSpPr>
            <a:spLocks noGrp="1"/>
          </p:cNvSpPr>
          <p:nvPr>
            <p:ph type="title"/>
          </p:nvPr>
        </p:nvSpPr>
        <p:spPr>
          <a:xfrm>
            <a:off x="486137" y="365125"/>
            <a:ext cx="10867663" cy="666841"/>
          </a:xfrm>
        </p:spPr>
        <p:txBody>
          <a:bodyPr>
            <a:noAutofit/>
          </a:bodyPr>
          <a:lstStyle/>
          <a:p>
            <a:pPr algn="ctr"/>
            <a:r>
              <a:rPr lang="en-US" sz="2400" i="1">
                <a:solidFill>
                  <a:srgbClr val="0070C0"/>
                </a:solidFill>
                <a:effectLst/>
                <a:latin typeface="Calibri" panose="020F0502020204030204" pitchFamily="34" charset="0"/>
                <a:cs typeface="Calibri" panose="020F0502020204030204" pitchFamily="34" charset="0"/>
              </a:rPr>
              <a:t>Proposing a Research Roadmap for Ultra-Processed Foods and</a:t>
            </a:r>
            <a:r>
              <a:rPr lang="en-US" sz="2400" i="1">
                <a:solidFill>
                  <a:srgbClr val="0070C0"/>
                </a:solidFill>
                <a:latin typeface="Calibri" panose="020F0502020204030204" pitchFamily="34" charset="0"/>
                <a:cs typeface="Calibri" panose="020F0502020204030204" pitchFamily="34" charset="0"/>
              </a:rPr>
              <a:t> </a:t>
            </a:r>
            <a:r>
              <a:rPr lang="en-US" sz="2400" i="1">
                <a:solidFill>
                  <a:srgbClr val="0070C0"/>
                </a:solidFill>
                <a:effectLst/>
                <a:latin typeface="Calibri" panose="020F0502020204030204" pitchFamily="34" charset="0"/>
                <a:cs typeface="Calibri" panose="020F0502020204030204" pitchFamily="34" charset="0"/>
              </a:rPr>
              <a:t>Human Health for the United States Food System</a:t>
            </a:r>
            <a:endParaRPr lang="en-US" sz="2400">
              <a:solidFill>
                <a:srgbClr val="0070C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45890FE-5ABF-1394-6F2B-FA84D36FE156}"/>
              </a:ext>
            </a:extLst>
          </p:cNvPr>
          <p:cNvPicPr>
            <a:picLocks noChangeAspect="1"/>
          </p:cNvPicPr>
          <p:nvPr/>
        </p:nvPicPr>
        <p:blipFill>
          <a:blip r:embed="rId2"/>
          <a:stretch>
            <a:fillRect/>
          </a:stretch>
        </p:blipFill>
        <p:spPr>
          <a:xfrm>
            <a:off x="5919968" y="1214185"/>
            <a:ext cx="6175921" cy="4932827"/>
          </a:xfrm>
          <a:prstGeom prst="rect">
            <a:avLst/>
          </a:prstGeom>
        </p:spPr>
      </p:pic>
      <p:pic>
        <p:nvPicPr>
          <p:cNvPr id="5" name="Picture 4">
            <a:extLst>
              <a:ext uri="{FF2B5EF4-FFF2-40B4-BE49-F238E27FC236}">
                <a16:creationId xmlns:a16="http://schemas.microsoft.com/office/drawing/2014/main" id="{47153156-0C71-35AE-4646-A39A80CDB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3" name="TextBox 2">
            <a:extLst>
              <a:ext uri="{FF2B5EF4-FFF2-40B4-BE49-F238E27FC236}">
                <a16:creationId xmlns:a16="http://schemas.microsoft.com/office/drawing/2014/main" id="{29A7C69A-0D8A-8D91-4A75-ECC5A99FF58E}"/>
              </a:ext>
            </a:extLst>
          </p:cNvPr>
          <p:cNvSpPr txBox="1"/>
          <p:nvPr/>
        </p:nvSpPr>
        <p:spPr>
          <a:xfrm>
            <a:off x="386787" y="6329232"/>
            <a:ext cx="10249139" cy="461665"/>
          </a:xfrm>
          <a:prstGeom prst="rect">
            <a:avLst/>
          </a:prstGeom>
          <a:noFill/>
        </p:spPr>
        <p:txBody>
          <a:bodyPr wrap="square">
            <a:spAutoFit/>
          </a:bodyPr>
          <a:lstStyle/>
          <a:p>
            <a:r>
              <a:rPr lang="en-US" sz="1200" i="1"/>
              <a:t>O’Connor et al. Perspective: A Research Roadmap about Ultra-Processed Foods and Human Health for the United States Food System: Proceedings from an Interdisciplinary, Multi-Stakeholder Workshop. Advances in Nutrition 14 (2023) 1255–1269</a:t>
            </a:r>
          </a:p>
        </p:txBody>
      </p:sp>
      <p:pic>
        <p:nvPicPr>
          <p:cNvPr id="6" name="Picture 5">
            <a:extLst>
              <a:ext uri="{FF2B5EF4-FFF2-40B4-BE49-F238E27FC236}">
                <a16:creationId xmlns:a16="http://schemas.microsoft.com/office/drawing/2014/main" id="{1AA7248D-B8E9-DE60-BAD9-8230A1DAB91D}"/>
              </a:ext>
            </a:extLst>
          </p:cNvPr>
          <p:cNvPicPr>
            <a:picLocks noChangeAspect="1"/>
          </p:cNvPicPr>
          <p:nvPr/>
        </p:nvPicPr>
        <p:blipFill>
          <a:blip r:embed="rId4"/>
          <a:stretch>
            <a:fillRect/>
          </a:stretch>
        </p:blipFill>
        <p:spPr>
          <a:xfrm>
            <a:off x="838200" y="1325514"/>
            <a:ext cx="3757608" cy="4932827"/>
          </a:xfrm>
          <a:prstGeom prst="rect">
            <a:avLst/>
          </a:prstGeom>
        </p:spPr>
      </p:pic>
    </p:spTree>
    <p:extLst>
      <p:ext uri="{BB962C8B-B14F-4D97-AF65-F5344CB8AC3E}">
        <p14:creationId xmlns:p14="http://schemas.microsoft.com/office/powerpoint/2010/main" val="11349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B532-C959-5907-E211-CFA7F0CB927A}"/>
              </a:ext>
            </a:extLst>
          </p:cNvPr>
          <p:cNvSpPr>
            <a:spLocks noGrp="1"/>
          </p:cNvSpPr>
          <p:nvPr>
            <p:ph type="title"/>
          </p:nvPr>
        </p:nvSpPr>
        <p:spPr>
          <a:xfrm>
            <a:off x="448235" y="365125"/>
            <a:ext cx="11385177" cy="1325563"/>
          </a:xfrm>
        </p:spPr>
        <p:txBody>
          <a:bodyPr>
            <a:normAutofit fontScale="90000"/>
          </a:bodyPr>
          <a:lstStyle/>
          <a:p>
            <a:pPr algn="ctr"/>
            <a:r>
              <a:rPr lang="en-US" sz="3200" b="1" i="1" dirty="0">
                <a:solidFill>
                  <a:srgbClr val="0070C0"/>
                </a:solidFill>
              </a:rPr>
              <a:t>Mechanistic hypotheses being advanced and studied regarding how ultra processed foods have driven energy intake and impact health</a:t>
            </a:r>
          </a:p>
        </p:txBody>
      </p:sp>
      <p:sp>
        <p:nvSpPr>
          <p:cNvPr id="3" name="Content Placeholder 2">
            <a:extLst>
              <a:ext uri="{FF2B5EF4-FFF2-40B4-BE49-F238E27FC236}">
                <a16:creationId xmlns:a16="http://schemas.microsoft.com/office/drawing/2014/main" id="{52565FD2-0691-D4BB-3961-D9726DE1A85C}"/>
              </a:ext>
            </a:extLst>
          </p:cNvPr>
          <p:cNvSpPr>
            <a:spLocks noGrp="1"/>
          </p:cNvSpPr>
          <p:nvPr>
            <p:ph idx="1"/>
          </p:nvPr>
        </p:nvSpPr>
        <p:spPr/>
        <p:txBody>
          <a:bodyPr>
            <a:normAutofit/>
          </a:bodyPr>
          <a:lstStyle/>
          <a:p>
            <a:pPr marL="0" indent="0">
              <a:buNone/>
            </a:pPr>
            <a:r>
              <a:rPr lang="en-US" dirty="0"/>
              <a:t>Food Properties:</a:t>
            </a:r>
          </a:p>
          <a:p>
            <a:r>
              <a:rPr lang="en-US" dirty="0"/>
              <a:t>Composition – Nutrition and non-nutrient profiles</a:t>
            </a:r>
          </a:p>
          <a:p>
            <a:r>
              <a:rPr lang="en-US" dirty="0"/>
              <a:t>Food additive safety – Emulsifiers, LC sweeteners, flavors, colors and </a:t>
            </a:r>
          </a:p>
          <a:p>
            <a:r>
              <a:rPr lang="en-US" dirty="0"/>
              <a:t>Food structure – modification of the “natural” structure of food</a:t>
            </a:r>
          </a:p>
          <a:p>
            <a:r>
              <a:rPr lang="en-US" dirty="0"/>
              <a:t>Food digestibility – Enhanced digestibility of ultra-processed foods</a:t>
            </a:r>
          </a:p>
          <a:p>
            <a:r>
              <a:rPr lang="en-US" dirty="0"/>
              <a:t>Direct toxic effect of additives</a:t>
            </a:r>
          </a:p>
          <a:p>
            <a:pPr marL="0" indent="0">
              <a:buNone/>
            </a:pPr>
            <a:endParaRPr lang="en-US" dirty="0"/>
          </a:p>
          <a:p>
            <a:endParaRPr lang="en-US" dirty="0"/>
          </a:p>
        </p:txBody>
      </p:sp>
      <p:pic>
        <p:nvPicPr>
          <p:cNvPr id="4" name="Picture 3">
            <a:extLst>
              <a:ext uri="{FF2B5EF4-FFF2-40B4-BE49-F238E27FC236}">
                <a16:creationId xmlns:a16="http://schemas.microsoft.com/office/drawing/2014/main" id="{1DF49CEC-2AC0-D8CD-CD11-1B29408A65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6EFB7201-9AC1-A15E-0E9F-DA3EA4C717A2}"/>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1F8C2C82-B20C-8597-2CFF-8DCE794F76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CF1B3B7A-F535-72AD-A873-0289648D3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629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B532-C959-5907-E211-CFA7F0CB927A}"/>
              </a:ext>
            </a:extLst>
          </p:cNvPr>
          <p:cNvSpPr>
            <a:spLocks noGrp="1"/>
          </p:cNvSpPr>
          <p:nvPr>
            <p:ph type="title"/>
          </p:nvPr>
        </p:nvSpPr>
        <p:spPr>
          <a:xfrm>
            <a:off x="448235" y="365125"/>
            <a:ext cx="11385177" cy="1325563"/>
          </a:xfrm>
        </p:spPr>
        <p:txBody>
          <a:bodyPr>
            <a:normAutofit fontScale="90000"/>
          </a:bodyPr>
          <a:lstStyle/>
          <a:p>
            <a:pPr algn="ctr"/>
            <a:r>
              <a:rPr lang="en-US" sz="3200" b="1" i="1" dirty="0">
                <a:solidFill>
                  <a:srgbClr val="0070C0"/>
                </a:solidFill>
              </a:rPr>
              <a:t>Mechanistic hypotheses being advanced and studied regarding how ultra processed foods have driven energy intake and impact health</a:t>
            </a:r>
          </a:p>
        </p:txBody>
      </p:sp>
      <p:sp>
        <p:nvSpPr>
          <p:cNvPr id="3" name="Content Placeholder 2">
            <a:extLst>
              <a:ext uri="{FF2B5EF4-FFF2-40B4-BE49-F238E27FC236}">
                <a16:creationId xmlns:a16="http://schemas.microsoft.com/office/drawing/2014/main" id="{52565FD2-0691-D4BB-3961-D9726DE1A85C}"/>
              </a:ext>
            </a:extLst>
          </p:cNvPr>
          <p:cNvSpPr>
            <a:spLocks noGrp="1"/>
          </p:cNvSpPr>
          <p:nvPr>
            <p:ph idx="1"/>
          </p:nvPr>
        </p:nvSpPr>
        <p:spPr/>
        <p:txBody>
          <a:bodyPr>
            <a:normAutofit/>
          </a:bodyPr>
          <a:lstStyle/>
          <a:p>
            <a:pPr marL="0" indent="0">
              <a:buNone/>
            </a:pPr>
            <a:r>
              <a:rPr lang="en-US" dirty="0"/>
              <a:t>Food-Consumer interactions:</a:t>
            </a:r>
          </a:p>
          <a:p>
            <a:r>
              <a:rPr lang="en-US" dirty="0"/>
              <a:t>Sensory – High palatability</a:t>
            </a:r>
          </a:p>
          <a:p>
            <a:r>
              <a:rPr lang="en-US" dirty="0"/>
              <a:t>Ultra-processed food properties modify both eating behavior and hedonic reward responses</a:t>
            </a:r>
          </a:p>
          <a:p>
            <a:r>
              <a:rPr lang="en-US" dirty="0"/>
              <a:t>Leads to altered hormonal responses and altered satiety cues</a:t>
            </a:r>
          </a:p>
          <a:p>
            <a:r>
              <a:rPr lang="en-US" dirty="0"/>
              <a:t>Packaging – “Hyper convenient”</a:t>
            </a:r>
          </a:p>
          <a:p>
            <a:endParaRPr lang="en-US" dirty="0"/>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1DF49CEC-2AC0-D8CD-CD11-1B29408A65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6EFB7201-9AC1-A15E-0E9F-DA3EA4C717A2}"/>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1F8C2C82-B20C-8597-2CFF-8DCE794F76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CF1B3B7A-F535-72AD-A873-0289648D3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0965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0D7D-4792-C765-7E50-4959E5008860}"/>
              </a:ext>
            </a:extLst>
          </p:cNvPr>
          <p:cNvSpPr>
            <a:spLocks noGrp="1"/>
          </p:cNvSpPr>
          <p:nvPr>
            <p:ph type="title"/>
          </p:nvPr>
        </p:nvSpPr>
        <p:spPr/>
        <p:txBody>
          <a:bodyPr>
            <a:normAutofit/>
          </a:bodyPr>
          <a:lstStyle/>
          <a:p>
            <a:pPr algn="ctr"/>
            <a:r>
              <a:rPr lang="en-US" sz="3600" b="1" i="1" dirty="0">
                <a:solidFill>
                  <a:srgbClr val="0070C0"/>
                </a:solidFill>
              </a:rPr>
              <a:t>Critical considerations for use of food classification systems in research</a:t>
            </a:r>
          </a:p>
        </p:txBody>
      </p:sp>
      <p:sp>
        <p:nvSpPr>
          <p:cNvPr id="3" name="Content Placeholder 2">
            <a:extLst>
              <a:ext uri="{FF2B5EF4-FFF2-40B4-BE49-F238E27FC236}">
                <a16:creationId xmlns:a16="http://schemas.microsoft.com/office/drawing/2014/main" id="{92E30803-C1A9-82D1-8C04-223BD441AFF0}"/>
              </a:ext>
            </a:extLst>
          </p:cNvPr>
          <p:cNvSpPr>
            <a:spLocks noGrp="1"/>
          </p:cNvSpPr>
          <p:nvPr>
            <p:ph idx="1"/>
          </p:nvPr>
        </p:nvSpPr>
        <p:spPr/>
        <p:txBody>
          <a:bodyPr>
            <a:normAutofit lnSpcReduction="10000"/>
          </a:bodyPr>
          <a:lstStyle/>
          <a:p>
            <a:r>
              <a:rPr lang="en-US" dirty="0"/>
              <a:t>Should we have guiding principles on how food classification systems are applied, and this is disclosed in research?</a:t>
            </a:r>
          </a:p>
          <a:p>
            <a:pPr lvl="1"/>
            <a:r>
              <a:rPr lang="en-US" dirty="0"/>
              <a:t>Should help drive consistency, reliability and trust in observational research</a:t>
            </a:r>
          </a:p>
          <a:p>
            <a:pPr lvl="1"/>
            <a:r>
              <a:rPr lang="en-US" dirty="0"/>
              <a:t>Allow science to capture the conversation</a:t>
            </a:r>
          </a:p>
          <a:p>
            <a:pPr lvl="1"/>
            <a:endParaRPr lang="en-US" dirty="0"/>
          </a:p>
          <a:p>
            <a:r>
              <a:rPr lang="en-US" dirty="0"/>
              <a:t>Continue to drive advances in assessment of food and nutrient intake </a:t>
            </a:r>
          </a:p>
          <a:p>
            <a:pPr lvl="1"/>
            <a:r>
              <a:rPr lang="en-US" dirty="0"/>
              <a:t>Capture qualitative and quantitative intake of processed foods</a:t>
            </a:r>
          </a:p>
          <a:p>
            <a:pPr lvl="1"/>
            <a:r>
              <a:rPr lang="en-US" dirty="0"/>
              <a:t>Leveraging advances in social and emerging “omics”</a:t>
            </a:r>
          </a:p>
          <a:p>
            <a:endParaRPr lang="en-US" dirty="0"/>
          </a:p>
          <a:p>
            <a:r>
              <a:rPr lang="en-US" dirty="0"/>
              <a:t>Real need for clinical and mechanistic studies to move the science forward… and ultimately develop guidance for consumers</a:t>
            </a:r>
          </a:p>
          <a:p>
            <a:pPr lvl="1"/>
            <a:endParaRPr lang="en-US" dirty="0"/>
          </a:p>
          <a:p>
            <a:endParaRPr lang="en-US" dirty="0"/>
          </a:p>
        </p:txBody>
      </p:sp>
      <p:pic>
        <p:nvPicPr>
          <p:cNvPr id="4" name="Picture 3">
            <a:extLst>
              <a:ext uri="{FF2B5EF4-FFF2-40B4-BE49-F238E27FC236}">
                <a16:creationId xmlns:a16="http://schemas.microsoft.com/office/drawing/2014/main" id="{47E3334B-8C13-965C-BF3D-9BFB020F99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A3F2AAB5-C08B-0048-E10B-EA9DEFC2674D}"/>
              </a:ext>
            </a:extLst>
          </p:cNvPr>
          <p:cNvGrpSpPr/>
          <p:nvPr/>
        </p:nvGrpSpPr>
        <p:grpSpPr>
          <a:xfrm>
            <a:off x="-1" y="6176962"/>
            <a:ext cx="12111628" cy="693647"/>
            <a:chOff x="-1" y="6176962"/>
            <a:chExt cx="12111628" cy="693647"/>
          </a:xfrm>
        </p:grpSpPr>
        <p:pic>
          <p:nvPicPr>
            <p:cNvPr id="6" name="Picture 5">
              <a:extLst>
                <a:ext uri="{FF2B5EF4-FFF2-40B4-BE49-F238E27FC236}">
                  <a16:creationId xmlns:a16="http://schemas.microsoft.com/office/drawing/2014/main" id="{69AB3B6A-0300-7077-B59E-C3C8DF73B7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7" name="Picture 2" descr="Arkansas Children's Nutrition Center">
              <a:extLst>
                <a:ext uri="{FF2B5EF4-FFF2-40B4-BE49-F238E27FC236}">
                  <a16:creationId xmlns:a16="http://schemas.microsoft.com/office/drawing/2014/main" id="{7816C2ED-9BAF-C0DA-1741-CE3BAC36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3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ulbright Award for Bioplastic Researcher – Bioplastics News">
            <a:extLst>
              <a:ext uri="{FF2B5EF4-FFF2-40B4-BE49-F238E27FC236}">
                <a16:creationId xmlns:a16="http://schemas.microsoft.com/office/drawing/2014/main" id="{948ED3D3-0710-EB4B-8E1F-5ACE6481FB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6548" y="4982720"/>
            <a:ext cx="1859508" cy="775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ack Home">
            <a:extLst>
              <a:ext uri="{FF2B5EF4-FFF2-40B4-BE49-F238E27FC236}">
                <a16:creationId xmlns:a16="http://schemas.microsoft.com/office/drawing/2014/main" id="{1D033325-CC40-2849-9C0C-7259F4420E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0139" y="4888715"/>
            <a:ext cx="3391834" cy="9292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 2 : USDA ARS">
            <a:extLst>
              <a:ext uri="{FF2B5EF4-FFF2-40B4-BE49-F238E27FC236}">
                <a16:creationId xmlns:a16="http://schemas.microsoft.com/office/drawing/2014/main" id="{1BCF8BF3-681D-8E4C-91B5-5ABA308408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0139" y="1727214"/>
            <a:ext cx="7945855" cy="3019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F56EA35-F279-834D-996B-7ACE3466E6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13" name="Picture 12">
            <a:extLst>
              <a:ext uri="{FF2B5EF4-FFF2-40B4-BE49-F238E27FC236}">
                <a16:creationId xmlns:a16="http://schemas.microsoft.com/office/drawing/2014/main" id="{8344796E-A50F-B845-9EC2-ED8E0BEB16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flipH="1">
            <a:off x="10" y="6195741"/>
            <a:ext cx="8418123" cy="662271"/>
          </a:xfrm>
          <a:prstGeom prst="rect">
            <a:avLst/>
          </a:prstGeom>
        </p:spPr>
      </p:pic>
      <p:pic>
        <p:nvPicPr>
          <p:cNvPr id="19458" name="Picture 2" descr="University of Arkansas for Medical Sciences - Wikipedia">
            <a:extLst>
              <a:ext uri="{FF2B5EF4-FFF2-40B4-BE49-F238E27FC236}">
                <a16:creationId xmlns:a16="http://schemas.microsoft.com/office/drawing/2014/main" id="{9AFB1742-A672-9B54-BD9F-95CF5DD72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631" y="4913180"/>
            <a:ext cx="25683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10DD-EEEE-BE65-A925-1CFBDDBA4463}"/>
              </a:ext>
            </a:extLst>
          </p:cNvPr>
          <p:cNvSpPr>
            <a:spLocks noGrp="1"/>
          </p:cNvSpPr>
          <p:nvPr>
            <p:ph type="title"/>
          </p:nvPr>
        </p:nvSpPr>
        <p:spPr/>
        <p:txBody>
          <a:bodyPr>
            <a:normAutofit/>
          </a:bodyPr>
          <a:lstStyle/>
          <a:p>
            <a:r>
              <a:rPr lang="en-US" sz="3000" b="1" i="1" dirty="0">
                <a:solidFill>
                  <a:schemeClr val="accent1"/>
                </a:solidFill>
              </a:rPr>
              <a:t>Definitions that are being lost between scientist and consumers… </a:t>
            </a:r>
          </a:p>
        </p:txBody>
      </p:sp>
      <p:sp>
        <p:nvSpPr>
          <p:cNvPr id="3" name="Content Placeholder 2">
            <a:extLst>
              <a:ext uri="{FF2B5EF4-FFF2-40B4-BE49-F238E27FC236}">
                <a16:creationId xmlns:a16="http://schemas.microsoft.com/office/drawing/2014/main" id="{28767863-709A-5BE0-4645-FCD7F91D4B39}"/>
              </a:ext>
            </a:extLst>
          </p:cNvPr>
          <p:cNvSpPr>
            <a:spLocks noGrp="1"/>
          </p:cNvSpPr>
          <p:nvPr>
            <p:ph idx="1"/>
          </p:nvPr>
        </p:nvSpPr>
        <p:spPr>
          <a:xfrm>
            <a:off x="838200" y="1825625"/>
            <a:ext cx="10305288" cy="4351338"/>
          </a:xfrm>
        </p:spPr>
        <p:txBody>
          <a:bodyPr>
            <a:normAutofit/>
          </a:bodyPr>
          <a:lstStyle/>
          <a:p>
            <a:r>
              <a:rPr lang="en-US" b="1" u="sng">
                <a:solidFill>
                  <a:schemeClr val="accent1"/>
                </a:solidFill>
              </a:rPr>
              <a:t>Food Processing</a:t>
            </a:r>
            <a:r>
              <a:rPr lang="en-US" b="1">
                <a:solidFill>
                  <a:schemeClr val="accent1"/>
                </a:solidFill>
              </a:rPr>
              <a:t> </a:t>
            </a:r>
            <a:r>
              <a:rPr lang="en-US"/>
              <a:t>can be defined as the use of methods and techniques involving equipment, energy, and tools to transform agricultural products such as grains, meats, vegetables, fruits, and milk into food ingredients or processed food products  </a:t>
            </a:r>
          </a:p>
          <a:p>
            <a:endParaRPr lang="en-US"/>
          </a:p>
          <a:p>
            <a:r>
              <a:rPr lang="en-US"/>
              <a:t>The combination of food ingredients (food formulation) and use of processing step(s) to design a food product with particularly desired attributes (formulated food) is termed as </a:t>
            </a:r>
            <a:r>
              <a:rPr lang="en-US" b="1" u="sng">
                <a:solidFill>
                  <a:schemeClr val="accent1"/>
                </a:solidFill>
              </a:rPr>
              <a:t>Processed Food</a:t>
            </a:r>
          </a:p>
        </p:txBody>
      </p:sp>
      <p:pic>
        <p:nvPicPr>
          <p:cNvPr id="8" name="Picture 7">
            <a:extLst>
              <a:ext uri="{FF2B5EF4-FFF2-40B4-BE49-F238E27FC236}">
                <a16:creationId xmlns:a16="http://schemas.microsoft.com/office/drawing/2014/main" id="{F17852A8-AF3A-B5CE-059E-4A63361874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9" name="TextBox 8">
            <a:extLst>
              <a:ext uri="{FF2B5EF4-FFF2-40B4-BE49-F238E27FC236}">
                <a16:creationId xmlns:a16="http://schemas.microsoft.com/office/drawing/2014/main" id="{19376833-4F1F-1413-8ABE-AE2A8A36D6CB}"/>
              </a:ext>
            </a:extLst>
          </p:cNvPr>
          <p:cNvSpPr txBox="1"/>
          <p:nvPr/>
        </p:nvSpPr>
        <p:spPr>
          <a:xfrm>
            <a:off x="1170432" y="5386114"/>
            <a:ext cx="6057043" cy="461665"/>
          </a:xfrm>
          <a:prstGeom prst="rect">
            <a:avLst/>
          </a:prstGeom>
          <a:noFill/>
        </p:spPr>
        <p:txBody>
          <a:bodyPr wrap="none" rtlCol="0">
            <a:spAutoFit/>
          </a:bodyPr>
          <a:lstStyle/>
          <a:p>
            <a:r>
              <a:rPr lang="en-US" sz="2400" i="1"/>
              <a:t>Taken from the “</a:t>
            </a:r>
            <a:r>
              <a:rPr lang="en-US"/>
              <a:t>All About Food Processing” at </a:t>
            </a:r>
            <a:r>
              <a:rPr lang="en-US" sz="2400" i="1" err="1"/>
              <a:t>IFT.org</a:t>
            </a:r>
            <a:endParaRPr lang="en-US" sz="2400" i="1"/>
          </a:p>
        </p:txBody>
      </p:sp>
      <p:grpSp>
        <p:nvGrpSpPr>
          <p:cNvPr id="10" name="Group 9">
            <a:extLst>
              <a:ext uri="{FF2B5EF4-FFF2-40B4-BE49-F238E27FC236}">
                <a16:creationId xmlns:a16="http://schemas.microsoft.com/office/drawing/2014/main" id="{ACEA7B67-3280-F902-7C4F-60E815752E1B}"/>
              </a:ext>
            </a:extLst>
          </p:cNvPr>
          <p:cNvGrpSpPr/>
          <p:nvPr/>
        </p:nvGrpSpPr>
        <p:grpSpPr>
          <a:xfrm>
            <a:off x="-1" y="6176962"/>
            <a:ext cx="12111628" cy="693647"/>
            <a:chOff x="-1" y="6176962"/>
            <a:chExt cx="12111628" cy="693647"/>
          </a:xfrm>
        </p:grpSpPr>
        <p:pic>
          <p:nvPicPr>
            <p:cNvPr id="11" name="Picture 10">
              <a:extLst>
                <a:ext uri="{FF2B5EF4-FFF2-40B4-BE49-F238E27FC236}">
                  <a16:creationId xmlns:a16="http://schemas.microsoft.com/office/drawing/2014/main" id="{04233036-EFFF-6D2F-821B-F479EF4F62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2" name="Picture 2" descr="Arkansas Children's Nutrition Center">
              <a:extLst>
                <a:ext uri="{FF2B5EF4-FFF2-40B4-BE49-F238E27FC236}">
                  <a16:creationId xmlns:a16="http://schemas.microsoft.com/office/drawing/2014/main" id="{04DCF13E-DBE2-5C25-B979-82C77CAAB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611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80" y="245239"/>
            <a:ext cx="10515600" cy="1325563"/>
          </a:xfrm>
        </p:spPr>
        <p:txBody>
          <a:bodyPr>
            <a:normAutofit/>
          </a:bodyPr>
          <a:lstStyle/>
          <a:p>
            <a:r>
              <a:rPr lang="en-US" sz="3600" i="1" dirty="0">
                <a:solidFill>
                  <a:schemeClr val="accent1"/>
                </a:solidFill>
                <a:latin typeface="Calibri" panose="020F0502020204030204" pitchFamily="34" charset="0"/>
                <a:cs typeface="Calibri" panose="020F0502020204030204" pitchFamily="34" charset="0"/>
              </a:rPr>
              <a:t>Why do we process foods?</a:t>
            </a:r>
          </a:p>
        </p:txBody>
      </p:sp>
      <p:sp>
        <p:nvSpPr>
          <p:cNvPr id="3" name="Content Placeholder 2"/>
          <p:cNvSpPr>
            <a:spLocks noGrp="1"/>
          </p:cNvSpPr>
          <p:nvPr>
            <p:ph idx="1"/>
          </p:nvPr>
        </p:nvSpPr>
        <p:spPr>
          <a:xfrm>
            <a:off x="608860" y="1367377"/>
            <a:ext cx="10515600" cy="4674649"/>
          </a:xfrm>
        </p:spPr>
        <p:txBody>
          <a:bodyPr>
            <a:normAutofit/>
          </a:bodyPr>
          <a:lstStyle/>
          <a:p>
            <a:r>
              <a:rPr lang="en-US"/>
              <a:t>For</a:t>
            </a:r>
            <a:r>
              <a:rPr lang="en-US">
                <a:solidFill>
                  <a:srgbClr val="FF0000"/>
                </a:solidFill>
              </a:rPr>
              <a:t> </a:t>
            </a:r>
            <a:r>
              <a:rPr lang="en-US" u="sng">
                <a:solidFill>
                  <a:schemeClr val="accent1"/>
                </a:solidFill>
              </a:rPr>
              <a:t>preservation</a:t>
            </a:r>
            <a:r>
              <a:rPr lang="en-US">
                <a:solidFill>
                  <a:schemeClr val="accent1"/>
                </a:solidFill>
              </a:rPr>
              <a:t>,</a:t>
            </a:r>
            <a:r>
              <a:rPr lang="en-US">
                <a:solidFill>
                  <a:srgbClr val="FF0000"/>
                </a:solidFill>
              </a:rPr>
              <a:t> </a:t>
            </a:r>
            <a:r>
              <a:rPr lang="en-US" u="sng">
                <a:solidFill>
                  <a:schemeClr val="accent1"/>
                </a:solidFill>
              </a:rPr>
              <a:t>safety</a:t>
            </a:r>
            <a:r>
              <a:rPr lang="en-US">
                <a:solidFill>
                  <a:srgbClr val="FF0000"/>
                </a:solidFill>
              </a:rPr>
              <a:t> </a:t>
            </a:r>
            <a:r>
              <a:rPr lang="en-US"/>
              <a:t>and</a:t>
            </a:r>
            <a:r>
              <a:rPr lang="en-US">
                <a:solidFill>
                  <a:srgbClr val="FF0000"/>
                </a:solidFill>
              </a:rPr>
              <a:t> </a:t>
            </a:r>
            <a:r>
              <a:rPr lang="en-US" u="sng">
                <a:solidFill>
                  <a:schemeClr val="accent1"/>
                </a:solidFill>
              </a:rPr>
              <a:t>quality</a:t>
            </a:r>
          </a:p>
          <a:p>
            <a:endParaRPr lang="en-US" sz="2400"/>
          </a:p>
          <a:p>
            <a:r>
              <a:rPr lang="en-US" sz="2400"/>
              <a:t>Food is inherently perishable </a:t>
            </a:r>
          </a:p>
          <a:p>
            <a:pPr lvl="1"/>
            <a:r>
              <a:rPr lang="en-US" sz="2000"/>
              <a:t>Contain ingredients from living systems, and living systems deteriorate</a:t>
            </a:r>
          </a:p>
          <a:p>
            <a:pPr lvl="1"/>
            <a:r>
              <a:rPr lang="en-US" sz="2000"/>
              <a:t>Modes of deterioration can influence safety and quality</a:t>
            </a:r>
          </a:p>
          <a:p>
            <a:pPr marL="225420" lvl="1" indent="0">
              <a:buNone/>
            </a:pPr>
            <a:endParaRPr lang="en-US" sz="1400"/>
          </a:p>
          <a:p>
            <a:r>
              <a:rPr lang="en-US" sz="2400"/>
              <a:t>Processing offers possibilities to</a:t>
            </a:r>
          </a:p>
          <a:p>
            <a:pPr lvl="1"/>
            <a:r>
              <a:rPr lang="en-US" sz="2000"/>
              <a:t>Increase product shelf-life</a:t>
            </a:r>
          </a:p>
          <a:p>
            <a:pPr lvl="1"/>
            <a:r>
              <a:rPr lang="en-US" sz="2000"/>
              <a:t>Improve sensory quality</a:t>
            </a:r>
          </a:p>
          <a:p>
            <a:pPr lvl="1"/>
            <a:r>
              <a:rPr lang="en-US" sz="2000"/>
              <a:t>Inactivate pathogenic microorganisms</a:t>
            </a:r>
          </a:p>
          <a:p>
            <a:pPr lvl="1"/>
            <a:r>
              <a:rPr lang="en-US" sz="2000"/>
              <a:t>Add convenience</a:t>
            </a:r>
          </a:p>
          <a:p>
            <a:pPr lvl="1"/>
            <a:r>
              <a:rPr lang="en-US" sz="2000"/>
              <a:t>Develop new products with new functionalities for new value</a:t>
            </a:r>
          </a:p>
        </p:txBody>
      </p:sp>
      <p:pic>
        <p:nvPicPr>
          <p:cNvPr id="4" name="Picture 7" descr="21_6_passatarustica_immaginedettaglioprodotto">
            <a:extLst>
              <a:ext uri="{FF2B5EF4-FFF2-40B4-BE49-F238E27FC236}">
                <a16:creationId xmlns:a16="http://schemas.microsoft.com/office/drawing/2014/main" id="{62CBB76A-4D8C-7440-94A4-26F4A64F137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3378" y="864630"/>
            <a:ext cx="839072" cy="246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8E2C068-0216-EC46-BC46-E8DA332BDF87}"/>
              </a:ext>
            </a:extLst>
          </p:cNvPr>
          <p:cNvPicPr>
            <a:picLocks noChangeAspect="1"/>
          </p:cNvPicPr>
          <p:nvPr/>
        </p:nvPicPr>
        <p:blipFill>
          <a:blip r:embed="rId3"/>
          <a:stretch>
            <a:fillRect/>
          </a:stretch>
        </p:blipFill>
        <p:spPr>
          <a:xfrm>
            <a:off x="6693255" y="3653782"/>
            <a:ext cx="4054374" cy="1836841"/>
          </a:xfrm>
          <a:prstGeom prst="rect">
            <a:avLst/>
          </a:prstGeom>
        </p:spPr>
      </p:pic>
      <p:pic>
        <p:nvPicPr>
          <p:cNvPr id="7" name="Picture 4" descr="Impossible™ Burger: Made from Plants">
            <a:extLst>
              <a:ext uri="{FF2B5EF4-FFF2-40B4-BE49-F238E27FC236}">
                <a16:creationId xmlns:a16="http://schemas.microsoft.com/office/drawing/2014/main" id="{C757584C-AB30-35F6-8432-69B3E37149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47527" y="5015871"/>
            <a:ext cx="1799897" cy="10745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he Epic List of Vegan Cheese (Products and Recipes and Books, Oh My!) |  It's Got Vegan In It">
            <a:extLst>
              <a:ext uri="{FF2B5EF4-FFF2-40B4-BE49-F238E27FC236}">
                <a16:creationId xmlns:a16="http://schemas.microsoft.com/office/drawing/2014/main" id="{62DCA569-9F70-9055-A3A2-37BCBBA202D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53284" y="5124072"/>
            <a:ext cx="1660484" cy="1208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2C30F4C-9639-209C-49D3-CB3DC42C0A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788" r="-1" b="49642"/>
          <a:stretch/>
        </p:blipFill>
        <p:spPr>
          <a:xfrm flipV="1">
            <a:off x="9951720" y="5548"/>
            <a:ext cx="2240280" cy="323051"/>
          </a:xfrm>
          <a:prstGeom prst="rect">
            <a:avLst/>
          </a:prstGeom>
        </p:spPr>
      </p:pic>
      <p:grpSp>
        <p:nvGrpSpPr>
          <p:cNvPr id="10" name="Group 9">
            <a:extLst>
              <a:ext uri="{FF2B5EF4-FFF2-40B4-BE49-F238E27FC236}">
                <a16:creationId xmlns:a16="http://schemas.microsoft.com/office/drawing/2014/main" id="{50CE88F1-EA12-2F2F-4C17-B0E0623987DD}"/>
              </a:ext>
            </a:extLst>
          </p:cNvPr>
          <p:cNvGrpSpPr/>
          <p:nvPr/>
        </p:nvGrpSpPr>
        <p:grpSpPr>
          <a:xfrm>
            <a:off x="8" y="6195741"/>
            <a:ext cx="12087216" cy="662271"/>
            <a:chOff x="8" y="6195741"/>
            <a:chExt cx="12087216" cy="662271"/>
          </a:xfrm>
        </p:grpSpPr>
        <p:pic>
          <p:nvPicPr>
            <p:cNvPr id="11" name="Picture 10">
              <a:extLst>
                <a:ext uri="{FF2B5EF4-FFF2-40B4-BE49-F238E27FC236}">
                  <a16:creationId xmlns:a16="http://schemas.microsoft.com/office/drawing/2014/main" id="{8531E3FB-67B0-D35C-BAD9-12F2D4FCED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0788" r="-1" b="49642"/>
            <a:stretch/>
          </p:blipFill>
          <p:spPr>
            <a:xfrm flipH="1">
              <a:off x="8" y="6195741"/>
              <a:ext cx="10515599" cy="662271"/>
            </a:xfrm>
            <a:prstGeom prst="rect">
              <a:avLst/>
            </a:prstGeom>
          </p:spPr>
        </p:pic>
        <p:pic>
          <p:nvPicPr>
            <p:cNvPr id="12" name="Picture 11" descr="Back Home">
              <a:extLst>
                <a:ext uri="{FF2B5EF4-FFF2-40B4-BE49-F238E27FC236}">
                  <a16:creationId xmlns:a16="http://schemas.microsoft.com/office/drawing/2014/main" id="{C3CB1749-37F1-BFD6-B682-40FC208B97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4688" y="6212555"/>
              <a:ext cx="2002536"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856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5C6B-4ADD-62B0-C43A-652BEFCB66D9}"/>
              </a:ext>
            </a:extLst>
          </p:cNvPr>
          <p:cNvSpPr>
            <a:spLocks noGrp="1"/>
          </p:cNvSpPr>
          <p:nvPr>
            <p:ph type="title"/>
          </p:nvPr>
        </p:nvSpPr>
        <p:spPr/>
        <p:txBody>
          <a:bodyPr>
            <a:normAutofit/>
          </a:bodyPr>
          <a:lstStyle/>
          <a:p>
            <a:pPr algn="ctr"/>
            <a:r>
              <a:rPr lang="en-US" sz="3200" b="1" i="1" dirty="0">
                <a:solidFill>
                  <a:schemeClr val="accent1"/>
                </a:solidFill>
              </a:rPr>
              <a:t>Food classification systems: </a:t>
            </a:r>
            <a:br>
              <a:rPr lang="en-US" sz="3200" b="1" i="1" dirty="0">
                <a:solidFill>
                  <a:schemeClr val="accent1"/>
                </a:solidFill>
              </a:rPr>
            </a:br>
            <a:r>
              <a:rPr lang="en-US" sz="3200" b="1" i="1" dirty="0">
                <a:solidFill>
                  <a:schemeClr val="accent1"/>
                </a:solidFill>
              </a:rPr>
              <a:t>A brief and complicated history….</a:t>
            </a:r>
          </a:p>
        </p:txBody>
      </p:sp>
      <p:pic>
        <p:nvPicPr>
          <p:cNvPr id="8" name="Picture 7">
            <a:extLst>
              <a:ext uri="{FF2B5EF4-FFF2-40B4-BE49-F238E27FC236}">
                <a16:creationId xmlns:a16="http://schemas.microsoft.com/office/drawing/2014/main" id="{1197FB42-BC1D-73BE-0894-099370D342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sp>
        <p:nvSpPr>
          <p:cNvPr id="9" name="TextBox 8">
            <a:extLst>
              <a:ext uri="{FF2B5EF4-FFF2-40B4-BE49-F238E27FC236}">
                <a16:creationId xmlns:a16="http://schemas.microsoft.com/office/drawing/2014/main" id="{B9B3CEBB-D94A-2953-C801-E778498C3C1B}"/>
              </a:ext>
            </a:extLst>
          </p:cNvPr>
          <p:cNvSpPr txBox="1"/>
          <p:nvPr/>
        </p:nvSpPr>
        <p:spPr>
          <a:xfrm>
            <a:off x="2275868" y="2170176"/>
            <a:ext cx="713080" cy="738664"/>
          </a:xfrm>
          <a:prstGeom prst="rect">
            <a:avLst/>
          </a:prstGeom>
          <a:noFill/>
        </p:spPr>
        <p:txBody>
          <a:bodyPr wrap="none" rtlCol="0">
            <a:spAutoFit/>
          </a:bodyPr>
          <a:lstStyle/>
          <a:p>
            <a:pPr algn="ctr"/>
            <a:r>
              <a:rPr lang="en-US" sz="1400" b="1"/>
              <a:t>2009 </a:t>
            </a:r>
          </a:p>
          <a:p>
            <a:pPr algn="ctr"/>
            <a:r>
              <a:rPr lang="en-US" sz="1400" b="1"/>
              <a:t>IACR </a:t>
            </a:r>
          </a:p>
          <a:p>
            <a:pPr algn="ctr"/>
            <a:r>
              <a:rPr lang="en-US" sz="1400" b="1"/>
              <a:t>Europe</a:t>
            </a:r>
          </a:p>
        </p:txBody>
      </p:sp>
      <p:sp>
        <p:nvSpPr>
          <p:cNvPr id="10" name="TextBox 9">
            <a:extLst>
              <a:ext uri="{FF2B5EF4-FFF2-40B4-BE49-F238E27FC236}">
                <a16:creationId xmlns:a16="http://schemas.microsoft.com/office/drawing/2014/main" id="{50454180-6B13-A26F-068E-2D660AF9C64E}"/>
              </a:ext>
            </a:extLst>
          </p:cNvPr>
          <p:cNvSpPr txBox="1"/>
          <p:nvPr/>
        </p:nvSpPr>
        <p:spPr>
          <a:xfrm>
            <a:off x="580832" y="2170176"/>
            <a:ext cx="725968" cy="738664"/>
          </a:xfrm>
          <a:prstGeom prst="rect">
            <a:avLst/>
          </a:prstGeom>
          <a:noFill/>
        </p:spPr>
        <p:txBody>
          <a:bodyPr wrap="none" rtlCol="0">
            <a:spAutoFit/>
          </a:bodyPr>
          <a:lstStyle/>
          <a:p>
            <a:pPr algn="ctr"/>
            <a:r>
              <a:rPr lang="en-US" sz="1400" b="1"/>
              <a:t>2007 </a:t>
            </a:r>
          </a:p>
          <a:p>
            <a:pPr algn="ctr"/>
            <a:r>
              <a:rPr lang="en-US" sz="1400" b="1"/>
              <a:t>NIPH</a:t>
            </a:r>
          </a:p>
          <a:p>
            <a:pPr algn="ctr"/>
            <a:r>
              <a:rPr lang="en-US" sz="1400" b="1"/>
              <a:t>Mexico</a:t>
            </a:r>
          </a:p>
        </p:txBody>
      </p:sp>
      <p:sp>
        <p:nvSpPr>
          <p:cNvPr id="11" name="TextBox 10">
            <a:extLst>
              <a:ext uri="{FF2B5EF4-FFF2-40B4-BE49-F238E27FC236}">
                <a16:creationId xmlns:a16="http://schemas.microsoft.com/office/drawing/2014/main" id="{87DA9B21-CE8F-02B4-C6FA-F60E411A2F18}"/>
              </a:ext>
            </a:extLst>
          </p:cNvPr>
          <p:cNvSpPr txBox="1"/>
          <p:nvPr/>
        </p:nvSpPr>
        <p:spPr>
          <a:xfrm>
            <a:off x="3852305" y="2170176"/>
            <a:ext cx="998350" cy="738664"/>
          </a:xfrm>
          <a:prstGeom prst="rect">
            <a:avLst/>
          </a:prstGeom>
          <a:noFill/>
        </p:spPr>
        <p:txBody>
          <a:bodyPr wrap="none" rtlCol="0">
            <a:spAutoFit/>
          </a:bodyPr>
          <a:lstStyle/>
          <a:p>
            <a:pPr algn="ctr"/>
            <a:r>
              <a:rPr lang="en-US" sz="1400" b="1"/>
              <a:t>2011</a:t>
            </a:r>
          </a:p>
          <a:p>
            <a:pPr algn="ctr"/>
            <a:r>
              <a:rPr lang="en-US" sz="1400" b="1"/>
              <a:t>IFPRI</a:t>
            </a:r>
          </a:p>
          <a:p>
            <a:pPr algn="ctr"/>
            <a:r>
              <a:rPr lang="en-US" sz="1400" b="1"/>
              <a:t>Guatemala</a:t>
            </a:r>
          </a:p>
        </p:txBody>
      </p:sp>
      <p:sp>
        <p:nvSpPr>
          <p:cNvPr id="12" name="TextBox 11">
            <a:extLst>
              <a:ext uri="{FF2B5EF4-FFF2-40B4-BE49-F238E27FC236}">
                <a16:creationId xmlns:a16="http://schemas.microsoft.com/office/drawing/2014/main" id="{7DAB65E9-3F7E-C61B-F542-234193CB26E7}"/>
              </a:ext>
            </a:extLst>
          </p:cNvPr>
          <p:cNvSpPr txBox="1"/>
          <p:nvPr/>
        </p:nvSpPr>
        <p:spPr>
          <a:xfrm>
            <a:off x="4956358" y="2170176"/>
            <a:ext cx="550151" cy="738664"/>
          </a:xfrm>
          <a:prstGeom prst="rect">
            <a:avLst/>
          </a:prstGeom>
          <a:noFill/>
        </p:spPr>
        <p:txBody>
          <a:bodyPr wrap="none" rtlCol="0">
            <a:spAutoFit/>
          </a:bodyPr>
          <a:lstStyle/>
          <a:p>
            <a:pPr algn="ctr"/>
            <a:r>
              <a:rPr lang="en-US" sz="1400" b="1"/>
              <a:t>2012</a:t>
            </a:r>
          </a:p>
          <a:p>
            <a:pPr algn="ctr"/>
            <a:r>
              <a:rPr lang="en-US" sz="1400" b="1"/>
              <a:t>IFIC </a:t>
            </a:r>
          </a:p>
          <a:p>
            <a:pPr algn="ctr"/>
            <a:r>
              <a:rPr lang="en-US" sz="1400" b="1"/>
              <a:t>USA</a:t>
            </a:r>
          </a:p>
        </p:txBody>
      </p:sp>
      <p:sp>
        <p:nvSpPr>
          <p:cNvPr id="13" name="TextBox 12">
            <a:extLst>
              <a:ext uri="{FF2B5EF4-FFF2-40B4-BE49-F238E27FC236}">
                <a16:creationId xmlns:a16="http://schemas.microsoft.com/office/drawing/2014/main" id="{2D13B7F2-4694-16BE-39BA-3035657114C0}"/>
              </a:ext>
            </a:extLst>
          </p:cNvPr>
          <p:cNvSpPr txBox="1"/>
          <p:nvPr/>
        </p:nvSpPr>
        <p:spPr>
          <a:xfrm>
            <a:off x="7320506" y="2170176"/>
            <a:ext cx="826829" cy="1169551"/>
          </a:xfrm>
          <a:prstGeom prst="rect">
            <a:avLst/>
          </a:prstGeom>
          <a:noFill/>
        </p:spPr>
        <p:txBody>
          <a:bodyPr wrap="none" rtlCol="0">
            <a:spAutoFit/>
          </a:bodyPr>
          <a:lstStyle/>
          <a:p>
            <a:pPr algn="ctr"/>
            <a:r>
              <a:rPr lang="en-US" sz="1400" b="1"/>
              <a:t>2015</a:t>
            </a:r>
          </a:p>
          <a:p>
            <a:pPr algn="ctr"/>
            <a:r>
              <a:rPr lang="en-US" sz="1400" b="1"/>
              <a:t>Updated</a:t>
            </a:r>
          </a:p>
          <a:p>
            <a:pPr algn="ctr"/>
            <a:r>
              <a:rPr lang="en-US" sz="1400" b="1"/>
              <a:t>NOVA</a:t>
            </a:r>
          </a:p>
          <a:p>
            <a:pPr algn="ctr"/>
            <a:r>
              <a:rPr lang="en-US" sz="1400" b="1"/>
              <a:t>Brazil</a:t>
            </a:r>
          </a:p>
          <a:p>
            <a:pPr algn="ctr"/>
            <a:endParaRPr lang="en-US" sz="1400" b="1"/>
          </a:p>
        </p:txBody>
      </p:sp>
      <p:sp>
        <p:nvSpPr>
          <p:cNvPr id="14" name="TextBox 13">
            <a:extLst>
              <a:ext uri="{FF2B5EF4-FFF2-40B4-BE49-F238E27FC236}">
                <a16:creationId xmlns:a16="http://schemas.microsoft.com/office/drawing/2014/main" id="{EC88EEFF-68CA-3B71-C048-924B81548559}"/>
              </a:ext>
            </a:extLst>
          </p:cNvPr>
          <p:cNvSpPr txBox="1"/>
          <p:nvPr/>
        </p:nvSpPr>
        <p:spPr>
          <a:xfrm>
            <a:off x="8089702" y="2170176"/>
            <a:ext cx="550151" cy="954107"/>
          </a:xfrm>
          <a:prstGeom prst="rect">
            <a:avLst/>
          </a:prstGeom>
          <a:noFill/>
        </p:spPr>
        <p:txBody>
          <a:bodyPr wrap="none" rtlCol="0">
            <a:spAutoFit/>
          </a:bodyPr>
          <a:lstStyle/>
          <a:p>
            <a:pPr algn="ctr"/>
            <a:r>
              <a:rPr lang="en-US" sz="1400" b="1"/>
              <a:t>2015</a:t>
            </a:r>
          </a:p>
          <a:p>
            <a:pPr algn="ctr"/>
            <a:r>
              <a:rPr lang="en-US" sz="1400" b="1"/>
              <a:t>UNC</a:t>
            </a:r>
          </a:p>
          <a:p>
            <a:pPr algn="ctr"/>
            <a:r>
              <a:rPr lang="en-US" sz="1400" b="1"/>
              <a:t>USA</a:t>
            </a:r>
          </a:p>
          <a:p>
            <a:pPr algn="ctr"/>
            <a:endParaRPr lang="en-US" sz="1400" b="1"/>
          </a:p>
        </p:txBody>
      </p:sp>
      <p:sp>
        <p:nvSpPr>
          <p:cNvPr id="15" name="TextBox 14">
            <a:extLst>
              <a:ext uri="{FF2B5EF4-FFF2-40B4-BE49-F238E27FC236}">
                <a16:creationId xmlns:a16="http://schemas.microsoft.com/office/drawing/2014/main" id="{7B959AE1-8908-64E2-2D9D-E0D550E15EB9}"/>
              </a:ext>
            </a:extLst>
          </p:cNvPr>
          <p:cNvSpPr txBox="1"/>
          <p:nvPr/>
        </p:nvSpPr>
        <p:spPr>
          <a:xfrm>
            <a:off x="9028356" y="2170253"/>
            <a:ext cx="1337546" cy="954107"/>
          </a:xfrm>
          <a:prstGeom prst="rect">
            <a:avLst/>
          </a:prstGeom>
          <a:noFill/>
        </p:spPr>
        <p:txBody>
          <a:bodyPr wrap="none" rtlCol="0">
            <a:spAutoFit/>
          </a:bodyPr>
          <a:lstStyle/>
          <a:p>
            <a:pPr algn="ctr"/>
            <a:r>
              <a:rPr lang="en-US" sz="1400" b="1"/>
              <a:t>2018</a:t>
            </a:r>
          </a:p>
          <a:p>
            <a:pPr algn="ctr"/>
            <a:r>
              <a:rPr lang="en-US" sz="1400" b="1"/>
              <a:t>Food Standards</a:t>
            </a:r>
          </a:p>
          <a:p>
            <a:pPr algn="ctr"/>
            <a:r>
              <a:rPr lang="en-US" sz="1400" b="1"/>
              <a:t>New Zealand</a:t>
            </a:r>
          </a:p>
          <a:p>
            <a:pPr algn="ctr"/>
            <a:endParaRPr lang="en-US" sz="1400" b="1"/>
          </a:p>
        </p:txBody>
      </p:sp>
      <p:cxnSp>
        <p:nvCxnSpPr>
          <p:cNvPr id="17" name="Straight Arrow Connector 16">
            <a:extLst>
              <a:ext uri="{FF2B5EF4-FFF2-40B4-BE49-F238E27FC236}">
                <a16:creationId xmlns:a16="http://schemas.microsoft.com/office/drawing/2014/main" id="{5547179B-1BC2-6CD2-4C69-99710CA054A8}"/>
              </a:ext>
            </a:extLst>
          </p:cNvPr>
          <p:cNvCxnSpPr>
            <a:cxnSpLocks/>
          </p:cNvCxnSpPr>
          <p:nvPr/>
        </p:nvCxnSpPr>
        <p:spPr>
          <a:xfrm>
            <a:off x="943816" y="1969008"/>
            <a:ext cx="10711032"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1A368B3-984A-2265-5FBA-477B7EFEB817}"/>
              </a:ext>
            </a:extLst>
          </p:cNvPr>
          <p:cNvSpPr txBox="1"/>
          <p:nvPr/>
        </p:nvSpPr>
        <p:spPr>
          <a:xfrm>
            <a:off x="3053018" y="2174641"/>
            <a:ext cx="627288" cy="954107"/>
          </a:xfrm>
          <a:prstGeom prst="rect">
            <a:avLst/>
          </a:prstGeom>
          <a:noFill/>
        </p:spPr>
        <p:txBody>
          <a:bodyPr wrap="none" rtlCol="0">
            <a:spAutoFit/>
          </a:bodyPr>
          <a:lstStyle/>
          <a:p>
            <a:pPr algn="ctr"/>
            <a:r>
              <a:rPr lang="en-US" sz="1400" b="1"/>
              <a:t>2009</a:t>
            </a:r>
          </a:p>
          <a:p>
            <a:pPr algn="ctr"/>
            <a:r>
              <a:rPr lang="en-US" sz="1400" b="1"/>
              <a:t>NOVA</a:t>
            </a:r>
          </a:p>
          <a:p>
            <a:pPr algn="ctr"/>
            <a:r>
              <a:rPr lang="en-US" sz="1400" b="1"/>
              <a:t>Brazil</a:t>
            </a:r>
          </a:p>
          <a:p>
            <a:pPr algn="ctr"/>
            <a:endParaRPr lang="en-US" sz="1400" b="1"/>
          </a:p>
        </p:txBody>
      </p:sp>
      <p:sp>
        <p:nvSpPr>
          <p:cNvPr id="20" name="Oval 19">
            <a:extLst>
              <a:ext uri="{FF2B5EF4-FFF2-40B4-BE49-F238E27FC236}">
                <a16:creationId xmlns:a16="http://schemas.microsoft.com/office/drawing/2014/main" id="{84AA097E-ECFD-9294-B496-3DE4A16AB393}"/>
              </a:ext>
            </a:extLst>
          </p:cNvPr>
          <p:cNvSpPr>
            <a:spLocks noChangeAspect="1"/>
          </p:cNvSpPr>
          <p:nvPr/>
        </p:nvSpPr>
        <p:spPr>
          <a:xfrm>
            <a:off x="874776" y="1840993"/>
            <a:ext cx="228600" cy="228600"/>
          </a:xfrm>
          <a:prstGeom prst="ellips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D74F4F6-C51C-BB11-E441-37B0DBA3A17D}"/>
              </a:ext>
            </a:extLst>
          </p:cNvPr>
          <p:cNvSpPr>
            <a:spLocks noChangeAspect="1"/>
          </p:cNvSpPr>
          <p:nvPr/>
        </p:nvSpPr>
        <p:spPr>
          <a:xfrm>
            <a:off x="2883929" y="1854708"/>
            <a:ext cx="228600" cy="228600"/>
          </a:xfrm>
          <a:prstGeom prst="ellips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39892E-D6DC-7595-D41E-0757911CE321}"/>
              </a:ext>
            </a:extLst>
          </p:cNvPr>
          <p:cNvSpPr>
            <a:spLocks noChangeAspect="1"/>
          </p:cNvSpPr>
          <p:nvPr/>
        </p:nvSpPr>
        <p:spPr>
          <a:xfrm>
            <a:off x="4246906" y="1856231"/>
            <a:ext cx="228600" cy="228600"/>
          </a:xfrm>
          <a:prstGeom prst="ellips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B762824-19F6-B40C-E111-9600DB7BA960}"/>
              </a:ext>
            </a:extLst>
          </p:cNvPr>
          <p:cNvSpPr>
            <a:spLocks noChangeAspect="1"/>
          </p:cNvSpPr>
          <p:nvPr/>
        </p:nvSpPr>
        <p:spPr>
          <a:xfrm>
            <a:off x="5097819" y="1857754"/>
            <a:ext cx="228600" cy="228600"/>
          </a:xfrm>
          <a:prstGeom prst="ellips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D906EC-9040-E994-D9C6-3B6178C1CAE3}"/>
              </a:ext>
            </a:extLst>
          </p:cNvPr>
          <p:cNvSpPr>
            <a:spLocks noChangeAspect="1"/>
          </p:cNvSpPr>
          <p:nvPr/>
        </p:nvSpPr>
        <p:spPr>
          <a:xfrm>
            <a:off x="7899452" y="1859277"/>
            <a:ext cx="228600" cy="228600"/>
          </a:xfrm>
          <a:prstGeom prst="ellips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1B33EFB-8082-86A5-3070-C93111ED388E}"/>
              </a:ext>
            </a:extLst>
          </p:cNvPr>
          <p:cNvSpPr>
            <a:spLocks noChangeAspect="1"/>
          </p:cNvSpPr>
          <p:nvPr/>
        </p:nvSpPr>
        <p:spPr>
          <a:xfrm>
            <a:off x="9628581" y="1854708"/>
            <a:ext cx="228600" cy="228600"/>
          </a:xfrm>
          <a:prstGeom prst="ellips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FE9E4FD-7E1B-978F-85C4-9AA8D1E16EEB}"/>
              </a:ext>
            </a:extLst>
          </p:cNvPr>
          <p:cNvSpPr>
            <a:spLocks noChangeAspect="1"/>
          </p:cNvSpPr>
          <p:nvPr/>
        </p:nvSpPr>
        <p:spPr>
          <a:xfrm>
            <a:off x="11071860" y="1854708"/>
            <a:ext cx="228600" cy="228600"/>
          </a:xfrm>
          <a:prstGeom prst="ellips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29F7E64-A566-4B0E-F1A3-13292537CDD9}"/>
              </a:ext>
            </a:extLst>
          </p:cNvPr>
          <p:cNvSpPr txBox="1"/>
          <p:nvPr/>
        </p:nvSpPr>
        <p:spPr>
          <a:xfrm>
            <a:off x="10869405" y="2170176"/>
            <a:ext cx="633508" cy="738664"/>
          </a:xfrm>
          <a:prstGeom prst="rect">
            <a:avLst/>
          </a:prstGeom>
          <a:noFill/>
        </p:spPr>
        <p:txBody>
          <a:bodyPr wrap="none" rtlCol="0">
            <a:spAutoFit/>
          </a:bodyPr>
          <a:lstStyle/>
          <a:p>
            <a:pPr algn="ctr"/>
            <a:r>
              <a:rPr lang="en-US" sz="1400" b="1"/>
              <a:t>2024?</a:t>
            </a:r>
          </a:p>
          <a:p>
            <a:pPr algn="ctr"/>
            <a:endParaRPr lang="en-US" sz="1400" b="1"/>
          </a:p>
          <a:p>
            <a:pPr algn="ctr"/>
            <a:endParaRPr lang="en-US" sz="1400" b="1"/>
          </a:p>
        </p:txBody>
      </p:sp>
      <p:sp>
        <p:nvSpPr>
          <p:cNvPr id="30" name="TextBox 29">
            <a:extLst>
              <a:ext uri="{FF2B5EF4-FFF2-40B4-BE49-F238E27FC236}">
                <a16:creationId xmlns:a16="http://schemas.microsoft.com/office/drawing/2014/main" id="{6A79A306-1282-8738-169A-BDA786C8BD88}"/>
              </a:ext>
            </a:extLst>
          </p:cNvPr>
          <p:cNvSpPr txBox="1"/>
          <p:nvPr/>
        </p:nvSpPr>
        <p:spPr>
          <a:xfrm>
            <a:off x="252010" y="5648981"/>
            <a:ext cx="10554078" cy="307777"/>
          </a:xfrm>
          <a:prstGeom prst="rect">
            <a:avLst/>
          </a:prstGeom>
          <a:noFill/>
        </p:spPr>
        <p:txBody>
          <a:bodyPr wrap="square">
            <a:spAutoFit/>
          </a:bodyPr>
          <a:lstStyle/>
          <a:p>
            <a:r>
              <a:rPr lang="en-US" sz="1400" i="1"/>
              <a:t>de Araújo et al. Food Processing: Comparison of Different Food Classification Systems.  Nutrients. 2022 Feb; 14(4): 729.</a:t>
            </a:r>
          </a:p>
        </p:txBody>
      </p:sp>
      <p:sp>
        <p:nvSpPr>
          <p:cNvPr id="31" name="TextBox 30">
            <a:extLst>
              <a:ext uri="{FF2B5EF4-FFF2-40B4-BE49-F238E27FC236}">
                <a16:creationId xmlns:a16="http://schemas.microsoft.com/office/drawing/2014/main" id="{6219F4E9-174C-7D34-9274-021A807AC665}"/>
              </a:ext>
            </a:extLst>
          </p:cNvPr>
          <p:cNvSpPr txBox="1"/>
          <p:nvPr/>
        </p:nvSpPr>
        <p:spPr>
          <a:xfrm>
            <a:off x="511935" y="3648713"/>
            <a:ext cx="8562024" cy="1477328"/>
          </a:xfrm>
          <a:prstGeom prst="rect">
            <a:avLst/>
          </a:prstGeom>
          <a:noFill/>
        </p:spPr>
        <p:txBody>
          <a:bodyPr wrap="none" rtlCol="0">
            <a:spAutoFit/>
          </a:bodyPr>
          <a:lstStyle/>
          <a:p>
            <a:r>
              <a:rPr lang="en-US" b="1" u="sng"/>
              <a:t>General characteristics for Highly/Ultra-processed foods:</a:t>
            </a:r>
          </a:p>
          <a:p>
            <a:pPr marL="342900" indent="-342900">
              <a:buAutoNum type="arabicPeriod"/>
            </a:pPr>
            <a:r>
              <a:rPr lang="en-US"/>
              <a:t>Type and extent of food processing</a:t>
            </a:r>
          </a:p>
          <a:p>
            <a:pPr marL="342900" indent="-342900">
              <a:buAutoNum type="arabicPeriod"/>
            </a:pPr>
            <a:r>
              <a:rPr lang="en-US"/>
              <a:t>High degree of formulation and use of ingredients that are deemed to be “synthetic”</a:t>
            </a:r>
          </a:p>
          <a:p>
            <a:pPr marL="342900" indent="-342900">
              <a:buAutoNum type="arabicPeriod"/>
            </a:pPr>
            <a:r>
              <a:rPr lang="en-US"/>
              <a:t>General “Industrialization” of the process</a:t>
            </a:r>
          </a:p>
          <a:p>
            <a:pPr marL="342900" indent="-342900">
              <a:buAutoNum type="arabicPeriod"/>
            </a:pPr>
            <a:r>
              <a:rPr lang="en-US"/>
              <a:t>Loss of identity from the original food</a:t>
            </a:r>
          </a:p>
        </p:txBody>
      </p:sp>
      <p:cxnSp>
        <p:nvCxnSpPr>
          <p:cNvPr id="33" name="Straight Connector 32">
            <a:extLst>
              <a:ext uri="{FF2B5EF4-FFF2-40B4-BE49-F238E27FC236}">
                <a16:creationId xmlns:a16="http://schemas.microsoft.com/office/drawing/2014/main" id="{9058A54D-70BB-3194-0780-CAF26E59C9DD}"/>
              </a:ext>
            </a:extLst>
          </p:cNvPr>
          <p:cNvCxnSpPr>
            <a:cxnSpLocks/>
          </p:cNvCxnSpPr>
          <p:nvPr/>
        </p:nvCxnSpPr>
        <p:spPr>
          <a:xfrm flipH="1">
            <a:off x="2746709" y="2050543"/>
            <a:ext cx="158416" cy="10058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F3EFCC-11AF-FC72-B62E-181295AA7F15}"/>
              </a:ext>
            </a:extLst>
          </p:cNvPr>
          <p:cNvCxnSpPr>
            <a:cxnSpLocks/>
          </p:cNvCxnSpPr>
          <p:nvPr/>
        </p:nvCxnSpPr>
        <p:spPr>
          <a:xfrm>
            <a:off x="3051509" y="2050543"/>
            <a:ext cx="158416" cy="10058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8360EC-E66D-67B9-86E0-F9B5A9BAE1D4}"/>
              </a:ext>
            </a:extLst>
          </p:cNvPr>
          <p:cNvCxnSpPr>
            <a:cxnSpLocks/>
          </p:cNvCxnSpPr>
          <p:nvPr/>
        </p:nvCxnSpPr>
        <p:spPr>
          <a:xfrm flipH="1">
            <a:off x="7798529" y="2078352"/>
            <a:ext cx="158416" cy="10058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CFE2CA-FF63-10BA-B295-A3AB67F3BAA7}"/>
              </a:ext>
            </a:extLst>
          </p:cNvPr>
          <p:cNvCxnSpPr>
            <a:cxnSpLocks/>
          </p:cNvCxnSpPr>
          <p:nvPr/>
        </p:nvCxnSpPr>
        <p:spPr>
          <a:xfrm>
            <a:off x="8084279" y="2078352"/>
            <a:ext cx="158416" cy="10058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8D5108D-E460-9FE2-2CFF-C726EC39EBE8}"/>
              </a:ext>
            </a:extLst>
          </p:cNvPr>
          <p:cNvGrpSpPr/>
          <p:nvPr/>
        </p:nvGrpSpPr>
        <p:grpSpPr>
          <a:xfrm>
            <a:off x="-1" y="6176962"/>
            <a:ext cx="12111628" cy="693647"/>
            <a:chOff x="-1" y="6176962"/>
            <a:chExt cx="12111628" cy="693647"/>
          </a:xfrm>
        </p:grpSpPr>
        <p:pic>
          <p:nvPicPr>
            <p:cNvPr id="16" name="Picture 15">
              <a:extLst>
                <a:ext uri="{FF2B5EF4-FFF2-40B4-BE49-F238E27FC236}">
                  <a16:creationId xmlns:a16="http://schemas.microsoft.com/office/drawing/2014/main" id="{A7D6F2BE-E106-109E-87A1-F5F2F3AAD6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8" name="Picture 2" descr="Arkansas Children's Nutrition Center">
              <a:extLst>
                <a:ext uri="{FF2B5EF4-FFF2-40B4-BE49-F238E27FC236}">
                  <a16:creationId xmlns:a16="http://schemas.microsoft.com/office/drawing/2014/main" id="{8883132C-B731-BE8C-9037-12E7BB1D4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57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29C9-6F69-7DAF-EF79-0BE89BC19A76}"/>
              </a:ext>
            </a:extLst>
          </p:cNvPr>
          <p:cNvSpPr>
            <a:spLocks noGrp="1"/>
          </p:cNvSpPr>
          <p:nvPr>
            <p:ph type="title"/>
          </p:nvPr>
        </p:nvSpPr>
        <p:spPr/>
        <p:txBody>
          <a:bodyPr>
            <a:normAutofit/>
          </a:bodyPr>
          <a:lstStyle/>
          <a:p>
            <a:pPr algn="ctr"/>
            <a:r>
              <a:rPr lang="en-US" sz="2800" b="1" i="1" dirty="0">
                <a:solidFill>
                  <a:schemeClr val="accent1"/>
                </a:solidFill>
              </a:rPr>
              <a:t>Four classification systems at the center of the conversation for Highly/ Ultra-Processed Foods</a:t>
            </a:r>
          </a:p>
        </p:txBody>
      </p:sp>
      <p:graphicFrame>
        <p:nvGraphicFramePr>
          <p:cNvPr id="12" name="Content Placeholder 2">
            <a:extLst>
              <a:ext uri="{FF2B5EF4-FFF2-40B4-BE49-F238E27FC236}">
                <a16:creationId xmlns:a16="http://schemas.microsoft.com/office/drawing/2014/main" id="{030920C8-B79C-A56D-935E-EFAB8959DD1F}"/>
              </a:ext>
            </a:extLst>
          </p:cNvPr>
          <p:cNvGraphicFramePr>
            <a:graphicFrameLocks noGrp="1"/>
          </p:cNvGraphicFramePr>
          <p:nvPr>
            <p:ph idx="1"/>
            <p:extLst>
              <p:ext uri="{D42A27DB-BD31-4B8C-83A1-F6EECF244321}">
                <p14:modId xmlns:p14="http://schemas.microsoft.com/office/powerpoint/2010/main" val="3933401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3948E85A-231C-78B6-D85C-4667269921B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pic>
        <p:nvPicPr>
          <p:cNvPr id="1026" name="Picture 2" descr="IARC (@IARCWHO) / X">
            <a:extLst>
              <a:ext uri="{FF2B5EF4-FFF2-40B4-BE49-F238E27FC236}">
                <a16:creationId xmlns:a16="http://schemas.microsoft.com/office/drawing/2014/main" id="{23AF9102-237F-2893-1287-0F91CBBB42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7163"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d processing scoring (NOVA Food Classification system) - InfoCons">
            <a:extLst>
              <a:ext uri="{FF2B5EF4-FFF2-40B4-BE49-F238E27FC236}">
                <a16:creationId xmlns:a16="http://schemas.microsoft.com/office/drawing/2014/main" id="{AE4E3367-EF19-999C-ABDE-0364BF815C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7726" y="2228715"/>
            <a:ext cx="275896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IFPRI | IFPRI : International Food Policy Research Institute">
            <a:extLst>
              <a:ext uri="{FF2B5EF4-FFF2-40B4-BE49-F238E27FC236}">
                <a16:creationId xmlns:a16="http://schemas.microsoft.com/office/drawing/2014/main" id="{8A9BC744-4146-99AB-955C-37BE7B0E07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6642" y="2228441"/>
            <a:ext cx="208067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North Carolina at Chapel Hill - Wikipedia">
            <a:extLst>
              <a:ext uri="{FF2B5EF4-FFF2-40B4-BE49-F238E27FC236}">
                <a16:creationId xmlns:a16="http://schemas.microsoft.com/office/drawing/2014/main" id="{A7915B9C-D419-2088-77CD-60B69BD0C4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96375"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C376782-0B3E-3A77-CB2B-B78545AC28BC}"/>
              </a:ext>
            </a:extLst>
          </p:cNvPr>
          <p:cNvGrpSpPr/>
          <p:nvPr/>
        </p:nvGrpSpPr>
        <p:grpSpPr>
          <a:xfrm>
            <a:off x="-1" y="6176962"/>
            <a:ext cx="12111628" cy="693647"/>
            <a:chOff x="-1" y="6176962"/>
            <a:chExt cx="12111628" cy="693647"/>
          </a:xfrm>
        </p:grpSpPr>
        <p:pic>
          <p:nvPicPr>
            <p:cNvPr id="13" name="Picture 12">
              <a:extLst>
                <a:ext uri="{FF2B5EF4-FFF2-40B4-BE49-F238E27FC236}">
                  <a16:creationId xmlns:a16="http://schemas.microsoft.com/office/drawing/2014/main" id="{81E040D2-48A1-91A1-E23C-ED3D76C497A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r="-2"/>
            <a:stretch/>
          </p:blipFill>
          <p:spPr>
            <a:xfrm flipH="1">
              <a:off x="-1" y="6359609"/>
              <a:ext cx="9314754" cy="511000"/>
            </a:xfrm>
            <a:prstGeom prst="rect">
              <a:avLst/>
            </a:prstGeom>
          </p:spPr>
        </p:pic>
        <p:pic>
          <p:nvPicPr>
            <p:cNvPr id="14" name="Picture 2" descr="Arkansas Children's Nutrition Center">
              <a:extLst>
                <a:ext uri="{FF2B5EF4-FFF2-40B4-BE49-F238E27FC236}">
                  <a16:creationId xmlns:a16="http://schemas.microsoft.com/office/drawing/2014/main" id="{049BF6E9-C274-E6D0-3F06-F507104C5C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4306" y="6176962"/>
              <a:ext cx="2447321" cy="67049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F89355D8-C19F-26A4-18AE-38F5556AA113}"/>
              </a:ext>
            </a:extLst>
          </p:cNvPr>
          <p:cNvSpPr/>
          <p:nvPr/>
        </p:nvSpPr>
        <p:spPr>
          <a:xfrm>
            <a:off x="3108960" y="1935480"/>
            <a:ext cx="3307080" cy="34442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0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33F1DB-C32C-6ECB-1697-C1F0DBB32F47}"/>
              </a:ext>
            </a:extLst>
          </p:cNvPr>
          <p:cNvSpPr>
            <a:spLocks noGrp="1"/>
          </p:cNvSpPr>
          <p:nvPr>
            <p:ph type="title"/>
          </p:nvPr>
        </p:nvSpPr>
        <p:spPr>
          <a:xfrm>
            <a:off x="838200" y="365126"/>
            <a:ext cx="10515600" cy="607832"/>
          </a:xfrm>
        </p:spPr>
        <p:txBody>
          <a:bodyPr>
            <a:noAutofit/>
          </a:bodyPr>
          <a:lstStyle/>
          <a:p>
            <a:pPr algn="ctr"/>
            <a:r>
              <a:rPr lang="en-US" sz="2400" b="1" i="1">
                <a:solidFill>
                  <a:schemeClr val="accent1"/>
                </a:solidFill>
              </a:rPr>
              <a:t>Generalized summary of how food processing categorizations capture both formulation and processes and aligns with growing consumer perception</a:t>
            </a:r>
          </a:p>
        </p:txBody>
      </p:sp>
      <p:sp>
        <p:nvSpPr>
          <p:cNvPr id="5" name="TextBox 4">
            <a:extLst>
              <a:ext uri="{FF2B5EF4-FFF2-40B4-BE49-F238E27FC236}">
                <a16:creationId xmlns:a16="http://schemas.microsoft.com/office/drawing/2014/main" id="{5C3674EF-4682-A1CC-282A-682B97D03CF4}"/>
              </a:ext>
            </a:extLst>
          </p:cNvPr>
          <p:cNvSpPr txBox="1"/>
          <p:nvPr/>
        </p:nvSpPr>
        <p:spPr>
          <a:xfrm>
            <a:off x="944088" y="1622725"/>
            <a:ext cx="1596078" cy="584775"/>
          </a:xfrm>
          <a:prstGeom prst="rect">
            <a:avLst/>
          </a:prstGeom>
          <a:noFill/>
        </p:spPr>
        <p:txBody>
          <a:bodyPr wrap="none" rtlCol="0">
            <a:spAutoFit/>
          </a:bodyPr>
          <a:lstStyle/>
          <a:p>
            <a:pPr algn="ctr"/>
            <a:r>
              <a:rPr lang="en-US" sz="1600">
                <a:solidFill>
                  <a:schemeClr val="accent1">
                    <a:lumMod val="75000"/>
                  </a:schemeClr>
                </a:solidFill>
              </a:rPr>
              <a:t>Raw Agricultural </a:t>
            </a:r>
          </a:p>
          <a:p>
            <a:pPr algn="ctr"/>
            <a:r>
              <a:rPr lang="en-US" sz="1600">
                <a:solidFill>
                  <a:schemeClr val="accent1">
                    <a:lumMod val="75000"/>
                  </a:schemeClr>
                </a:solidFill>
              </a:rPr>
              <a:t>Commodities</a:t>
            </a:r>
          </a:p>
        </p:txBody>
      </p:sp>
      <p:sp>
        <p:nvSpPr>
          <p:cNvPr id="6" name="TextBox 5">
            <a:extLst>
              <a:ext uri="{FF2B5EF4-FFF2-40B4-BE49-F238E27FC236}">
                <a16:creationId xmlns:a16="http://schemas.microsoft.com/office/drawing/2014/main" id="{D8E3582A-8F7D-FEB7-7C5C-8E4F9D0160E3}"/>
              </a:ext>
            </a:extLst>
          </p:cNvPr>
          <p:cNvSpPr txBox="1"/>
          <p:nvPr/>
        </p:nvSpPr>
        <p:spPr>
          <a:xfrm>
            <a:off x="4591284" y="2846083"/>
            <a:ext cx="1169103" cy="584775"/>
          </a:xfrm>
          <a:prstGeom prst="rect">
            <a:avLst/>
          </a:prstGeom>
          <a:noFill/>
        </p:spPr>
        <p:txBody>
          <a:bodyPr wrap="none" rtlCol="0">
            <a:spAutoFit/>
          </a:bodyPr>
          <a:lstStyle/>
          <a:p>
            <a:pPr algn="ctr"/>
            <a:r>
              <a:rPr lang="en-US" sz="1600">
                <a:solidFill>
                  <a:schemeClr val="accent2"/>
                </a:solidFill>
              </a:rPr>
              <a:t>Processed</a:t>
            </a:r>
          </a:p>
          <a:p>
            <a:pPr algn="ctr"/>
            <a:r>
              <a:rPr lang="en-US" sz="1600">
                <a:solidFill>
                  <a:schemeClr val="accent2"/>
                </a:solidFill>
              </a:rPr>
              <a:t>Ingredients </a:t>
            </a:r>
          </a:p>
        </p:txBody>
      </p:sp>
      <p:sp>
        <p:nvSpPr>
          <p:cNvPr id="7" name="TextBox 6">
            <a:extLst>
              <a:ext uri="{FF2B5EF4-FFF2-40B4-BE49-F238E27FC236}">
                <a16:creationId xmlns:a16="http://schemas.microsoft.com/office/drawing/2014/main" id="{48368C7F-929F-75AE-B88D-79579CE8A430}"/>
              </a:ext>
            </a:extLst>
          </p:cNvPr>
          <p:cNvSpPr txBox="1"/>
          <p:nvPr/>
        </p:nvSpPr>
        <p:spPr>
          <a:xfrm>
            <a:off x="3585740" y="1593723"/>
            <a:ext cx="1578061" cy="584775"/>
          </a:xfrm>
          <a:prstGeom prst="rect">
            <a:avLst/>
          </a:prstGeom>
          <a:noFill/>
        </p:spPr>
        <p:txBody>
          <a:bodyPr wrap="none" rtlCol="0">
            <a:spAutoFit/>
          </a:bodyPr>
          <a:lstStyle/>
          <a:p>
            <a:pPr algn="ctr"/>
            <a:r>
              <a:rPr lang="en-US" sz="1600">
                <a:solidFill>
                  <a:schemeClr val="accent1">
                    <a:lumMod val="75000"/>
                  </a:schemeClr>
                </a:solidFill>
              </a:rPr>
              <a:t>Food</a:t>
            </a:r>
          </a:p>
          <a:p>
            <a:pPr algn="ctr"/>
            <a:r>
              <a:rPr lang="en-US" sz="1600">
                <a:solidFill>
                  <a:schemeClr val="accent1">
                    <a:lumMod val="75000"/>
                  </a:schemeClr>
                </a:solidFill>
              </a:rPr>
              <a:t>Prep/Processing </a:t>
            </a:r>
          </a:p>
        </p:txBody>
      </p:sp>
      <p:sp>
        <p:nvSpPr>
          <p:cNvPr id="8" name="TextBox 7">
            <a:extLst>
              <a:ext uri="{FF2B5EF4-FFF2-40B4-BE49-F238E27FC236}">
                <a16:creationId xmlns:a16="http://schemas.microsoft.com/office/drawing/2014/main" id="{F0CCF706-E727-9278-C9B3-41C2CD90BC27}"/>
              </a:ext>
            </a:extLst>
          </p:cNvPr>
          <p:cNvSpPr txBox="1"/>
          <p:nvPr/>
        </p:nvSpPr>
        <p:spPr>
          <a:xfrm>
            <a:off x="6798075" y="3668002"/>
            <a:ext cx="1169103" cy="584775"/>
          </a:xfrm>
          <a:prstGeom prst="rect">
            <a:avLst/>
          </a:prstGeom>
          <a:noFill/>
        </p:spPr>
        <p:txBody>
          <a:bodyPr wrap="none" rtlCol="0">
            <a:spAutoFit/>
          </a:bodyPr>
          <a:lstStyle/>
          <a:p>
            <a:pPr algn="ctr"/>
            <a:r>
              <a:rPr lang="en-US" sz="1600">
                <a:solidFill>
                  <a:srgbClr val="C00000"/>
                </a:solidFill>
              </a:rPr>
              <a:t>Synthetic</a:t>
            </a:r>
          </a:p>
          <a:p>
            <a:pPr algn="ctr"/>
            <a:r>
              <a:rPr lang="en-US" sz="1600">
                <a:solidFill>
                  <a:srgbClr val="C00000"/>
                </a:solidFill>
              </a:rPr>
              <a:t>Ingredients </a:t>
            </a:r>
          </a:p>
        </p:txBody>
      </p:sp>
      <p:cxnSp>
        <p:nvCxnSpPr>
          <p:cNvPr id="10" name="Straight Arrow Connector 9">
            <a:extLst>
              <a:ext uri="{FF2B5EF4-FFF2-40B4-BE49-F238E27FC236}">
                <a16:creationId xmlns:a16="http://schemas.microsoft.com/office/drawing/2014/main" id="{86E76F2E-AB10-208A-10EB-8D33B0955C02}"/>
              </a:ext>
            </a:extLst>
          </p:cNvPr>
          <p:cNvCxnSpPr/>
          <p:nvPr/>
        </p:nvCxnSpPr>
        <p:spPr>
          <a:xfrm>
            <a:off x="2609088" y="1915113"/>
            <a:ext cx="914088"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882184-5BFE-6BB9-F3E9-AEFB9EEC1A6F}"/>
              </a:ext>
            </a:extLst>
          </p:cNvPr>
          <p:cNvSpPr txBox="1"/>
          <p:nvPr/>
        </p:nvSpPr>
        <p:spPr>
          <a:xfrm>
            <a:off x="10436413" y="3668002"/>
            <a:ext cx="1488356" cy="584775"/>
          </a:xfrm>
          <a:prstGeom prst="rect">
            <a:avLst/>
          </a:prstGeom>
          <a:noFill/>
        </p:spPr>
        <p:txBody>
          <a:bodyPr wrap="none" rtlCol="0">
            <a:spAutoFit/>
          </a:bodyPr>
          <a:lstStyle/>
          <a:p>
            <a:pPr algn="ctr"/>
            <a:r>
              <a:rPr lang="en-US" sz="1600" err="1">
                <a:solidFill>
                  <a:srgbClr val="C00000"/>
                </a:solidFill>
              </a:rPr>
              <a:t>Ultraprocessed</a:t>
            </a:r>
            <a:r>
              <a:rPr lang="en-US" sz="1600">
                <a:solidFill>
                  <a:srgbClr val="C00000"/>
                </a:solidFill>
              </a:rPr>
              <a:t> </a:t>
            </a:r>
          </a:p>
          <a:p>
            <a:pPr algn="ctr"/>
            <a:r>
              <a:rPr lang="en-US" sz="1600">
                <a:solidFill>
                  <a:srgbClr val="C00000"/>
                </a:solidFill>
              </a:rPr>
              <a:t>Foods</a:t>
            </a:r>
          </a:p>
        </p:txBody>
      </p:sp>
      <p:sp>
        <p:nvSpPr>
          <p:cNvPr id="12" name="Rectangle 11">
            <a:extLst>
              <a:ext uri="{FF2B5EF4-FFF2-40B4-BE49-F238E27FC236}">
                <a16:creationId xmlns:a16="http://schemas.microsoft.com/office/drawing/2014/main" id="{25D50EE0-437C-6309-BE37-D2592B31D16C}"/>
              </a:ext>
            </a:extLst>
          </p:cNvPr>
          <p:cNvSpPr/>
          <p:nvPr/>
        </p:nvSpPr>
        <p:spPr>
          <a:xfrm>
            <a:off x="944088" y="1622726"/>
            <a:ext cx="1665000" cy="584775"/>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92F364-2D80-1153-4F69-454D485894B8}"/>
              </a:ext>
            </a:extLst>
          </p:cNvPr>
          <p:cNvSpPr/>
          <p:nvPr/>
        </p:nvSpPr>
        <p:spPr>
          <a:xfrm>
            <a:off x="3529250" y="1622725"/>
            <a:ext cx="1641471" cy="584775"/>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4C51F6-2AD3-09C6-E00E-12F65911CD6D}"/>
              </a:ext>
            </a:extLst>
          </p:cNvPr>
          <p:cNvSpPr/>
          <p:nvPr/>
        </p:nvSpPr>
        <p:spPr>
          <a:xfrm>
            <a:off x="4573230" y="2846083"/>
            <a:ext cx="1252122" cy="5847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488B5-FF59-ED26-E125-11BC6E155ACF}"/>
              </a:ext>
            </a:extLst>
          </p:cNvPr>
          <p:cNvSpPr/>
          <p:nvPr/>
        </p:nvSpPr>
        <p:spPr>
          <a:xfrm>
            <a:off x="6739440" y="3668002"/>
            <a:ext cx="1252122" cy="5847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C63D1D-4CFA-97DF-7C10-5D2D65929C4E}"/>
              </a:ext>
            </a:extLst>
          </p:cNvPr>
          <p:cNvSpPr/>
          <p:nvPr/>
        </p:nvSpPr>
        <p:spPr>
          <a:xfrm>
            <a:off x="10436413" y="3668002"/>
            <a:ext cx="1488356" cy="5847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821E635-F3E9-8072-04CD-412AE1D01B1F}"/>
              </a:ext>
            </a:extLst>
          </p:cNvPr>
          <p:cNvCxnSpPr>
            <a:cxnSpLocks/>
          </p:cNvCxnSpPr>
          <p:nvPr/>
        </p:nvCxnSpPr>
        <p:spPr>
          <a:xfrm flipV="1">
            <a:off x="1767840" y="3128216"/>
            <a:ext cx="2823444" cy="1025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2AA7BD4-F70F-1740-17B3-4869356090BB}"/>
              </a:ext>
            </a:extLst>
          </p:cNvPr>
          <p:cNvCxnSpPr>
            <a:cxnSpLocks/>
          </p:cNvCxnSpPr>
          <p:nvPr/>
        </p:nvCxnSpPr>
        <p:spPr>
          <a:xfrm>
            <a:off x="5182914" y="3969465"/>
            <a:ext cx="1556526"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E17DB9-DE9E-0984-1071-9390C3FCB8A4}"/>
              </a:ext>
            </a:extLst>
          </p:cNvPr>
          <p:cNvSpPr txBox="1"/>
          <p:nvPr/>
        </p:nvSpPr>
        <p:spPr>
          <a:xfrm>
            <a:off x="6813128" y="2817081"/>
            <a:ext cx="1114279" cy="584775"/>
          </a:xfrm>
          <a:prstGeom prst="rect">
            <a:avLst/>
          </a:prstGeom>
          <a:noFill/>
        </p:spPr>
        <p:txBody>
          <a:bodyPr wrap="none" rtlCol="0">
            <a:spAutoFit/>
          </a:bodyPr>
          <a:lstStyle/>
          <a:p>
            <a:pPr algn="ctr"/>
            <a:r>
              <a:rPr lang="en-US" sz="1600">
                <a:solidFill>
                  <a:schemeClr val="accent2"/>
                </a:solidFill>
              </a:rPr>
              <a:t>Food</a:t>
            </a:r>
          </a:p>
          <a:p>
            <a:pPr algn="ctr"/>
            <a:r>
              <a:rPr lang="en-US" sz="1600">
                <a:solidFill>
                  <a:schemeClr val="accent2"/>
                </a:solidFill>
              </a:rPr>
              <a:t>Processing </a:t>
            </a:r>
          </a:p>
        </p:txBody>
      </p:sp>
      <p:cxnSp>
        <p:nvCxnSpPr>
          <p:cNvPr id="21" name="Straight Arrow Connector 20">
            <a:extLst>
              <a:ext uri="{FF2B5EF4-FFF2-40B4-BE49-F238E27FC236}">
                <a16:creationId xmlns:a16="http://schemas.microsoft.com/office/drawing/2014/main" id="{D4EEEC25-5FCB-160B-DEC5-237025F6C5F8}"/>
              </a:ext>
            </a:extLst>
          </p:cNvPr>
          <p:cNvCxnSpPr/>
          <p:nvPr/>
        </p:nvCxnSpPr>
        <p:spPr>
          <a:xfrm>
            <a:off x="5824044" y="3138471"/>
            <a:ext cx="914088" cy="0"/>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E678446-D810-1866-A121-350D75B4AAC7}"/>
              </a:ext>
            </a:extLst>
          </p:cNvPr>
          <p:cNvSpPr/>
          <p:nvPr/>
        </p:nvSpPr>
        <p:spPr>
          <a:xfrm>
            <a:off x="6744207" y="2846083"/>
            <a:ext cx="1252122" cy="5847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0B4023B-C51D-E1A2-2CC0-1F1432D287D1}"/>
              </a:ext>
            </a:extLst>
          </p:cNvPr>
          <p:cNvSpPr txBox="1"/>
          <p:nvPr/>
        </p:nvSpPr>
        <p:spPr>
          <a:xfrm>
            <a:off x="8469713" y="2846083"/>
            <a:ext cx="1075807" cy="584775"/>
          </a:xfrm>
          <a:prstGeom prst="rect">
            <a:avLst/>
          </a:prstGeom>
          <a:noFill/>
        </p:spPr>
        <p:txBody>
          <a:bodyPr wrap="none" rtlCol="0">
            <a:spAutoFit/>
          </a:bodyPr>
          <a:lstStyle/>
          <a:p>
            <a:pPr algn="ctr"/>
            <a:r>
              <a:rPr lang="en-US" sz="1600">
                <a:solidFill>
                  <a:schemeClr val="accent2"/>
                </a:solidFill>
              </a:rPr>
              <a:t>Processed </a:t>
            </a:r>
          </a:p>
          <a:p>
            <a:pPr algn="ctr"/>
            <a:r>
              <a:rPr lang="en-US" sz="1600">
                <a:solidFill>
                  <a:schemeClr val="accent2"/>
                </a:solidFill>
              </a:rPr>
              <a:t>Foods</a:t>
            </a:r>
          </a:p>
        </p:txBody>
      </p:sp>
      <p:sp>
        <p:nvSpPr>
          <p:cNvPr id="24" name="Rectangle 23">
            <a:extLst>
              <a:ext uri="{FF2B5EF4-FFF2-40B4-BE49-F238E27FC236}">
                <a16:creationId xmlns:a16="http://schemas.microsoft.com/office/drawing/2014/main" id="{0380CBE8-ADC2-26B1-8FD1-D72735061CD3}"/>
              </a:ext>
            </a:extLst>
          </p:cNvPr>
          <p:cNvSpPr/>
          <p:nvPr/>
        </p:nvSpPr>
        <p:spPr>
          <a:xfrm>
            <a:off x="8263440" y="2846083"/>
            <a:ext cx="1488356" cy="5847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 name="TextBox 24">
            <a:extLst>
              <a:ext uri="{FF2B5EF4-FFF2-40B4-BE49-F238E27FC236}">
                <a16:creationId xmlns:a16="http://schemas.microsoft.com/office/drawing/2014/main" id="{2A9F5E9B-641F-EA23-883B-FAC2171EFBF3}"/>
              </a:ext>
            </a:extLst>
          </p:cNvPr>
          <p:cNvSpPr txBox="1"/>
          <p:nvPr/>
        </p:nvSpPr>
        <p:spPr>
          <a:xfrm>
            <a:off x="8988380" y="3639000"/>
            <a:ext cx="1114279" cy="584775"/>
          </a:xfrm>
          <a:prstGeom prst="rect">
            <a:avLst/>
          </a:prstGeom>
          <a:noFill/>
        </p:spPr>
        <p:txBody>
          <a:bodyPr wrap="none" rtlCol="0">
            <a:spAutoFit/>
          </a:bodyPr>
          <a:lstStyle/>
          <a:p>
            <a:pPr algn="ctr"/>
            <a:r>
              <a:rPr lang="en-US" sz="1600">
                <a:solidFill>
                  <a:schemeClr val="accent2"/>
                </a:solidFill>
              </a:rPr>
              <a:t>Food</a:t>
            </a:r>
          </a:p>
          <a:p>
            <a:pPr algn="ctr"/>
            <a:r>
              <a:rPr lang="en-US" sz="1600">
                <a:solidFill>
                  <a:schemeClr val="accent2"/>
                </a:solidFill>
              </a:rPr>
              <a:t>Processing </a:t>
            </a:r>
          </a:p>
        </p:txBody>
      </p:sp>
      <p:cxnSp>
        <p:nvCxnSpPr>
          <p:cNvPr id="26" name="Straight Arrow Connector 25">
            <a:extLst>
              <a:ext uri="{FF2B5EF4-FFF2-40B4-BE49-F238E27FC236}">
                <a16:creationId xmlns:a16="http://schemas.microsoft.com/office/drawing/2014/main" id="{FFFD521B-EC06-9F8D-3D01-524576DD413D}"/>
              </a:ext>
            </a:extLst>
          </p:cNvPr>
          <p:cNvCxnSpPr/>
          <p:nvPr/>
        </p:nvCxnSpPr>
        <p:spPr>
          <a:xfrm>
            <a:off x="7999296" y="3960390"/>
            <a:ext cx="914088" cy="0"/>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00C4EC0-C9E9-BAD4-9BDF-E1817377B581}"/>
              </a:ext>
            </a:extLst>
          </p:cNvPr>
          <p:cNvSpPr/>
          <p:nvPr/>
        </p:nvSpPr>
        <p:spPr>
          <a:xfrm>
            <a:off x="8919459" y="3668002"/>
            <a:ext cx="1252122" cy="5847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4672D92-5F44-E8C5-732C-AFCAE0FAEC3F}"/>
              </a:ext>
            </a:extLst>
          </p:cNvPr>
          <p:cNvSpPr txBox="1"/>
          <p:nvPr/>
        </p:nvSpPr>
        <p:spPr>
          <a:xfrm>
            <a:off x="5767880" y="1362879"/>
            <a:ext cx="1810367" cy="338554"/>
          </a:xfrm>
          <a:prstGeom prst="rect">
            <a:avLst/>
          </a:prstGeom>
          <a:noFill/>
        </p:spPr>
        <p:txBody>
          <a:bodyPr wrap="none" rtlCol="0">
            <a:spAutoFit/>
          </a:bodyPr>
          <a:lstStyle/>
          <a:p>
            <a:pPr algn="ctr"/>
            <a:r>
              <a:rPr lang="en-US" sz="1600">
                <a:solidFill>
                  <a:schemeClr val="accent6"/>
                </a:solidFill>
              </a:rPr>
              <a:t>Unprocessed Foods</a:t>
            </a:r>
          </a:p>
        </p:txBody>
      </p:sp>
      <p:sp>
        <p:nvSpPr>
          <p:cNvPr id="29" name="Rectangle 28">
            <a:extLst>
              <a:ext uri="{FF2B5EF4-FFF2-40B4-BE49-F238E27FC236}">
                <a16:creationId xmlns:a16="http://schemas.microsoft.com/office/drawing/2014/main" id="{AEFBB475-56CD-CCFD-5D0B-351E43E7DA29}"/>
              </a:ext>
            </a:extLst>
          </p:cNvPr>
          <p:cNvSpPr/>
          <p:nvPr/>
        </p:nvSpPr>
        <p:spPr>
          <a:xfrm>
            <a:off x="5685039" y="1240959"/>
            <a:ext cx="1910768" cy="58477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30" name="Straight Arrow Connector 29">
            <a:extLst>
              <a:ext uri="{FF2B5EF4-FFF2-40B4-BE49-F238E27FC236}">
                <a16:creationId xmlns:a16="http://schemas.microsoft.com/office/drawing/2014/main" id="{A35BA9D6-12F8-83D1-74BB-8ACFBC87082C}"/>
              </a:ext>
            </a:extLst>
          </p:cNvPr>
          <p:cNvCxnSpPr/>
          <p:nvPr/>
        </p:nvCxnSpPr>
        <p:spPr>
          <a:xfrm>
            <a:off x="10171581" y="3969465"/>
            <a:ext cx="274320"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769AC22-1554-07C7-715A-DB91CFD98420}"/>
              </a:ext>
            </a:extLst>
          </p:cNvPr>
          <p:cNvCxnSpPr/>
          <p:nvPr/>
        </p:nvCxnSpPr>
        <p:spPr>
          <a:xfrm>
            <a:off x="7989120" y="3139440"/>
            <a:ext cx="274320" cy="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A6FB73D-8465-8594-7180-5C3694D9BAE1}"/>
              </a:ext>
            </a:extLst>
          </p:cNvPr>
          <p:cNvCxnSpPr/>
          <p:nvPr/>
        </p:nvCxnSpPr>
        <p:spPr>
          <a:xfrm>
            <a:off x="5170722" y="1939497"/>
            <a:ext cx="274320" cy="0"/>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B937E28-CAAB-B091-D076-24326DD08BC0}"/>
              </a:ext>
            </a:extLst>
          </p:cNvPr>
          <p:cNvSpPr/>
          <p:nvPr/>
        </p:nvSpPr>
        <p:spPr>
          <a:xfrm>
            <a:off x="6111759" y="1952081"/>
            <a:ext cx="1910768" cy="58477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36" name="Straight Arrow Connector 35">
            <a:extLst>
              <a:ext uri="{FF2B5EF4-FFF2-40B4-BE49-F238E27FC236}">
                <a16:creationId xmlns:a16="http://schemas.microsoft.com/office/drawing/2014/main" id="{5453043A-70E3-5AD9-57C3-1E375AD2252C}"/>
              </a:ext>
            </a:extLst>
          </p:cNvPr>
          <p:cNvCxnSpPr/>
          <p:nvPr/>
        </p:nvCxnSpPr>
        <p:spPr>
          <a:xfrm>
            <a:off x="5410719" y="1581531"/>
            <a:ext cx="274320" cy="0"/>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D6E864D-B0C2-60F9-8236-E8B5E0ADE8FF}"/>
              </a:ext>
            </a:extLst>
          </p:cNvPr>
          <p:cNvCxnSpPr>
            <a:cxnSpLocks/>
          </p:cNvCxnSpPr>
          <p:nvPr/>
        </p:nvCxnSpPr>
        <p:spPr>
          <a:xfrm flipV="1">
            <a:off x="5402094" y="2207500"/>
            <a:ext cx="693906" cy="4365"/>
          </a:xfrm>
          <a:prstGeom prst="straightConnector1">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37671F4-239B-3863-50D5-E88DFE9261A8}"/>
              </a:ext>
            </a:extLst>
          </p:cNvPr>
          <p:cNvCxnSpPr>
            <a:cxnSpLocks/>
          </p:cNvCxnSpPr>
          <p:nvPr/>
        </p:nvCxnSpPr>
        <p:spPr>
          <a:xfrm flipV="1">
            <a:off x="5420658" y="1569339"/>
            <a:ext cx="0" cy="654718"/>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AA65D68-ABC5-A1BF-7127-63585C19C710}"/>
              </a:ext>
            </a:extLst>
          </p:cNvPr>
          <p:cNvSpPr txBox="1"/>
          <p:nvPr/>
        </p:nvSpPr>
        <p:spPr>
          <a:xfrm>
            <a:off x="6281383" y="1929089"/>
            <a:ext cx="1571520" cy="584775"/>
          </a:xfrm>
          <a:prstGeom prst="rect">
            <a:avLst/>
          </a:prstGeom>
          <a:noFill/>
        </p:spPr>
        <p:txBody>
          <a:bodyPr wrap="none" rtlCol="0">
            <a:spAutoFit/>
          </a:bodyPr>
          <a:lstStyle/>
          <a:p>
            <a:pPr algn="ctr"/>
            <a:r>
              <a:rPr lang="en-US" sz="1600">
                <a:solidFill>
                  <a:schemeClr val="accent4"/>
                </a:solidFill>
              </a:rPr>
              <a:t>Minimally</a:t>
            </a:r>
          </a:p>
          <a:p>
            <a:pPr algn="ctr"/>
            <a:r>
              <a:rPr lang="en-US" sz="1600">
                <a:solidFill>
                  <a:schemeClr val="accent4"/>
                </a:solidFill>
              </a:rPr>
              <a:t>Processed Foods</a:t>
            </a:r>
          </a:p>
        </p:txBody>
      </p:sp>
      <p:cxnSp>
        <p:nvCxnSpPr>
          <p:cNvPr id="42" name="Straight Arrow Connector 41">
            <a:extLst>
              <a:ext uri="{FF2B5EF4-FFF2-40B4-BE49-F238E27FC236}">
                <a16:creationId xmlns:a16="http://schemas.microsoft.com/office/drawing/2014/main" id="{348AB95F-BF51-01CC-2993-3E8CCCDB5B84}"/>
              </a:ext>
            </a:extLst>
          </p:cNvPr>
          <p:cNvCxnSpPr>
            <a:cxnSpLocks/>
            <a:endCxn id="12" idx="2"/>
          </p:cNvCxnSpPr>
          <p:nvPr/>
        </p:nvCxnSpPr>
        <p:spPr>
          <a:xfrm flipH="1" flipV="1">
            <a:off x="1776588" y="2207501"/>
            <a:ext cx="13506" cy="93693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0289977-6F60-FCBB-740F-97F132C1C806}"/>
              </a:ext>
            </a:extLst>
          </p:cNvPr>
          <p:cNvCxnSpPr>
            <a:cxnSpLocks/>
          </p:cNvCxnSpPr>
          <p:nvPr/>
        </p:nvCxnSpPr>
        <p:spPr>
          <a:xfrm flipV="1">
            <a:off x="5199291" y="3430858"/>
            <a:ext cx="0" cy="538607"/>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A6ECEA7-CDFE-CB2A-D559-FE590A75212E}"/>
              </a:ext>
            </a:extLst>
          </p:cNvPr>
          <p:cNvGrpSpPr/>
          <p:nvPr/>
        </p:nvGrpSpPr>
        <p:grpSpPr>
          <a:xfrm>
            <a:off x="152884" y="4208725"/>
            <a:ext cx="11771885" cy="615965"/>
            <a:chOff x="152884" y="4406845"/>
            <a:chExt cx="11771885" cy="615965"/>
          </a:xfrm>
        </p:grpSpPr>
        <p:sp>
          <p:nvSpPr>
            <p:cNvPr id="48" name="TextBox 47">
              <a:extLst>
                <a:ext uri="{FF2B5EF4-FFF2-40B4-BE49-F238E27FC236}">
                  <a16:creationId xmlns:a16="http://schemas.microsoft.com/office/drawing/2014/main" id="{575192EF-D952-16DE-FD4A-FFE19B2CD243}"/>
                </a:ext>
              </a:extLst>
            </p:cNvPr>
            <p:cNvSpPr txBox="1"/>
            <p:nvPr/>
          </p:nvSpPr>
          <p:spPr>
            <a:xfrm>
              <a:off x="152884" y="4406845"/>
              <a:ext cx="849592" cy="584775"/>
            </a:xfrm>
            <a:prstGeom prst="rect">
              <a:avLst/>
            </a:prstGeom>
            <a:noFill/>
          </p:spPr>
          <p:txBody>
            <a:bodyPr wrap="none" rtlCol="0">
              <a:spAutoFit/>
            </a:bodyPr>
            <a:lstStyle/>
            <a:p>
              <a:pPr algn="ctr"/>
              <a:r>
                <a:rPr lang="en-US" sz="1600" b="1">
                  <a:solidFill>
                    <a:schemeClr val="accent1"/>
                  </a:solidFill>
                </a:rPr>
                <a:t>Food</a:t>
              </a:r>
            </a:p>
            <a:p>
              <a:pPr algn="ctr"/>
              <a:r>
                <a:rPr lang="en-US" sz="1600" b="1">
                  <a:solidFill>
                    <a:schemeClr val="accent1"/>
                  </a:solidFill>
                </a:rPr>
                <a:t>Identity</a:t>
              </a:r>
            </a:p>
          </p:txBody>
        </p:sp>
        <p:sp>
          <p:nvSpPr>
            <p:cNvPr id="50" name="Right Triangle 49">
              <a:extLst>
                <a:ext uri="{FF2B5EF4-FFF2-40B4-BE49-F238E27FC236}">
                  <a16:creationId xmlns:a16="http://schemas.microsoft.com/office/drawing/2014/main" id="{86ED034C-61BD-91A2-BA47-53534AADF9F1}"/>
                </a:ext>
              </a:extLst>
            </p:cNvPr>
            <p:cNvSpPr/>
            <p:nvPr/>
          </p:nvSpPr>
          <p:spPr>
            <a:xfrm>
              <a:off x="1059849" y="4408635"/>
              <a:ext cx="10864920" cy="614175"/>
            </a:xfrm>
            <a:prstGeom prst="rtTriangle">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grpSp>
      <p:pic>
        <p:nvPicPr>
          <p:cNvPr id="57" name="Picture 56">
            <a:extLst>
              <a:ext uri="{FF2B5EF4-FFF2-40B4-BE49-F238E27FC236}">
                <a16:creationId xmlns:a16="http://schemas.microsoft.com/office/drawing/2014/main" id="{9FB68EB8-426C-0013-BA5C-143288ADFB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flipV="1">
            <a:off x="9951720" y="5548"/>
            <a:ext cx="2240280" cy="323051"/>
          </a:xfrm>
          <a:prstGeom prst="rect">
            <a:avLst/>
          </a:prstGeom>
        </p:spPr>
      </p:pic>
      <p:grpSp>
        <p:nvGrpSpPr>
          <p:cNvPr id="60" name="Group 59">
            <a:extLst>
              <a:ext uri="{FF2B5EF4-FFF2-40B4-BE49-F238E27FC236}">
                <a16:creationId xmlns:a16="http://schemas.microsoft.com/office/drawing/2014/main" id="{52BF4FCE-A941-C034-3C2F-EE80BAC07DE0}"/>
              </a:ext>
            </a:extLst>
          </p:cNvPr>
          <p:cNvGrpSpPr/>
          <p:nvPr/>
        </p:nvGrpSpPr>
        <p:grpSpPr>
          <a:xfrm>
            <a:off x="19673" y="5129221"/>
            <a:ext cx="11956559" cy="830997"/>
            <a:chOff x="19673" y="5327341"/>
            <a:chExt cx="11956559" cy="830997"/>
          </a:xfrm>
        </p:grpSpPr>
        <p:sp>
          <p:nvSpPr>
            <p:cNvPr id="51" name="TextBox 50">
              <a:extLst>
                <a:ext uri="{FF2B5EF4-FFF2-40B4-BE49-F238E27FC236}">
                  <a16:creationId xmlns:a16="http://schemas.microsoft.com/office/drawing/2014/main" id="{8370FB98-D9E8-C3B6-764D-174AB2BFC3F9}"/>
                </a:ext>
              </a:extLst>
            </p:cNvPr>
            <p:cNvSpPr txBox="1"/>
            <p:nvPr/>
          </p:nvSpPr>
          <p:spPr>
            <a:xfrm>
              <a:off x="19673" y="5327341"/>
              <a:ext cx="1116011" cy="830997"/>
            </a:xfrm>
            <a:prstGeom prst="rect">
              <a:avLst/>
            </a:prstGeom>
            <a:noFill/>
          </p:spPr>
          <p:txBody>
            <a:bodyPr wrap="none" rtlCol="0">
              <a:spAutoFit/>
            </a:bodyPr>
            <a:lstStyle/>
            <a:p>
              <a:pPr algn="ctr"/>
              <a:r>
                <a:rPr lang="en-US" sz="1600" b="1">
                  <a:solidFill>
                    <a:schemeClr val="accent1"/>
                  </a:solidFill>
                </a:rPr>
                <a:t>Perceived</a:t>
              </a:r>
            </a:p>
            <a:p>
              <a:pPr algn="ctr"/>
              <a:r>
                <a:rPr lang="en-US" sz="1600" b="1">
                  <a:solidFill>
                    <a:schemeClr val="accent1"/>
                  </a:solidFill>
                </a:rPr>
                <a:t>Nutritional</a:t>
              </a:r>
            </a:p>
            <a:p>
              <a:pPr algn="ctr"/>
              <a:r>
                <a:rPr lang="en-US" sz="1600" b="1">
                  <a:solidFill>
                    <a:schemeClr val="accent1"/>
                  </a:solidFill>
                </a:rPr>
                <a:t>Quality </a:t>
              </a:r>
            </a:p>
          </p:txBody>
        </p:sp>
        <p:sp>
          <p:nvSpPr>
            <p:cNvPr id="58" name="Right Triangle 57">
              <a:extLst>
                <a:ext uri="{FF2B5EF4-FFF2-40B4-BE49-F238E27FC236}">
                  <a16:creationId xmlns:a16="http://schemas.microsoft.com/office/drawing/2014/main" id="{8C6F4422-6F3A-0435-F5D9-F64B6C3D0CF5}"/>
                </a:ext>
              </a:extLst>
            </p:cNvPr>
            <p:cNvSpPr/>
            <p:nvPr/>
          </p:nvSpPr>
          <p:spPr>
            <a:xfrm>
              <a:off x="1111312" y="5417701"/>
              <a:ext cx="10864920" cy="614175"/>
            </a:xfrm>
            <a:prstGeom prst="rtTriangle">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grpSp>
      <p:sp>
        <p:nvSpPr>
          <p:cNvPr id="19" name="TextBox 18">
            <a:extLst>
              <a:ext uri="{FF2B5EF4-FFF2-40B4-BE49-F238E27FC236}">
                <a16:creationId xmlns:a16="http://schemas.microsoft.com/office/drawing/2014/main" id="{CB6E2B26-A279-12FF-97AA-6A534155778E}"/>
              </a:ext>
            </a:extLst>
          </p:cNvPr>
          <p:cNvSpPr txBox="1"/>
          <p:nvPr/>
        </p:nvSpPr>
        <p:spPr>
          <a:xfrm>
            <a:off x="253668" y="6125902"/>
            <a:ext cx="12054840" cy="523220"/>
          </a:xfrm>
          <a:prstGeom prst="rect">
            <a:avLst/>
          </a:prstGeom>
          <a:noFill/>
        </p:spPr>
        <p:txBody>
          <a:bodyPr wrap="square" rtlCol="0">
            <a:spAutoFit/>
          </a:bodyPr>
          <a:lstStyle/>
          <a:p>
            <a:r>
              <a:rPr lang="en-US" sz="1400" i="1"/>
              <a:t>O’Connor et al. Perspective: A Research Roadmap about Ultra-Processed Foods and Human Health for the United States Food System: Proceedings from an Interdisciplinary, Multi-Stakeholder Workshop. Advances in Nutrition 14 (2023) 1255–1269</a:t>
            </a:r>
          </a:p>
        </p:txBody>
      </p:sp>
    </p:spTree>
    <p:extLst>
      <p:ext uri="{BB962C8B-B14F-4D97-AF65-F5344CB8AC3E}">
        <p14:creationId xmlns:p14="http://schemas.microsoft.com/office/powerpoint/2010/main" val="9731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39F5-94E8-C971-350E-7296999C8DBE}"/>
              </a:ext>
            </a:extLst>
          </p:cNvPr>
          <p:cNvSpPr>
            <a:spLocks noGrp="1"/>
          </p:cNvSpPr>
          <p:nvPr>
            <p:ph type="title"/>
          </p:nvPr>
        </p:nvSpPr>
        <p:spPr>
          <a:xfrm>
            <a:off x="838200" y="365126"/>
            <a:ext cx="10515600" cy="948668"/>
          </a:xfrm>
        </p:spPr>
        <p:txBody>
          <a:bodyPr>
            <a:normAutofit fontScale="90000"/>
          </a:bodyPr>
          <a:lstStyle/>
          <a:p>
            <a:pPr algn="ctr"/>
            <a:r>
              <a:rPr lang="en-US" sz="3200" i="1" dirty="0">
                <a:solidFill>
                  <a:schemeClr val="accent1"/>
                </a:solidFill>
                <a:latin typeface="Calibri" panose="020F0502020204030204" pitchFamily="34" charset="0"/>
                <a:cs typeface="Calibri" panose="020F0502020204030204" pitchFamily="34" charset="0"/>
              </a:rPr>
              <a:t>Food formulation is an integral part of food processing that relies on </a:t>
            </a:r>
            <a:r>
              <a:rPr lang="en-US" sz="3200" i="1" u="sng" dirty="0">
                <a:solidFill>
                  <a:schemeClr val="accent1"/>
                </a:solidFill>
                <a:latin typeface="Calibri" panose="020F0502020204030204" pitchFamily="34" charset="0"/>
                <a:cs typeface="Calibri" panose="020F0502020204030204" pitchFamily="34" charset="0"/>
              </a:rPr>
              <a:t>food ingredients and additives</a:t>
            </a:r>
          </a:p>
        </p:txBody>
      </p:sp>
      <p:sp>
        <p:nvSpPr>
          <p:cNvPr id="8" name="Content Placeholder 7">
            <a:extLst>
              <a:ext uri="{FF2B5EF4-FFF2-40B4-BE49-F238E27FC236}">
                <a16:creationId xmlns:a16="http://schemas.microsoft.com/office/drawing/2014/main" id="{8FAD62B2-1134-F5E2-0BEA-B23611B05563}"/>
              </a:ext>
            </a:extLst>
          </p:cNvPr>
          <p:cNvSpPr>
            <a:spLocks noGrp="1"/>
          </p:cNvSpPr>
          <p:nvPr>
            <p:ph sz="half" idx="1"/>
          </p:nvPr>
        </p:nvSpPr>
        <p:spPr>
          <a:xfrm>
            <a:off x="838200" y="1657461"/>
            <a:ext cx="4723151" cy="4351338"/>
          </a:xfrm>
        </p:spPr>
        <p:txBody>
          <a:bodyPr>
            <a:normAutofit fontScale="85000" lnSpcReduction="20000"/>
          </a:bodyPr>
          <a:lstStyle/>
          <a:p>
            <a:pPr marL="0" indent="0">
              <a:lnSpc>
                <a:spcPct val="110000"/>
              </a:lnSpc>
              <a:spcAft>
                <a:spcPts val="667"/>
              </a:spcAft>
              <a:buClr>
                <a:srgbClr val="5A85D7"/>
              </a:buClr>
              <a:buSzPct val="85000"/>
              <a:buNone/>
            </a:pPr>
            <a:r>
              <a:rPr lang="en-US" sz="2400" b="1" u="sng" spc="-67" dirty="0">
                <a:solidFill>
                  <a:srgbClr val="000000"/>
                </a:solidFill>
                <a:latin typeface="Calibri" panose="020F0502020204030204" pitchFamily="34" charset="0"/>
                <a:cs typeface="Calibri" panose="020F0502020204030204" pitchFamily="34" charset="0"/>
              </a:rPr>
              <a:t>Ingredients have specific roles in food</a:t>
            </a:r>
            <a:endParaRPr lang="en-US" sz="2400" b="1" u="sng" dirty="0">
              <a:latin typeface="Calibri" panose="020F0502020204030204" pitchFamily="34" charset="0"/>
              <a:cs typeface="Calibri" panose="020F0502020204030204" pitchFamily="34" charset="0"/>
            </a:endParaRPr>
          </a:p>
          <a:p>
            <a:pPr>
              <a:lnSpc>
                <a:spcPct val="110000"/>
              </a:lnSpc>
              <a:spcAft>
                <a:spcPts val="667"/>
              </a:spcAft>
              <a:buClr>
                <a:srgbClr val="5A85D7"/>
              </a:buClr>
              <a:buSzPct val="85000"/>
            </a:pPr>
            <a:r>
              <a:rPr lang="en-US" sz="2400" spc="-67" dirty="0">
                <a:solidFill>
                  <a:srgbClr val="000000"/>
                </a:solidFill>
                <a:latin typeface="Calibri" panose="020F0502020204030204" pitchFamily="34" charset="0"/>
                <a:cs typeface="Calibri" panose="020F0502020204030204" pitchFamily="34" charset="0"/>
              </a:rPr>
              <a:t>Food ingredients and additives are regulated by the FDA</a:t>
            </a:r>
          </a:p>
          <a:p>
            <a:pPr>
              <a:lnSpc>
                <a:spcPct val="110000"/>
              </a:lnSpc>
              <a:spcAft>
                <a:spcPts val="667"/>
              </a:spcAft>
              <a:buClr>
                <a:srgbClr val="5A85D7"/>
              </a:buClr>
              <a:buSzPct val="85000"/>
            </a:pPr>
            <a:r>
              <a:rPr lang="en-US" sz="2400" spc="-67" dirty="0">
                <a:solidFill>
                  <a:srgbClr val="000000"/>
                </a:solidFill>
                <a:latin typeface="Calibri" panose="020F0502020204030204" pitchFamily="34" charset="0"/>
                <a:cs typeface="Calibri" panose="020F0502020204030204" pitchFamily="34" charset="0"/>
              </a:rPr>
              <a:t>Have integral roles in final product including in product quality, safety and nutrition (fortification)</a:t>
            </a:r>
          </a:p>
          <a:p>
            <a:pPr>
              <a:lnSpc>
                <a:spcPct val="110000"/>
              </a:lnSpc>
              <a:spcAft>
                <a:spcPts val="667"/>
              </a:spcAft>
              <a:buClr>
                <a:srgbClr val="5A85D7"/>
              </a:buClr>
              <a:buSzPct val="85000"/>
            </a:pPr>
            <a:r>
              <a:rPr lang="en-US" sz="2400" spc="-67" dirty="0">
                <a:solidFill>
                  <a:srgbClr val="000000"/>
                </a:solidFill>
                <a:latin typeface="Calibri" panose="020F0502020204030204" pitchFamily="34" charset="0"/>
                <a:cs typeface="Calibri" panose="020F0502020204030204" pitchFamily="34" charset="0"/>
              </a:rPr>
              <a:t>Determination of ingredient use, and level of use, is dependent on many factors</a:t>
            </a:r>
            <a:endParaRPr lang="en-US" sz="2400" dirty="0">
              <a:latin typeface="Calibri" panose="020F0502020204030204" pitchFamily="34" charset="0"/>
              <a:cs typeface="Calibri" panose="020F0502020204030204" pitchFamily="34" charset="0"/>
            </a:endParaRPr>
          </a:p>
          <a:p>
            <a:pPr>
              <a:lnSpc>
                <a:spcPct val="110000"/>
              </a:lnSpc>
              <a:spcAft>
                <a:spcPts val="667"/>
              </a:spcAft>
              <a:buClr>
                <a:srgbClr val="5A85D7"/>
              </a:buClr>
              <a:buSzPct val="85000"/>
            </a:pPr>
            <a:r>
              <a:rPr lang="en-US" sz="2400" spc="-67" dirty="0">
                <a:solidFill>
                  <a:srgbClr val="000000"/>
                </a:solidFill>
                <a:latin typeface="Calibri" panose="020F0502020204030204" pitchFamily="34" charset="0"/>
                <a:cs typeface="Calibri" panose="020F0502020204030204" pitchFamily="34" charset="0"/>
              </a:rPr>
              <a:t>Understanding &amp; predicting ingredient functionality increases in complexity with the number of ingredients used</a:t>
            </a:r>
            <a:endParaRPr lang="en-US" sz="2400" dirty="0">
              <a:latin typeface="Calibri" panose="020F0502020204030204" pitchFamily="34" charset="0"/>
              <a:cs typeface="Calibri" panose="020F0502020204030204" pitchFamily="34" charset="0"/>
            </a:endParaRPr>
          </a:p>
          <a:p>
            <a:pPr>
              <a:buClr>
                <a:srgbClr val="5A85D7"/>
              </a:buClr>
            </a:pPr>
            <a:endParaRPr lang="en-US" sz="2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286E251-2C39-78F0-E4C3-48528B05B055}"/>
              </a:ext>
            </a:extLst>
          </p:cNvPr>
          <p:cNvSpPr>
            <a:spLocks noGrp="1"/>
          </p:cNvSpPr>
          <p:nvPr>
            <p:ph sz="half" idx="2"/>
          </p:nvPr>
        </p:nvSpPr>
        <p:spPr>
          <a:xfrm>
            <a:off x="6176012" y="1825625"/>
            <a:ext cx="4954443" cy="4351338"/>
          </a:xfrm>
        </p:spPr>
        <p:txBody>
          <a:bodyPr>
            <a:normAutofit fontScale="85000" lnSpcReduction="20000"/>
          </a:bodyPr>
          <a:lstStyle/>
          <a:p>
            <a:pPr marL="0" indent="0">
              <a:spcBef>
                <a:spcPts val="800"/>
              </a:spcBef>
              <a:buClr>
                <a:srgbClr val="5A85D7"/>
              </a:buClr>
              <a:buNone/>
            </a:pPr>
            <a:r>
              <a:rPr lang="en-US" sz="2400" b="1" u="sng" dirty="0"/>
              <a:t>Example of Key Ingredient Categories</a:t>
            </a:r>
            <a:endParaRPr lang="en-US" sz="2000" b="1" u="sng" dirty="0"/>
          </a:p>
          <a:p>
            <a:pPr>
              <a:spcBef>
                <a:spcPts val="800"/>
              </a:spcBef>
              <a:buClr>
                <a:srgbClr val="5A85D7"/>
              </a:buClr>
            </a:pPr>
            <a:r>
              <a:rPr lang="en-US" sz="2000" dirty="0"/>
              <a:t>Macronutrient sources (Protein, Lipids, Carbs)</a:t>
            </a:r>
          </a:p>
          <a:p>
            <a:pPr>
              <a:spcBef>
                <a:spcPts val="800"/>
              </a:spcBef>
              <a:buClr>
                <a:srgbClr val="5A85D7"/>
              </a:buClr>
            </a:pPr>
            <a:r>
              <a:rPr lang="en-US" sz="2000" dirty="0"/>
              <a:t>Sweeteners</a:t>
            </a:r>
          </a:p>
          <a:p>
            <a:pPr>
              <a:spcBef>
                <a:spcPts val="800"/>
              </a:spcBef>
              <a:buClr>
                <a:srgbClr val="5A85D7"/>
              </a:buClr>
            </a:pPr>
            <a:r>
              <a:rPr lang="en-US" sz="2000" dirty="0"/>
              <a:t>Texturizers</a:t>
            </a:r>
          </a:p>
          <a:p>
            <a:pPr>
              <a:spcBef>
                <a:spcPts val="800"/>
              </a:spcBef>
              <a:buClr>
                <a:srgbClr val="5A85D7"/>
              </a:buClr>
            </a:pPr>
            <a:r>
              <a:rPr lang="en-US" sz="2000" dirty="0"/>
              <a:t>Thickening/Gelling Agents</a:t>
            </a:r>
          </a:p>
          <a:p>
            <a:pPr>
              <a:spcBef>
                <a:spcPts val="800"/>
              </a:spcBef>
              <a:buClr>
                <a:srgbClr val="5A85D7"/>
              </a:buClr>
            </a:pPr>
            <a:r>
              <a:rPr lang="en-US" sz="2000" dirty="0"/>
              <a:t>Stabilizers/Emulsifiers</a:t>
            </a:r>
          </a:p>
          <a:p>
            <a:pPr>
              <a:spcBef>
                <a:spcPts val="800"/>
              </a:spcBef>
              <a:buClr>
                <a:srgbClr val="5A85D7"/>
              </a:buClr>
            </a:pPr>
            <a:r>
              <a:rPr lang="en-US" sz="2000" dirty="0"/>
              <a:t>Preservatives</a:t>
            </a:r>
          </a:p>
          <a:p>
            <a:pPr>
              <a:spcBef>
                <a:spcPts val="800"/>
              </a:spcBef>
              <a:buClr>
                <a:srgbClr val="5A85D7"/>
              </a:buClr>
            </a:pPr>
            <a:r>
              <a:rPr lang="en-US" sz="2000" dirty="0"/>
              <a:t>Coloring Agents</a:t>
            </a:r>
          </a:p>
          <a:p>
            <a:pPr>
              <a:spcBef>
                <a:spcPts val="800"/>
              </a:spcBef>
              <a:buClr>
                <a:srgbClr val="5A85D7"/>
              </a:buClr>
            </a:pPr>
            <a:r>
              <a:rPr lang="en-US" sz="2000" dirty="0"/>
              <a:t>Flavoring Agents</a:t>
            </a:r>
          </a:p>
          <a:p>
            <a:pPr>
              <a:spcBef>
                <a:spcPts val="800"/>
              </a:spcBef>
              <a:buClr>
                <a:srgbClr val="5A85D7"/>
              </a:buClr>
            </a:pPr>
            <a:r>
              <a:rPr lang="en-US" sz="2000" dirty="0"/>
              <a:t>Fortification Agents</a:t>
            </a:r>
          </a:p>
          <a:p>
            <a:endParaRPr lang="en-US" sz="2000" dirty="0"/>
          </a:p>
        </p:txBody>
      </p:sp>
      <p:pic>
        <p:nvPicPr>
          <p:cNvPr id="4" name="Picture 3">
            <a:extLst>
              <a:ext uri="{FF2B5EF4-FFF2-40B4-BE49-F238E27FC236}">
                <a16:creationId xmlns:a16="http://schemas.microsoft.com/office/drawing/2014/main" id="{6A0F32C6-E85E-90A2-4F8D-E1DC359B67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88" r="-1" b="49642"/>
          <a:stretch/>
        </p:blipFill>
        <p:spPr>
          <a:xfrm flipV="1">
            <a:off x="9951720" y="5548"/>
            <a:ext cx="2240280" cy="323051"/>
          </a:xfrm>
          <a:prstGeom prst="rect">
            <a:avLst/>
          </a:prstGeom>
        </p:spPr>
      </p:pic>
      <p:grpSp>
        <p:nvGrpSpPr>
          <p:cNvPr id="5" name="Group 4">
            <a:extLst>
              <a:ext uri="{FF2B5EF4-FFF2-40B4-BE49-F238E27FC236}">
                <a16:creationId xmlns:a16="http://schemas.microsoft.com/office/drawing/2014/main" id="{7B8C764D-927D-12B5-D8A7-EF83C7E7574F}"/>
              </a:ext>
            </a:extLst>
          </p:cNvPr>
          <p:cNvGrpSpPr/>
          <p:nvPr/>
        </p:nvGrpSpPr>
        <p:grpSpPr>
          <a:xfrm>
            <a:off x="8" y="6195741"/>
            <a:ext cx="12087216" cy="662271"/>
            <a:chOff x="8" y="6195741"/>
            <a:chExt cx="12087216" cy="662271"/>
          </a:xfrm>
        </p:grpSpPr>
        <p:pic>
          <p:nvPicPr>
            <p:cNvPr id="6" name="Picture 5">
              <a:extLst>
                <a:ext uri="{FF2B5EF4-FFF2-40B4-BE49-F238E27FC236}">
                  <a16:creationId xmlns:a16="http://schemas.microsoft.com/office/drawing/2014/main" id="{6A555B5C-CAD9-FE36-F919-1F78DB5BF8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788" r="-1" b="49642"/>
            <a:stretch/>
          </p:blipFill>
          <p:spPr>
            <a:xfrm flipH="1">
              <a:off x="8" y="6195741"/>
              <a:ext cx="10515599" cy="662271"/>
            </a:xfrm>
            <a:prstGeom prst="rect">
              <a:avLst/>
            </a:prstGeom>
          </p:spPr>
        </p:pic>
        <p:pic>
          <p:nvPicPr>
            <p:cNvPr id="7" name="Picture 6" descr="Back Home">
              <a:extLst>
                <a:ext uri="{FF2B5EF4-FFF2-40B4-BE49-F238E27FC236}">
                  <a16:creationId xmlns:a16="http://schemas.microsoft.com/office/drawing/2014/main" id="{3B1CDDC8-67F6-0ECB-59F4-DBCF72A00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4688" y="6212555"/>
              <a:ext cx="2002536" cy="548640"/>
            </a:xfrm>
            <a:prstGeom prst="rect">
              <a:avLst/>
            </a:prstGeom>
            <a:noFill/>
            <a:extLst>
              <a:ext uri="{909E8E84-426E-40DD-AFC4-6F175D3DCCD1}">
                <a14:hiddenFill xmlns:a14="http://schemas.microsoft.com/office/drawing/2010/main">
                  <a:solidFill>
                    <a:srgbClr val="FFFFFF"/>
                  </a:solidFill>
                </a14:hiddenFill>
              </a:ext>
            </a:extLst>
          </p:spPr>
        </p:pic>
      </p:grpSp>
      <p:pic>
        <p:nvPicPr>
          <p:cNvPr id="6148" name="Picture 4" descr="Snow White Evil Queen/ Old Witch - ZBrushCentral">
            <a:extLst>
              <a:ext uri="{FF2B5EF4-FFF2-40B4-BE49-F238E27FC236}">
                <a16:creationId xmlns:a16="http://schemas.microsoft.com/office/drawing/2014/main" id="{32851E2F-4A12-D1AD-2261-E4BBEFDC0B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020" y="1344388"/>
            <a:ext cx="4954443" cy="4954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2073</Words>
  <Application>Microsoft Office PowerPoint</Application>
  <PresentationFormat>Widescreen</PresentationFormat>
  <Paragraphs>249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Open Sans</vt:lpstr>
      <vt:lpstr>Office Theme</vt:lpstr>
      <vt:lpstr>Ultra-Processed Foods:  What are we missing by focusing on the term "Ultra" in processing?</vt:lpstr>
      <vt:lpstr>Risk of “ultra-processed” foods is perceived as proven science in the media despite direct evidence for this categorization of food</vt:lpstr>
      <vt:lpstr>Why else are we talking more about this this year?</vt:lpstr>
      <vt:lpstr>Definitions that are being lost between scientist and consumers… </vt:lpstr>
      <vt:lpstr>Why do we process foods?</vt:lpstr>
      <vt:lpstr>Food classification systems:  A brief and complicated history….</vt:lpstr>
      <vt:lpstr>Four classification systems at the center of the conversation for Highly/ Ultra-Processed Foods</vt:lpstr>
      <vt:lpstr>Generalized summary of how food processing categorizations capture both formulation and processes and aligns with growing consumer perception</vt:lpstr>
      <vt:lpstr>Food formulation is an integral part of food processing that relies on food ingredients and additives</vt:lpstr>
      <vt:lpstr>Safety of food ingredients and additives is not a new concept!</vt:lpstr>
      <vt:lpstr>Timeline of select policies related to processed foods mapped onto the influx of research related to ultra-processed foods, as defined by Nova </vt:lpstr>
      <vt:lpstr>What is the evidence base driving the concern with highly and ultra-processed foods?</vt:lpstr>
      <vt:lpstr>PowerPoint Presentation</vt:lpstr>
      <vt:lpstr>Current evidence heavily based on observational studies with a general lack of clinical and mechanistic studies</vt:lpstr>
      <vt:lpstr>PowerPoint Presentation</vt:lpstr>
      <vt:lpstr>Is this still about nutrition? </vt:lpstr>
      <vt:lpstr>Characterizing ultra-processed foods by energy density, nutrient density, and cost</vt:lpstr>
      <vt:lpstr>PowerPoint Presentation</vt:lpstr>
      <vt:lpstr>Challenge with classification systems is they can lead to different categorization within food groups and with overall diet</vt:lpstr>
      <vt:lpstr>And these can lead to differences in associations with disease incidences and outcomes</vt:lpstr>
      <vt:lpstr>What have been some of the challenges in interpreting findings from the observational literature?</vt:lpstr>
      <vt:lpstr>Does a product name or purchase point make a difference and how may that confuse classification approaches?</vt:lpstr>
      <vt:lpstr>Do we have examples of highly/ultra-processed foods that are healthy?</vt:lpstr>
      <vt:lpstr>Blindly using NOVA can lead to some interesting categorizations that can be more confusing for consumers trying to make good choices</vt:lpstr>
      <vt:lpstr>Challenges exist for specific product categories:  Plant-based dairy alternatives</vt:lpstr>
      <vt:lpstr>Yet both product undergo similar levels of processing…</vt:lpstr>
      <vt:lpstr>Processed and Ultra-processed foods can be incorporated into a healthy diet?</vt:lpstr>
      <vt:lpstr>Hess study: Dietary Guidance meets NOVA</vt:lpstr>
      <vt:lpstr>What does the clinical literature tell us?</vt:lpstr>
      <vt:lpstr>Still only limited clinical evidence to date… Hall et al. (2019)</vt:lpstr>
      <vt:lpstr>Hall study has driven discussion on mechanism and health</vt:lpstr>
      <vt:lpstr>What are the pertinent research questions we should focus on in the study of processed foods and health?</vt:lpstr>
      <vt:lpstr>Proposing a Research Roadmap for Ultra-Processed Foods and Human Health for the United States Food System</vt:lpstr>
      <vt:lpstr>Mechanistic hypotheses being advanced and studied regarding how ultra processed foods have driven energy intake and impact health</vt:lpstr>
      <vt:lpstr>Mechanistic hypotheses being advanced and studied regarding how ultra processed foods have driven energy intake and impact health</vt:lpstr>
      <vt:lpstr>Critical considerations for use of food classification systems in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Plant Genetic Influences on Phenolic Delivery in Humans</dc:title>
  <dc:creator>Ferruzzi, Mario</dc:creator>
  <cp:lastModifiedBy>Vernora R Petty</cp:lastModifiedBy>
  <cp:revision>3</cp:revision>
  <dcterms:created xsi:type="dcterms:W3CDTF">2021-09-18T23:34:23Z</dcterms:created>
  <dcterms:modified xsi:type="dcterms:W3CDTF">2024-08-21T13:43:41Z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2023-07-06T12:03:46Z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16378b40-c771-45a4-8648-194636491361</vt:lpwstr>
  </property>
  <property fmtid="{D5CDD505-2E9C-101B-9397-08002B2CF9AE}" pid="8" name="MSIP_Label_8ca390d5-a4f3-448c-8368-24080179bc53_ContentBits">
    <vt:lpwstr>0</vt:lpwstr>
  </property>
</Properties>
</file>