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4"/>
  </p:notesMasterIdLst>
  <p:sldIdLst>
    <p:sldId id="258" r:id="rId2"/>
    <p:sldId id="291" r:id="rId3"/>
    <p:sldId id="302" r:id="rId4"/>
    <p:sldId id="261" r:id="rId5"/>
    <p:sldId id="269" r:id="rId6"/>
    <p:sldId id="295" r:id="rId7"/>
    <p:sldId id="296" r:id="rId8"/>
    <p:sldId id="297" r:id="rId9"/>
    <p:sldId id="303" r:id="rId10"/>
    <p:sldId id="266" r:id="rId11"/>
    <p:sldId id="267" r:id="rId12"/>
    <p:sldId id="265" r:id="rId13"/>
    <p:sldId id="301" r:id="rId14"/>
    <p:sldId id="281" r:id="rId15"/>
    <p:sldId id="283" r:id="rId16"/>
    <p:sldId id="293" r:id="rId17"/>
    <p:sldId id="294" r:id="rId18"/>
    <p:sldId id="298" r:id="rId19"/>
    <p:sldId id="299" r:id="rId20"/>
    <p:sldId id="300" r:id="rId21"/>
    <p:sldId id="284" r:id="rId22"/>
    <p:sldId id="286" r:id="rId23"/>
  </p:sldIdLst>
  <p:sldSz cx="12192000" cy="6858000"/>
  <p:notesSz cx="6858000" cy="9144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Work Sans" pitchFamily="2" charset="0"/>
      <p:regular r:id="rId29"/>
      <p:bold r:id="rId30"/>
      <p:italic r:id="rId31"/>
      <p:boldItalic r:id="rId32"/>
    </p:embeddedFont>
    <p:embeddedFont>
      <p:font typeface="Work Sans SemiBold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F09809C-5241-4E83-85EF-AC2147D8801D}">
          <p14:sldIdLst>
            <p14:sldId id="258"/>
            <p14:sldId id="291"/>
            <p14:sldId id="302"/>
            <p14:sldId id="261"/>
            <p14:sldId id="269"/>
            <p14:sldId id="295"/>
            <p14:sldId id="296"/>
            <p14:sldId id="297"/>
            <p14:sldId id="303"/>
            <p14:sldId id="266"/>
            <p14:sldId id="267"/>
            <p14:sldId id="265"/>
            <p14:sldId id="301"/>
            <p14:sldId id="281"/>
            <p14:sldId id="283"/>
            <p14:sldId id="293"/>
            <p14:sldId id="294"/>
            <p14:sldId id="298"/>
            <p14:sldId id="299"/>
            <p14:sldId id="300"/>
            <p14:sldId id="284"/>
            <p14:sldId id="286"/>
          </p14:sldIdLst>
        </p14:section>
        <p14:section name="Untitled Section" id="{E19C7418-52A7-4EDE-A76C-CAD594E589E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EF567C-456E-4E05-B77B-CDA19EB15C4A}">
  <a:tblStyle styleId="{0BEF567C-456E-4E05-B77B-CDA19EB15C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2907" autoAdjust="0"/>
  </p:normalViewPr>
  <p:slideViewPr>
    <p:cSldViewPr snapToGrid="0">
      <p:cViewPr varScale="1">
        <p:scale>
          <a:sx n="67" d="100"/>
          <a:sy n="67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80f8ee10e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80f8ee10e9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180f8ee10e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bd4d083b7a_0_7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48" name="Google Shape;348;g1bd4d083b7a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c54f629a64_2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7" name="Google Shape;377;g1c54f629a64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bd4d083b7a_0_7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9" name="Google Shape;339;g1bd4d083b7a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c848731127_0_8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8" name="Google Shape;558;g1c848731127_0_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c848731127_0_8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0" name="Google Shape;590;g1c848731127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c848731127_0_8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0" name="Google Shape;590;g1c848731127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679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c848731127_0_8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0" name="Google Shape;590;g1c848731127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7784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c848731127_0_8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07" name="Google Shape;607;g1c848731127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32ab5c68a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g132ab5c68a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endParaRPr sz="1700" dirty="0"/>
          </a:p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632" name="Google Shape;632;g132ab5c68a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80f8ee10e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80f8ee10e9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180f8ee10e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0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bd4d083b7a_0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if you eat an alternative protein burger over a traditional meat burger,  is equivalent to driving 18 less miles when thinking about carbon dioxide/greenhouse emissions/etc.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ROI in terms of resources is much lower for traditional - using a lot of resources such as water, heat, etc to produce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dirty="0"/>
              <a:t>economics: projected to be at $140b in retail sales in next decade making up 10% of the meat industry</a:t>
            </a:r>
            <a:endParaRPr dirty="0"/>
          </a:p>
        </p:txBody>
      </p:sp>
      <p:sp>
        <p:nvSpPr>
          <p:cNvPr id="280" name="Google Shape;280;g1bd4d083b7a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647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e9c46f932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e9c46f9321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</p:txBody>
      </p:sp>
      <p:sp>
        <p:nvSpPr>
          <p:cNvPr id="301" name="Google Shape;301;g1e9c46f9321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d51f47823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d51f47823f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" name="Google Shape;413;g1d51f47823f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6c077da7a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126c077da7a_0_10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126c077da7a_0_10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40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f401232f6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f401232f6c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7" name="Google Shape;447;gf401232f6c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134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2f31aa991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g12f31aa9914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g12f31aa9914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107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bd4d083b7a_0_7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2" name="Google Shape;322;g1bd4d083b7a_0_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097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Text">
  <p:cSld name="OBJECT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14125" y="1435100"/>
            <a:ext cx="110430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2 Columns with Sub-headers">
  <p:cSld name="TWO_OBJECTS_WITH_TEXT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807703" y="1584899"/>
            <a:ext cx="54000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2"/>
          </p:nvPr>
        </p:nvSpPr>
        <p:spPr>
          <a:xfrm>
            <a:off x="807700" y="2550701"/>
            <a:ext cx="54000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3"/>
          </p:nvPr>
        </p:nvSpPr>
        <p:spPr>
          <a:xfrm>
            <a:off x="6456366" y="1584899"/>
            <a:ext cx="54000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4"/>
          </p:nvPr>
        </p:nvSpPr>
        <p:spPr>
          <a:xfrm>
            <a:off x="6457046" y="2550701"/>
            <a:ext cx="54000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1056195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-Line Header + 1 Left Column + Right Space">
  <p:cSld name="1_Comparaison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dirty="0"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66" y="14371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807703" y="1813507"/>
            <a:ext cx="540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807700" y="2693576"/>
            <a:ext cx="54000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-Line Header + 1 Right Column + Left Space">
  <p:cSld name="2_Compara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6456362" y="1965907"/>
            <a:ext cx="540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6457038" y="2845966"/>
            <a:ext cx="54000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dirty="0"/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6467900" y="209575"/>
            <a:ext cx="4843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7041" y="1589595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1 Right Column + Left Space">
  <p:cSld name="2_Comparaison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6456362" y="1661107"/>
            <a:ext cx="540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"/>
          </p:nvPr>
        </p:nvSpPr>
        <p:spPr>
          <a:xfrm>
            <a:off x="6457050" y="2541177"/>
            <a:ext cx="5400000" cy="3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6467900" y="209575"/>
            <a:ext cx="48438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6341" y="986170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3 Columns ">
  <p:cSld name="3_Comparaison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807703" y="1489870"/>
            <a:ext cx="342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2"/>
          </p:nvPr>
        </p:nvSpPr>
        <p:spPr>
          <a:xfrm>
            <a:off x="807700" y="2369952"/>
            <a:ext cx="3420000" cy="3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3"/>
          </p:nvPr>
        </p:nvSpPr>
        <p:spPr>
          <a:xfrm>
            <a:off x="4621356" y="1489870"/>
            <a:ext cx="342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4"/>
          </p:nvPr>
        </p:nvSpPr>
        <p:spPr>
          <a:xfrm>
            <a:off x="4622036" y="2369952"/>
            <a:ext cx="3420000" cy="3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5"/>
          </p:nvPr>
        </p:nvSpPr>
        <p:spPr>
          <a:xfrm>
            <a:off x="8436362" y="1489870"/>
            <a:ext cx="342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6"/>
          </p:nvPr>
        </p:nvSpPr>
        <p:spPr>
          <a:xfrm>
            <a:off x="8437049" y="2369952"/>
            <a:ext cx="3420000" cy="3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818550" y="2857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 rot="5400000">
            <a:off x="4161404" y="-1015433"/>
            <a:ext cx="386919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5" name="Google Shape;16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 2 1">
  <p:cSld name="OBJECT_1_6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814125" y="2857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66" y="10898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814136" y="1892300"/>
            <a:ext cx="110430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Text 4">
  <p:cSld name="Single-Line Header + 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fr-FR"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814125" y="1435100"/>
            <a:ext cx="11042700" cy="45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9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Work Sans"/>
              <a:buChar char="■"/>
              <a:defRPr sz="15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84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84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accent4"/>
              </a:buClr>
              <a:buSzPts val="1100"/>
              <a:buFont typeface="Work Sans"/>
              <a:buChar char="■"/>
              <a:defRPr sz="11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 2 2">
  <p:cSld name="OBJECT_1_7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6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814125" y="2857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66" y="10898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814136" y="1892300"/>
            <a:ext cx="110430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1 Left Column + Right Space 1">
  <p:cSld name="1_Comparaison_1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07703" y="1508707"/>
            <a:ext cx="540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07700" y="2388775"/>
            <a:ext cx="5400000" cy="3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ONNE 2 3">
  <p:cSld name="OBJECT_1_1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814125" y="285775"/>
            <a:ext cx="10639500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66" y="10898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814136" y="1892300"/>
            <a:ext cx="11043000" cy="3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Text 1">
  <p:cSld name="OBJECT_1_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14125" y="1435100"/>
            <a:ext cx="110430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Text 2">
  <p:cSld name="OBJECT_1_3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814125" y="1435100"/>
            <a:ext cx="110430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Text 3">
  <p:cSld name="OBJECT_1_4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/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14125" y="1435100"/>
            <a:ext cx="110430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Text 1">
  <p:cSld name="OBJECT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1"/>
          <p:cNvCxnSpPr/>
          <p:nvPr/>
        </p:nvCxnSpPr>
        <p:spPr>
          <a:xfrm>
            <a:off x="3920450" y="6299525"/>
            <a:ext cx="79527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11"/>
          <p:cNvSpPr/>
          <p:nvPr/>
        </p:nvSpPr>
        <p:spPr>
          <a:xfrm>
            <a:off x="11543450" y="6292550"/>
            <a:ext cx="329700" cy="323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-10400" y="-10400"/>
            <a:ext cx="3618000" cy="6913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776650" y="361975"/>
            <a:ext cx="23508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Work Sans"/>
              <a:buNone/>
              <a:defRPr sz="4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065650" y="1435100"/>
            <a:ext cx="7791300" cy="45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Work Sans"/>
              <a:buChar char="■"/>
              <a:defRPr sz="2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55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/>
          <p:nvPr/>
        </p:nvSpPr>
        <p:spPr>
          <a:xfrm>
            <a:off x="776650" y="1165850"/>
            <a:ext cx="968400" cy="1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l="70324"/>
          <a:stretch/>
        </p:blipFill>
        <p:spPr>
          <a:xfrm>
            <a:off x="0" y="5372100"/>
            <a:ext cx="36180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/>
        </p:nvSpPr>
        <p:spPr>
          <a:xfrm>
            <a:off x="11467475" y="6266025"/>
            <a:ext cx="453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3748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-Line Header + 2 Columns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dirty="0"/>
          </a:p>
        </p:txBody>
      </p:sp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66" y="1437195"/>
            <a:ext cx="971996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6453826" y="1892301"/>
            <a:ext cx="5400000" cy="4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806125" y="1892300"/>
            <a:ext cx="5400000" cy="4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-Line Header + 2 Columns">
  <p:cSld name="TWO_OBJECTS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6453825" y="1435101"/>
            <a:ext cx="5400000" cy="45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2"/>
          </p:nvPr>
        </p:nvSpPr>
        <p:spPr>
          <a:xfrm>
            <a:off x="806125" y="1435100"/>
            <a:ext cx="5400000" cy="45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16" y="979995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506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14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uble-Line Header + 2 Columns with Sub-headers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08700"/>
            <a:ext cx="121920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807703" y="1813507"/>
            <a:ext cx="540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2"/>
          </p:nvPr>
        </p:nvSpPr>
        <p:spPr>
          <a:xfrm>
            <a:off x="807700" y="2693576"/>
            <a:ext cx="54000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3"/>
          </p:nvPr>
        </p:nvSpPr>
        <p:spPr>
          <a:xfrm>
            <a:off x="6456362" y="1813507"/>
            <a:ext cx="54000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marL="914400" lvl="1" indent="-228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Work Sans SemiBold"/>
              <a:buNone/>
              <a:defRPr sz="20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Work Sans SemiBold"/>
              <a:buNone/>
              <a:defRPr sz="18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Work Sans SemiBold"/>
              <a:buNone/>
              <a:defRPr sz="1600">
                <a:solidFill>
                  <a:srgbClr val="3F3F3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4"/>
          </p:nvPr>
        </p:nvSpPr>
        <p:spPr>
          <a:xfrm>
            <a:off x="6457043" y="2693576"/>
            <a:ext cx="54000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Work Sans"/>
              <a:buChar char="■"/>
              <a:defRPr sz="18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365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Work Sans"/>
              <a:buChar char="■"/>
              <a:defRPr sz="16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Work Sans"/>
              <a:buChar char="■"/>
              <a:defRPr sz="14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ork Sans"/>
              <a:buChar char="■"/>
              <a:defRPr sz="12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2921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2921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000"/>
              <a:buFont typeface="Work Sans"/>
              <a:buChar char="■"/>
              <a:defRPr sz="100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814125" y="209575"/>
            <a:ext cx="106395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Work Sans"/>
              <a:buNone/>
              <a:defRPr sz="4000">
                <a:latin typeface="Work Sans"/>
                <a:ea typeface="Work Sans"/>
                <a:cs typeface="Work Sans"/>
                <a:sym typeface="Work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266" y="1437195"/>
            <a:ext cx="971996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19">
          <p15:clr>
            <a:srgbClr val="FBAE40"/>
          </p15:clr>
        </p15:guide>
        <p15:guide id="4" pos="506">
          <p15:clr>
            <a:srgbClr val="FBAE40"/>
          </p15:clr>
        </p15:guide>
        <p15:guide id="5" pos="7469">
          <p15:clr>
            <a:srgbClr val="FBAE40"/>
          </p15:clr>
        </p15:guide>
        <p15:guide id="6" orient="horz" pos="37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4079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A407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2307771"/>
            <a:ext cx="10515600" cy="3869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  <p:sldLayoutId id="2147483665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sbio.com/cultured-meat/" TargetMode="External"/><Relationship Id="rId4" Type="http://schemas.openxmlformats.org/officeDocument/2006/relationships/hyperlink" Target="https://gfi.org/resource/plant-based-and-cultivated-meat-online-cours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egislation.gov.au/Details/F2021C0066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/>
              <a:t>1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083" y="1190823"/>
            <a:ext cx="4634754" cy="4934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792" y="92220"/>
            <a:ext cx="108366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Novel Foods, New Frontiers: Exploring the Landscape </a:t>
            </a:r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of Alternative Protein Sources </a:t>
            </a:r>
            <a:endParaRPr lang="en-US" sz="3200" b="1" dirty="0">
              <a:solidFill>
                <a:schemeClr val="accent1"/>
              </a:solidFill>
              <a:latin typeface="Work Sans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2425" y="6268512"/>
            <a:ext cx="45640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3"/>
                </a:solidFill>
              </a:rPr>
              <a:t>Food and Agricultural Organization of the United Nations, Rome,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06118" y="2841812"/>
            <a:ext cx="28440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Jay Alappat, Ph. D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Regional Technical Director, Chemistry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Merieux Nutrisciences, USA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/>
              <a:t>10</a:t>
            </a:fld>
            <a:endParaRPr dirty="0"/>
          </a:p>
        </p:txBody>
      </p:sp>
      <p:sp>
        <p:nvSpPr>
          <p:cNvPr id="351" name="Google Shape;351;p38"/>
          <p:cNvSpPr txBox="1"/>
          <p:nvPr/>
        </p:nvSpPr>
        <p:spPr>
          <a:xfrm>
            <a:off x="7842100" y="1747625"/>
            <a:ext cx="356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52" name="Google Shape;352;p38"/>
          <p:cNvSpPr txBox="1"/>
          <p:nvPr/>
        </p:nvSpPr>
        <p:spPr>
          <a:xfrm>
            <a:off x="733054" y="240275"/>
            <a:ext cx="7109046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Production Process: Plant-based</a:t>
            </a:r>
            <a:endParaRPr sz="3200" b="1" dirty="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3" name="Google Shape;353;p38"/>
          <p:cNvSpPr/>
          <p:nvPr/>
        </p:nvSpPr>
        <p:spPr>
          <a:xfrm>
            <a:off x="1031875" y="1459475"/>
            <a:ext cx="3053400" cy="129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4" name="Google Shape;354;p38"/>
          <p:cNvSpPr/>
          <p:nvPr/>
        </p:nvSpPr>
        <p:spPr>
          <a:xfrm>
            <a:off x="1031875" y="4675275"/>
            <a:ext cx="3053400" cy="126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5" name="Google Shape;355;p38"/>
          <p:cNvSpPr/>
          <p:nvPr/>
        </p:nvSpPr>
        <p:spPr>
          <a:xfrm>
            <a:off x="1031875" y="3095875"/>
            <a:ext cx="3053400" cy="126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6" name="Google Shape;356;p38"/>
          <p:cNvSpPr/>
          <p:nvPr/>
        </p:nvSpPr>
        <p:spPr>
          <a:xfrm>
            <a:off x="4888750" y="3067378"/>
            <a:ext cx="2715900" cy="129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38"/>
          <p:cNvSpPr/>
          <p:nvPr/>
        </p:nvSpPr>
        <p:spPr>
          <a:xfrm>
            <a:off x="8408125" y="3058525"/>
            <a:ext cx="2715900" cy="129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38"/>
          <p:cNvSpPr/>
          <p:nvPr/>
        </p:nvSpPr>
        <p:spPr>
          <a:xfrm>
            <a:off x="8408125" y="1459475"/>
            <a:ext cx="2715900" cy="129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9" name="Google Shape;359;p38"/>
          <p:cNvSpPr/>
          <p:nvPr/>
        </p:nvSpPr>
        <p:spPr>
          <a:xfrm>
            <a:off x="4888750" y="1459550"/>
            <a:ext cx="2715900" cy="129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38"/>
          <p:cNvSpPr txBox="1"/>
          <p:nvPr/>
        </p:nvSpPr>
        <p:spPr>
          <a:xfrm>
            <a:off x="1322000" y="1557350"/>
            <a:ext cx="241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Textured Vegetable Protein (TVP): Dry or Wet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Produced by extrusion technology</a:t>
            </a:r>
            <a:endParaRPr dirty="0"/>
          </a:p>
        </p:txBody>
      </p:sp>
      <p:sp>
        <p:nvSpPr>
          <p:cNvPr id="361" name="Google Shape;361;p38"/>
          <p:cNvSpPr txBox="1"/>
          <p:nvPr/>
        </p:nvSpPr>
        <p:spPr>
          <a:xfrm>
            <a:off x="5160275" y="1581200"/>
            <a:ext cx="2140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Hydration/ Marination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(Incorporation of fats, flavors and functional additives)</a:t>
            </a:r>
            <a:endParaRPr dirty="0"/>
          </a:p>
        </p:txBody>
      </p:sp>
      <p:sp>
        <p:nvSpPr>
          <p:cNvPr id="362" name="Google Shape;362;p38"/>
          <p:cNvSpPr txBox="1"/>
          <p:nvPr/>
        </p:nvSpPr>
        <p:spPr>
          <a:xfrm>
            <a:off x="8484625" y="1684475"/>
            <a:ext cx="2558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Coating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(Incorporation of additional flavor and texture)</a:t>
            </a:r>
            <a:endParaRPr dirty="0"/>
          </a:p>
        </p:txBody>
      </p:sp>
      <p:sp>
        <p:nvSpPr>
          <p:cNvPr id="363" name="Google Shape;363;p38"/>
          <p:cNvSpPr txBox="1"/>
          <p:nvPr/>
        </p:nvSpPr>
        <p:spPr>
          <a:xfrm>
            <a:off x="8584900" y="3241950"/>
            <a:ext cx="2228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Cooking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(Frying, baking, boiling and/or steaming)</a:t>
            </a:r>
            <a:endParaRPr dirty="0"/>
          </a:p>
        </p:txBody>
      </p:sp>
      <p:sp>
        <p:nvSpPr>
          <p:cNvPr id="364" name="Google Shape;364;p38"/>
          <p:cNvSpPr txBox="1"/>
          <p:nvPr/>
        </p:nvSpPr>
        <p:spPr>
          <a:xfrm>
            <a:off x="4856163" y="3013350"/>
            <a:ext cx="207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5" name="Google Shape;365;p38"/>
          <p:cNvSpPr txBox="1"/>
          <p:nvPr/>
        </p:nvSpPr>
        <p:spPr>
          <a:xfrm>
            <a:off x="4967650" y="3067375"/>
            <a:ext cx="2558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Extended Shelf Life Processes (ESLP)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(heat-pasteurization, high-pressure processing, UV, and addition of antimicrobials)</a:t>
            </a:r>
            <a:endParaRPr dirty="0"/>
          </a:p>
        </p:txBody>
      </p:sp>
      <p:sp>
        <p:nvSpPr>
          <p:cNvPr id="366" name="Google Shape;366;p38"/>
          <p:cNvSpPr txBox="1"/>
          <p:nvPr/>
        </p:nvSpPr>
        <p:spPr>
          <a:xfrm>
            <a:off x="1451200" y="3376525"/>
            <a:ext cx="222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Cooling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(Refrigeration/ freezing)</a:t>
            </a:r>
            <a:endParaRPr dirty="0"/>
          </a:p>
        </p:txBody>
      </p:sp>
      <p:sp>
        <p:nvSpPr>
          <p:cNvPr id="367" name="Google Shape;367;p38"/>
          <p:cNvSpPr txBox="1"/>
          <p:nvPr/>
        </p:nvSpPr>
        <p:spPr>
          <a:xfrm>
            <a:off x="1548325" y="5060625"/>
            <a:ext cx="214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Packaging and Storing</a:t>
            </a:r>
            <a:endParaRPr b="1" dirty="0"/>
          </a:p>
        </p:txBody>
      </p:sp>
      <p:sp>
        <p:nvSpPr>
          <p:cNvPr id="368" name="Google Shape;368;p38"/>
          <p:cNvSpPr/>
          <p:nvPr/>
        </p:nvSpPr>
        <p:spPr>
          <a:xfrm>
            <a:off x="4085275" y="2137925"/>
            <a:ext cx="795900" cy="16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38"/>
          <p:cNvSpPr/>
          <p:nvPr/>
        </p:nvSpPr>
        <p:spPr>
          <a:xfrm rot="10800000">
            <a:off x="7612225" y="3645775"/>
            <a:ext cx="795900" cy="16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38"/>
          <p:cNvSpPr/>
          <p:nvPr/>
        </p:nvSpPr>
        <p:spPr>
          <a:xfrm rot="10800000">
            <a:off x="4085275" y="3631225"/>
            <a:ext cx="795900" cy="16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1" name="Google Shape;371;p38"/>
          <p:cNvSpPr/>
          <p:nvPr/>
        </p:nvSpPr>
        <p:spPr>
          <a:xfrm>
            <a:off x="7604650" y="2137925"/>
            <a:ext cx="795900" cy="16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2" name="Google Shape;372;p38"/>
          <p:cNvSpPr/>
          <p:nvPr/>
        </p:nvSpPr>
        <p:spPr>
          <a:xfrm>
            <a:off x="11194600" y="2206400"/>
            <a:ext cx="339600" cy="14394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3" name="Google Shape;373;p38"/>
          <p:cNvSpPr/>
          <p:nvPr/>
        </p:nvSpPr>
        <p:spPr>
          <a:xfrm>
            <a:off x="573125" y="3700225"/>
            <a:ext cx="453300" cy="16128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4" name="Google Shape;374;p38"/>
          <p:cNvSpPr txBox="1"/>
          <p:nvPr/>
        </p:nvSpPr>
        <p:spPr>
          <a:xfrm>
            <a:off x="9187500" y="6250950"/>
            <a:ext cx="300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accent3"/>
                </a:solidFill>
              </a:rPr>
              <a:t>GFI, November 27, 2019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9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/>
              <a:t>11</a:t>
            </a:fld>
            <a:endParaRPr dirty="0"/>
          </a:p>
        </p:txBody>
      </p:sp>
      <p:sp>
        <p:nvSpPr>
          <p:cNvPr id="380" name="Google Shape;380;p39"/>
          <p:cNvSpPr txBox="1"/>
          <p:nvPr/>
        </p:nvSpPr>
        <p:spPr>
          <a:xfrm>
            <a:off x="7842100" y="1747625"/>
            <a:ext cx="356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81" name="Google Shape;381;p39"/>
          <p:cNvSpPr txBox="1"/>
          <p:nvPr/>
        </p:nvSpPr>
        <p:spPr>
          <a:xfrm>
            <a:off x="733054" y="327822"/>
            <a:ext cx="725449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Production Process: Fermentation-based</a:t>
            </a:r>
            <a:endParaRPr sz="32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9"/>
          <p:cNvSpPr/>
          <p:nvPr/>
        </p:nvSpPr>
        <p:spPr>
          <a:xfrm>
            <a:off x="1108075" y="1307075"/>
            <a:ext cx="3053400" cy="129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p39"/>
          <p:cNvSpPr/>
          <p:nvPr/>
        </p:nvSpPr>
        <p:spPr>
          <a:xfrm>
            <a:off x="1108075" y="4522875"/>
            <a:ext cx="3053400" cy="126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4" name="Google Shape;384;p39"/>
          <p:cNvSpPr/>
          <p:nvPr/>
        </p:nvSpPr>
        <p:spPr>
          <a:xfrm>
            <a:off x="1108075" y="2943475"/>
            <a:ext cx="3053400" cy="1262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5" name="Google Shape;385;p39"/>
          <p:cNvSpPr/>
          <p:nvPr/>
        </p:nvSpPr>
        <p:spPr>
          <a:xfrm>
            <a:off x="4964950" y="2914978"/>
            <a:ext cx="2715900" cy="129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p39"/>
          <p:cNvSpPr/>
          <p:nvPr/>
        </p:nvSpPr>
        <p:spPr>
          <a:xfrm>
            <a:off x="8484325" y="2906125"/>
            <a:ext cx="2715900" cy="129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p39"/>
          <p:cNvSpPr/>
          <p:nvPr/>
        </p:nvSpPr>
        <p:spPr>
          <a:xfrm>
            <a:off x="8484325" y="1307075"/>
            <a:ext cx="2715900" cy="129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8" name="Google Shape;388;p39"/>
          <p:cNvSpPr/>
          <p:nvPr/>
        </p:nvSpPr>
        <p:spPr>
          <a:xfrm>
            <a:off x="4964950" y="1307150"/>
            <a:ext cx="2715900" cy="129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9" name="Google Shape;389;p39"/>
          <p:cNvSpPr txBox="1"/>
          <p:nvPr/>
        </p:nvSpPr>
        <p:spPr>
          <a:xfrm>
            <a:off x="1413525" y="1747625"/>
            <a:ext cx="241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Selection of organism</a:t>
            </a:r>
            <a:endParaRPr dirty="0"/>
          </a:p>
        </p:txBody>
      </p:sp>
      <p:sp>
        <p:nvSpPr>
          <p:cNvPr id="390" name="Google Shape;390;p39"/>
          <p:cNvSpPr txBox="1"/>
          <p:nvPr/>
        </p:nvSpPr>
        <p:spPr>
          <a:xfrm>
            <a:off x="4964950" y="1536500"/>
            <a:ext cx="2715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Fermentation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(Fermentation in carbon source medium)</a:t>
            </a:r>
            <a:endParaRPr dirty="0"/>
          </a:p>
        </p:txBody>
      </p:sp>
      <p:sp>
        <p:nvSpPr>
          <p:cNvPr id="391" name="Google Shape;391;p39"/>
          <p:cNvSpPr txBox="1"/>
          <p:nvPr/>
        </p:nvSpPr>
        <p:spPr>
          <a:xfrm>
            <a:off x="8594725" y="1747625"/>
            <a:ext cx="255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Protein Recovery</a:t>
            </a:r>
            <a:endParaRPr dirty="0"/>
          </a:p>
        </p:txBody>
      </p:sp>
      <p:sp>
        <p:nvSpPr>
          <p:cNvPr id="392" name="Google Shape;392;p39"/>
          <p:cNvSpPr txBox="1"/>
          <p:nvPr/>
        </p:nvSpPr>
        <p:spPr>
          <a:xfrm>
            <a:off x="8687013" y="3305100"/>
            <a:ext cx="222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Processing</a:t>
            </a:r>
            <a:endParaRPr dirty="0"/>
          </a:p>
        </p:txBody>
      </p:sp>
      <p:sp>
        <p:nvSpPr>
          <p:cNvPr id="393" name="Google Shape;393;p39"/>
          <p:cNvSpPr txBox="1"/>
          <p:nvPr/>
        </p:nvSpPr>
        <p:spPr>
          <a:xfrm>
            <a:off x="4856163" y="3013350"/>
            <a:ext cx="207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4" name="Google Shape;394;p39"/>
          <p:cNvSpPr txBox="1"/>
          <p:nvPr/>
        </p:nvSpPr>
        <p:spPr>
          <a:xfrm>
            <a:off x="5043850" y="2914975"/>
            <a:ext cx="2558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Extended Shelf Life Processes (ESLP)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(heat-pasteurization, high-pressure processing, UV, and addition of antimicrobials)</a:t>
            </a:r>
            <a:endParaRPr dirty="0"/>
          </a:p>
        </p:txBody>
      </p:sp>
      <p:sp>
        <p:nvSpPr>
          <p:cNvPr id="395" name="Google Shape;395;p39"/>
          <p:cNvSpPr txBox="1"/>
          <p:nvPr/>
        </p:nvSpPr>
        <p:spPr>
          <a:xfrm>
            <a:off x="1527400" y="3224125"/>
            <a:ext cx="2228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Cooling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(Refrigeration/ freezing)</a:t>
            </a:r>
            <a:endParaRPr dirty="0"/>
          </a:p>
        </p:txBody>
      </p:sp>
      <p:sp>
        <p:nvSpPr>
          <p:cNvPr id="396" name="Google Shape;396;p39"/>
          <p:cNvSpPr txBox="1"/>
          <p:nvPr/>
        </p:nvSpPr>
        <p:spPr>
          <a:xfrm>
            <a:off x="1548325" y="4908225"/>
            <a:ext cx="2140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Packaging and Storing</a:t>
            </a:r>
            <a:endParaRPr b="1" dirty="0"/>
          </a:p>
        </p:txBody>
      </p:sp>
      <p:sp>
        <p:nvSpPr>
          <p:cNvPr id="397" name="Google Shape;397;p39"/>
          <p:cNvSpPr/>
          <p:nvPr/>
        </p:nvSpPr>
        <p:spPr>
          <a:xfrm>
            <a:off x="4161475" y="1985525"/>
            <a:ext cx="795900" cy="16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8" name="Google Shape;398;p39"/>
          <p:cNvSpPr/>
          <p:nvPr/>
        </p:nvSpPr>
        <p:spPr>
          <a:xfrm rot="10800000">
            <a:off x="7688425" y="3493375"/>
            <a:ext cx="795900" cy="16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9" name="Google Shape;399;p39"/>
          <p:cNvSpPr/>
          <p:nvPr/>
        </p:nvSpPr>
        <p:spPr>
          <a:xfrm rot="10800000">
            <a:off x="4161475" y="3478825"/>
            <a:ext cx="795900" cy="16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0" name="Google Shape;400;p39"/>
          <p:cNvSpPr/>
          <p:nvPr/>
        </p:nvSpPr>
        <p:spPr>
          <a:xfrm>
            <a:off x="7680850" y="1985525"/>
            <a:ext cx="795900" cy="162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p39"/>
          <p:cNvSpPr/>
          <p:nvPr/>
        </p:nvSpPr>
        <p:spPr>
          <a:xfrm>
            <a:off x="11270800" y="2054000"/>
            <a:ext cx="339600" cy="14394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2" name="Google Shape;402;p39"/>
          <p:cNvSpPr/>
          <p:nvPr/>
        </p:nvSpPr>
        <p:spPr>
          <a:xfrm>
            <a:off x="649325" y="3547825"/>
            <a:ext cx="453300" cy="16128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3" name="Google Shape;403;p39"/>
          <p:cNvSpPr txBox="1"/>
          <p:nvPr/>
        </p:nvSpPr>
        <p:spPr>
          <a:xfrm>
            <a:off x="9187500" y="6250950"/>
            <a:ext cx="300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accent3"/>
                </a:solidFill>
              </a:rPr>
              <a:t>GFI, November 27, 2019</a:t>
            </a:r>
            <a:endParaRPr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/>
              <a:t>12</a:t>
            </a:fld>
            <a:endParaRPr dirty="0"/>
          </a:p>
        </p:txBody>
      </p:sp>
      <p:sp>
        <p:nvSpPr>
          <p:cNvPr id="342" name="Google Shape;342;p37"/>
          <p:cNvSpPr txBox="1"/>
          <p:nvPr/>
        </p:nvSpPr>
        <p:spPr>
          <a:xfrm>
            <a:off x="7779347" y="1640049"/>
            <a:ext cx="356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43" name="Google Shape;343;p37"/>
          <p:cNvSpPr txBox="1"/>
          <p:nvPr/>
        </p:nvSpPr>
        <p:spPr>
          <a:xfrm>
            <a:off x="713279" y="268088"/>
            <a:ext cx="684590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Production Process: Cell-based</a:t>
            </a:r>
            <a:endParaRPr sz="3200" b="1" dirty="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A8BF973-4DCA-E8BE-EDB1-9C616A6E3D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200"/>
          <a:stretch/>
        </p:blipFill>
        <p:spPr>
          <a:xfrm>
            <a:off x="1337364" y="1678093"/>
            <a:ext cx="2405529" cy="428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EEEEF6A-99F1-A752-6D7D-5310B499B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78" r="23816"/>
          <a:stretch/>
        </p:blipFill>
        <p:spPr>
          <a:xfrm>
            <a:off x="6338047" y="1678093"/>
            <a:ext cx="2699658" cy="4284634"/>
          </a:xfrm>
          <a:prstGeom prst="rect">
            <a:avLst/>
          </a:prstGeom>
        </p:spPr>
      </p:pic>
      <p:pic>
        <p:nvPicPr>
          <p:cNvPr id="9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1BD5E8A-C2A3-D403-7F74-02EDBB2E3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81" r="2621"/>
          <a:stretch/>
        </p:blipFill>
        <p:spPr>
          <a:xfrm>
            <a:off x="8976744" y="1678093"/>
            <a:ext cx="2203269" cy="4284634"/>
          </a:xfrm>
          <a:prstGeom prst="rect">
            <a:avLst/>
          </a:prstGeom>
        </p:spPr>
      </p:pic>
      <p:pic>
        <p:nvPicPr>
          <p:cNvPr id="10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5AA972C-6385-A561-336F-9F277A4B6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03" r="49491"/>
          <a:stretch/>
        </p:blipFill>
        <p:spPr>
          <a:xfrm>
            <a:off x="3699349" y="1678093"/>
            <a:ext cx="2638698" cy="42846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4C6994-A69F-C109-D2C2-D6DB81AEF298}"/>
              </a:ext>
            </a:extLst>
          </p:cNvPr>
          <p:cNvSpPr txBox="1"/>
          <p:nvPr/>
        </p:nvSpPr>
        <p:spPr>
          <a:xfrm>
            <a:off x="7431398" y="6291012"/>
            <a:ext cx="43917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gfi.org</a:t>
            </a:r>
            <a:r>
              <a:rPr lang="en-US" sz="1000" dirty="0"/>
              <a:t>/resource/plant-based-and-cultivated-meat-online-course</a:t>
            </a:r>
            <a:r>
              <a:rPr lang="en-US" sz="800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81E3766-FC06-735B-5798-7F1B7144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41" y="1375565"/>
            <a:ext cx="10262348" cy="47784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ltured Meat Products | AMSBIO">
            <a:extLst>
              <a:ext uri="{FF2B5EF4-FFF2-40B4-BE49-F238E27FC236}">
                <a16:creationId xmlns:a16="http://schemas.microsoft.com/office/drawing/2014/main" id="{3AC8F411-3514-3241-ADF4-420C62D1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25" y="1714182"/>
            <a:ext cx="7183539" cy="34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42929" y="6314367"/>
            <a:ext cx="4337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https://gfi.org/resource/plant-based-and-cultivated-meat-online-course/</a:t>
            </a:r>
            <a:endParaRPr lang="en-US" sz="1000" dirty="0"/>
          </a:p>
          <a:p>
            <a:r>
              <a:rPr lang="en-US" sz="1000" dirty="0">
                <a:hlinkClick r:id="rId5"/>
              </a:rPr>
              <a:t>https://www.amsbio.com/cultured-meat/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726683" y="290809"/>
            <a:ext cx="6591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200" b="1" dirty="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Production </a:t>
            </a:r>
            <a:r>
              <a:rPr lang="fr-FR" sz="3200" b="1" dirty="0" err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Process</a:t>
            </a:r>
            <a:r>
              <a:rPr lang="fr-FR" sz="3200" b="1" dirty="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: </a:t>
            </a:r>
            <a:r>
              <a:rPr lang="fr-FR" sz="3200" b="1" dirty="0" err="1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Cell-based</a:t>
            </a:r>
            <a:endParaRPr lang="fr-FR" sz="3200" b="1" dirty="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1383584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3"/>
          <p:cNvSpPr/>
          <p:nvPr/>
        </p:nvSpPr>
        <p:spPr>
          <a:xfrm>
            <a:off x="702775" y="1511199"/>
            <a:ext cx="1908900" cy="4577400"/>
          </a:xfrm>
          <a:prstGeom prst="rect">
            <a:avLst/>
          </a:prstGeom>
          <a:solidFill>
            <a:srgbClr val="49AAE1">
              <a:alpha val="941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53"/>
          <p:cNvSpPr txBox="1"/>
          <p:nvPr/>
        </p:nvSpPr>
        <p:spPr>
          <a:xfrm rot="-5400000">
            <a:off x="-643975" y="2356700"/>
            <a:ext cx="2245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200" b="1" i="0" u="none" strike="noStrike" cap="none" dirty="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Environmental</a:t>
            </a: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53"/>
          <p:cNvSpPr txBox="1"/>
          <p:nvPr/>
        </p:nvSpPr>
        <p:spPr>
          <a:xfrm>
            <a:off x="674362" y="1472950"/>
            <a:ext cx="1696200" cy="41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140368" marR="0" lvl="0" indent="-1657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fr-FR" sz="1800" b="1" dirty="0">
                <a:solidFill>
                  <a:srgbClr val="434343"/>
                </a:solidFill>
              </a:rPr>
              <a:t>Arsenic</a:t>
            </a:r>
            <a:endParaRPr sz="1800" b="1" i="0" u="none" strike="noStrike" cap="none" dirty="0">
              <a:solidFill>
                <a:srgbClr val="434343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fr-FR" sz="1800" b="1" i="0" u="none" strike="noStrike" cap="none" dirty="0">
                <a:solidFill>
                  <a:srgbClr val="434343"/>
                </a:solidFill>
              </a:rPr>
              <a:t>Cadmium</a:t>
            </a:r>
            <a:endParaRPr sz="1800" b="1" i="0" u="none" strike="noStrike" cap="none" dirty="0">
              <a:solidFill>
                <a:srgbClr val="434343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fr-FR" sz="1800" b="1" dirty="0">
                <a:solidFill>
                  <a:srgbClr val="434343"/>
                </a:solidFill>
              </a:rPr>
              <a:t>Lead</a:t>
            </a:r>
            <a:endParaRPr sz="1800" b="1" i="0" u="none" strike="noStrike" cap="none" dirty="0">
              <a:solidFill>
                <a:srgbClr val="434343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fr-FR" sz="1800" b="1" dirty="0">
                <a:solidFill>
                  <a:srgbClr val="434343"/>
                </a:solidFill>
              </a:rPr>
              <a:t>Mercury</a:t>
            </a:r>
            <a:endParaRPr sz="1800" b="1" i="0" u="none" strike="noStrike" cap="none" dirty="0">
              <a:solidFill>
                <a:srgbClr val="434343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fr-FR" sz="1800" dirty="0">
                <a:solidFill>
                  <a:srgbClr val="434343"/>
                </a:solidFill>
              </a:rPr>
              <a:t>Nickel, Cobalt</a:t>
            </a:r>
            <a:endParaRPr sz="1800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434343"/>
                </a:solidFill>
              </a:rPr>
              <a:t>Emerging risks</a:t>
            </a:r>
            <a:endParaRPr sz="1800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fr-FR" sz="1800" i="0" u="none" strike="noStrike" cap="none" dirty="0">
                <a:solidFill>
                  <a:srgbClr val="434343"/>
                </a:solidFill>
              </a:rPr>
              <a:t>Dioxins</a:t>
            </a:r>
            <a:endParaRPr sz="1800" i="0" u="none" strike="noStrike" cap="none" dirty="0">
              <a:solidFill>
                <a:srgbClr val="434343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fr-FR" sz="1800" i="0" u="none" strike="noStrike" cap="none" dirty="0">
                <a:solidFill>
                  <a:srgbClr val="434343"/>
                </a:solidFill>
              </a:rPr>
              <a:t>PCBs</a:t>
            </a:r>
            <a:endParaRPr sz="1800" i="0" u="none" strike="noStrike" cap="none" dirty="0">
              <a:solidFill>
                <a:srgbClr val="434343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fr-FR" sz="1800" dirty="0">
                <a:solidFill>
                  <a:srgbClr val="434343"/>
                </a:solidFill>
              </a:rPr>
              <a:t>PAHs</a:t>
            </a:r>
            <a:endParaRPr sz="1800" dirty="0">
              <a:solidFill>
                <a:srgbClr val="434343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fr-FR" sz="1800" dirty="0">
                <a:solidFill>
                  <a:srgbClr val="434343"/>
                </a:solidFill>
              </a:rPr>
              <a:t>PBDE</a:t>
            </a:r>
            <a:endParaRPr sz="1800" dirty="0">
              <a:solidFill>
                <a:srgbClr val="434343"/>
              </a:solidFill>
            </a:endParaRPr>
          </a:p>
        </p:txBody>
      </p:sp>
      <p:sp>
        <p:nvSpPr>
          <p:cNvPr id="563" name="Google Shape;563;p53"/>
          <p:cNvSpPr/>
          <p:nvPr/>
        </p:nvSpPr>
        <p:spPr>
          <a:xfrm>
            <a:off x="3010250" y="1511200"/>
            <a:ext cx="2037000" cy="4577400"/>
          </a:xfrm>
          <a:prstGeom prst="rect">
            <a:avLst/>
          </a:prstGeom>
          <a:solidFill>
            <a:srgbClr val="49AAE1">
              <a:alpha val="941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53"/>
          <p:cNvSpPr txBox="1"/>
          <p:nvPr/>
        </p:nvSpPr>
        <p:spPr>
          <a:xfrm rot="-5400000">
            <a:off x="1174750" y="2740575"/>
            <a:ext cx="320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200" b="1" dirty="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Biosynthetized toxins</a:t>
            </a: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53"/>
          <p:cNvSpPr txBox="1"/>
          <p:nvPr/>
        </p:nvSpPr>
        <p:spPr>
          <a:xfrm>
            <a:off x="2929911" y="1501150"/>
            <a:ext cx="2117400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3F3F3F"/>
                </a:solidFill>
              </a:rPr>
              <a:t>Mycotoxins</a:t>
            </a:r>
            <a:endParaRPr sz="1800" b="1" i="0" u="none" strike="noStrike" cap="none"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dirty="0">
                <a:solidFill>
                  <a:srgbClr val="3F3F3F"/>
                </a:solidFill>
              </a:rPr>
              <a:t>Afla </a:t>
            </a:r>
            <a:r>
              <a:rPr lang="fr-FR" dirty="0">
                <a:solidFill>
                  <a:srgbClr val="3F3F3F"/>
                </a:solidFill>
              </a:rPr>
              <a:t>B1, B2, G1, G2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</a:pPr>
            <a:endParaRPr lang="fr-FR"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dirty="0">
                <a:solidFill>
                  <a:srgbClr val="3F3F3F"/>
                </a:solidFill>
              </a:rPr>
              <a:t> </a:t>
            </a:r>
            <a:r>
              <a:rPr lang="fr-FR" sz="1800" dirty="0">
                <a:solidFill>
                  <a:srgbClr val="3F3F3F"/>
                </a:solidFill>
              </a:rPr>
              <a:t>Fumonisin </a:t>
            </a:r>
            <a:r>
              <a:rPr lang="fr-FR" dirty="0">
                <a:solidFill>
                  <a:srgbClr val="3F3F3F"/>
                </a:solidFill>
              </a:rPr>
              <a:t>B1, B2, B3</a:t>
            </a:r>
            <a:endParaRPr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dirty="0">
                <a:solidFill>
                  <a:srgbClr val="3F3F3F"/>
                </a:solidFill>
              </a:rPr>
              <a:t>Zeavalenone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</a:pPr>
            <a:endParaRPr sz="1800"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dirty="0">
                <a:solidFill>
                  <a:srgbClr val="3F3F3F"/>
                </a:solidFill>
              </a:rPr>
              <a:t>Ochratoxin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</a:pPr>
            <a:endParaRPr lang="fr-FR" sz="1800"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dirty="0">
                <a:solidFill>
                  <a:srgbClr val="3F3F3F"/>
                </a:solidFill>
              </a:rPr>
              <a:t>Beauvericin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</a:pPr>
            <a:endParaRPr sz="1800"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dirty="0">
                <a:solidFill>
                  <a:srgbClr val="3F3F3F"/>
                </a:solidFill>
              </a:rPr>
              <a:t>Sterigmatocystin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</a:pPr>
            <a:endParaRPr sz="1800"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dirty="0">
                <a:solidFill>
                  <a:srgbClr val="3F3F3F"/>
                </a:solidFill>
              </a:rPr>
              <a:t>Alternaria toxins</a:t>
            </a:r>
            <a:endParaRPr sz="1800" dirty="0">
              <a:solidFill>
                <a:srgbClr val="3F3F3F"/>
              </a:solidFill>
            </a:endParaRPr>
          </a:p>
        </p:txBody>
      </p:sp>
      <p:sp>
        <p:nvSpPr>
          <p:cNvPr id="566" name="Google Shape;566;p53"/>
          <p:cNvSpPr/>
          <p:nvPr/>
        </p:nvSpPr>
        <p:spPr>
          <a:xfrm>
            <a:off x="5317750" y="1511199"/>
            <a:ext cx="1905000" cy="4577400"/>
          </a:xfrm>
          <a:prstGeom prst="rect">
            <a:avLst/>
          </a:prstGeom>
          <a:solidFill>
            <a:srgbClr val="49AAE1">
              <a:alpha val="941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53"/>
          <p:cNvSpPr txBox="1"/>
          <p:nvPr/>
        </p:nvSpPr>
        <p:spPr>
          <a:xfrm rot="-5400000">
            <a:off x="4595071" y="1713225"/>
            <a:ext cx="1460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200" b="1" i="0" u="none" strike="noStrike" cap="none" dirty="0">
                <a:solidFill>
                  <a:srgbClr val="49AAE1"/>
                </a:solidFill>
                <a:latin typeface="Work Sans"/>
                <a:ea typeface="Work Sans"/>
                <a:cs typeface="Work Sans"/>
                <a:sym typeface="Work Sans"/>
              </a:rPr>
              <a:t>Residue</a:t>
            </a:r>
            <a:r>
              <a:rPr lang="fr-FR" sz="2200" b="1" dirty="0">
                <a:solidFill>
                  <a:srgbClr val="49AAE1"/>
                </a:solidFill>
                <a:latin typeface="Work Sans"/>
                <a:ea typeface="Work Sans"/>
                <a:cs typeface="Work Sans"/>
                <a:sym typeface="Work Sans"/>
              </a:rPr>
              <a:t>s</a:t>
            </a:r>
            <a:endParaRPr sz="2200" b="1" i="0" u="none" strike="noStrike" cap="none" dirty="0">
              <a:solidFill>
                <a:srgbClr val="49AAE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49AAE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8" name="Google Shape;568;p53"/>
          <p:cNvSpPr txBox="1"/>
          <p:nvPr/>
        </p:nvSpPr>
        <p:spPr>
          <a:xfrm>
            <a:off x="5376225" y="1515550"/>
            <a:ext cx="1908000" cy="44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140368" marR="0" lvl="0" indent="-1657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fr-FR" sz="1800" i="0" u="none" strike="noStrike" cap="none" dirty="0">
                <a:solidFill>
                  <a:srgbClr val="434343"/>
                </a:solidFill>
              </a:rPr>
              <a:t>Nitrates</a:t>
            </a:r>
            <a:endParaRPr sz="1800" i="0" u="none" strike="noStrike" cap="none" dirty="0">
              <a:solidFill>
                <a:srgbClr val="434343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fr-FR" sz="1800" i="0" u="none" strike="noStrike" cap="none" dirty="0">
                <a:solidFill>
                  <a:srgbClr val="434343"/>
                </a:solidFill>
              </a:rPr>
              <a:t>Perchlorates</a:t>
            </a:r>
            <a:endParaRPr sz="1800" i="0" u="none" strike="noStrike" cap="none" dirty="0">
              <a:solidFill>
                <a:srgbClr val="434343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fr-FR" sz="1800" i="0" u="none" strike="noStrike" cap="none" dirty="0">
                <a:solidFill>
                  <a:srgbClr val="434343"/>
                </a:solidFill>
              </a:rPr>
              <a:t>Chlorates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endParaRPr sz="1800" i="0" u="none" strike="noStrike" cap="none" dirty="0">
              <a:solidFill>
                <a:srgbClr val="434343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fr-FR" sz="1800" b="1" i="0" u="none" strike="noStrike" cap="none" dirty="0">
                <a:solidFill>
                  <a:srgbClr val="3F3F3F"/>
                </a:solidFill>
              </a:rPr>
              <a:t>Pesticides 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800" b="1" dirty="0"/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fr-FR" sz="1800" dirty="0">
                <a:solidFill>
                  <a:srgbClr val="434343"/>
                </a:solidFill>
              </a:rPr>
              <a:t>Antibiotics</a:t>
            </a:r>
            <a:r>
              <a:rPr lang="fr-FR" sz="1800" b="0" i="0" u="none" strike="noStrike" cap="none" dirty="0">
                <a:solidFill>
                  <a:srgbClr val="FF0000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</a:pPr>
            <a:endParaRPr sz="1800" b="0" i="0" u="none" strike="noStrike" cap="none" dirty="0">
              <a:solidFill>
                <a:srgbClr val="FF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ork Sans"/>
              <a:buChar char="•"/>
            </a:pPr>
            <a:r>
              <a:rPr lang="fr-FR" sz="18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Allergens</a:t>
            </a:r>
            <a:endParaRPr sz="1800" b="1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(contamination to other products), Allergens from substrate (gluten, soy, peanuts?)</a:t>
            </a:r>
            <a:r>
              <a:rPr lang="fr-FR" sz="1400" b="0" i="0" u="none" strike="noStrike" cap="none" dirty="0">
                <a:solidFill>
                  <a:srgbClr val="3F3F3F"/>
                </a:solidFill>
                <a:latin typeface="Work Sans"/>
                <a:ea typeface="Work Sans"/>
                <a:cs typeface="Work Sans"/>
                <a:sym typeface="Work Sans"/>
              </a:rPr>
              <a:t>  </a:t>
            </a:r>
            <a:endParaRPr sz="1400" b="0" i="0" u="none" strike="noStrike" cap="none" dirty="0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9" name="Google Shape;569;p53"/>
          <p:cNvSpPr/>
          <p:nvPr/>
        </p:nvSpPr>
        <p:spPr>
          <a:xfrm>
            <a:off x="7633775" y="1511200"/>
            <a:ext cx="1905000" cy="4577400"/>
          </a:xfrm>
          <a:prstGeom prst="rect">
            <a:avLst/>
          </a:prstGeom>
          <a:solidFill>
            <a:srgbClr val="49AAE1">
              <a:alpha val="941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3"/>
          <p:cNvSpPr txBox="1"/>
          <p:nvPr/>
        </p:nvSpPr>
        <p:spPr>
          <a:xfrm rot="-5400000">
            <a:off x="5725613" y="2814075"/>
            <a:ext cx="3384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200" b="1" i="0" u="none" strike="noStrike" cap="none" dirty="0">
                <a:solidFill>
                  <a:srgbClr val="49AAE1"/>
                </a:solidFill>
                <a:latin typeface="Work Sans"/>
                <a:ea typeface="Work Sans"/>
                <a:cs typeface="Work Sans"/>
                <a:sym typeface="Work Sans"/>
              </a:rPr>
              <a:t>Contaminants &amp; others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7658288" y="1472950"/>
            <a:ext cx="1908900" cy="352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3F3F3F"/>
                </a:solidFill>
              </a:rPr>
              <a:t>Process contaminants:</a:t>
            </a:r>
            <a:endParaRPr sz="1800" b="1"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i="0" u="none" strike="noStrike" cap="none" dirty="0">
                <a:solidFill>
                  <a:srgbClr val="3F3F3F"/>
                </a:solidFill>
              </a:rPr>
              <a:t>Acrylamide</a:t>
            </a:r>
            <a:endParaRPr sz="1800" i="0" u="none" strike="noStrike" cap="none"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Char char="•"/>
            </a:pPr>
            <a:r>
              <a:rPr lang="fr-FR" sz="1800" i="0" u="none" strike="noStrike" cap="none" dirty="0">
                <a:solidFill>
                  <a:srgbClr val="434343"/>
                </a:solidFill>
              </a:rPr>
              <a:t>3-MCPD</a:t>
            </a:r>
            <a:r>
              <a:rPr lang="fr-FR" sz="1800" dirty="0">
                <a:solidFill>
                  <a:srgbClr val="434343"/>
                </a:solidFill>
              </a:rPr>
              <a:t> &amp; </a:t>
            </a:r>
            <a:r>
              <a:rPr lang="fr-FR" sz="1800" i="0" u="none" strike="noStrike" cap="none" dirty="0">
                <a:solidFill>
                  <a:srgbClr val="434343"/>
                </a:solidFill>
              </a:rPr>
              <a:t>glycidyl</a:t>
            </a:r>
            <a:r>
              <a:rPr lang="fr-FR" sz="1800" dirty="0">
                <a:solidFill>
                  <a:srgbClr val="434343"/>
                </a:solidFill>
              </a:rPr>
              <a:t> </a:t>
            </a:r>
            <a:r>
              <a:rPr lang="fr-FR" sz="1800" i="0" u="none" strike="noStrike" cap="none" dirty="0">
                <a:solidFill>
                  <a:srgbClr val="434343"/>
                </a:solidFill>
              </a:rPr>
              <a:t>ester</a:t>
            </a:r>
            <a:endParaRPr sz="1800" i="0" u="none" strike="noStrike" cap="none" dirty="0">
              <a:solidFill>
                <a:srgbClr val="434343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b="1" dirty="0">
                <a:solidFill>
                  <a:srgbClr val="3F3F3F"/>
                </a:solidFill>
              </a:rPr>
              <a:t>Sovent residues</a:t>
            </a:r>
            <a:endParaRPr sz="1800" b="1"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dirty="0">
                <a:solidFill>
                  <a:srgbClr val="3F3F3F"/>
                </a:solidFill>
              </a:rPr>
              <a:t>Processing enzymes</a:t>
            </a:r>
            <a:endParaRPr sz="1800" dirty="0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53"/>
          <p:cNvSpPr/>
          <p:nvPr/>
        </p:nvSpPr>
        <p:spPr>
          <a:xfrm>
            <a:off x="9941275" y="1511200"/>
            <a:ext cx="2117400" cy="4577400"/>
          </a:xfrm>
          <a:prstGeom prst="rect">
            <a:avLst/>
          </a:prstGeom>
          <a:solidFill>
            <a:srgbClr val="49AAE1">
              <a:alpha val="941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53"/>
          <p:cNvSpPr txBox="1"/>
          <p:nvPr/>
        </p:nvSpPr>
        <p:spPr>
          <a:xfrm rot="-5400000">
            <a:off x="8849375" y="1928026"/>
            <a:ext cx="173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200" b="1" i="0" u="none" strike="noStrike" cap="none" dirty="0">
                <a:solidFill>
                  <a:srgbClr val="49AAE1"/>
                </a:solidFill>
                <a:latin typeface="Work Sans"/>
                <a:ea typeface="Work Sans"/>
                <a:cs typeface="Work Sans"/>
                <a:sym typeface="Work Sans"/>
              </a:rPr>
              <a:t>Packaging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53"/>
          <p:cNvSpPr txBox="1"/>
          <p:nvPr/>
        </p:nvSpPr>
        <p:spPr>
          <a:xfrm>
            <a:off x="9932975" y="1414850"/>
            <a:ext cx="2233200" cy="4644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140368" marR="0" lvl="0" indent="-1403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sz="1800" i="0" u="none" strike="noStrike" cap="none" dirty="0">
                <a:solidFill>
                  <a:srgbClr val="3F3F3F"/>
                </a:solidFill>
              </a:rPr>
              <a:t>Mineral Oils </a:t>
            </a:r>
            <a:r>
              <a:rPr lang="fr-FR" sz="1600" i="0" u="none" strike="noStrike" cap="none" dirty="0">
                <a:solidFill>
                  <a:srgbClr val="3F3F3F"/>
                </a:solidFill>
              </a:rPr>
              <a:t>(MOH)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</a:pPr>
            <a:endParaRPr sz="1600" i="0" u="none" strike="noStrike" cap="none"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i="0" u="none" strike="noStrike" cap="none" dirty="0">
                <a:solidFill>
                  <a:srgbClr val="3F3F3F"/>
                </a:solidFill>
              </a:rPr>
              <a:t>PFAS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</a:pPr>
            <a:endParaRPr sz="1800" i="0" u="none" strike="noStrike" cap="none"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i="0" u="none" strike="noStrike" cap="none" dirty="0">
                <a:solidFill>
                  <a:srgbClr val="3F3F3F"/>
                </a:solidFill>
              </a:rPr>
              <a:t>Bisphenols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</a:pPr>
            <a:endParaRPr sz="1800" i="0" u="none" strike="noStrike" cap="none"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i="0" u="none" strike="noStrike" cap="none" dirty="0">
                <a:solidFill>
                  <a:srgbClr val="3F3F3F"/>
                </a:solidFill>
              </a:rPr>
              <a:t>Phthalates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</a:pPr>
            <a:endParaRPr lang="fr-FR" sz="1800" i="0" u="none" strike="noStrike" cap="none" dirty="0">
              <a:solidFill>
                <a:srgbClr val="3F3F3F"/>
              </a:solidFill>
            </a:endParaRPr>
          </a:p>
          <a:p>
            <a:pPr marL="140368" marR="0" lvl="0" indent="-16576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i="0" u="none" strike="noStrike" cap="none" dirty="0">
                <a:solidFill>
                  <a:srgbClr val="3F3F3F"/>
                </a:solidFill>
              </a:rPr>
              <a:t>Nanoparticles</a:t>
            </a:r>
            <a:endParaRPr sz="1800" i="0" u="none" strike="noStrike" cap="none" dirty="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3F3F3F"/>
                </a:solidFill>
              </a:rPr>
              <a:t>Undesirable substances:</a:t>
            </a:r>
            <a:endParaRPr sz="1800" b="1" dirty="0">
              <a:solidFill>
                <a:srgbClr val="3F3F3F"/>
              </a:solidFill>
            </a:endParaRPr>
          </a:p>
          <a:p>
            <a:pPr marL="140368" lvl="0" indent="-165768" algn="l" rtl="0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dirty="0">
                <a:solidFill>
                  <a:srgbClr val="3F3F3F"/>
                </a:solidFill>
              </a:rPr>
              <a:t>Melamine</a:t>
            </a:r>
            <a:endParaRPr sz="1800" dirty="0">
              <a:solidFill>
                <a:srgbClr val="3F3F3F"/>
              </a:solidFill>
            </a:endParaRPr>
          </a:p>
          <a:p>
            <a:pPr marL="140368" lvl="0" indent="-165768" algn="l" rtl="0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dirty="0">
                <a:solidFill>
                  <a:srgbClr val="3F3F3F"/>
                </a:solidFill>
              </a:rPr>
              <a:t>Cyanuric acid</a:t>
            </a:r>
            <a:endParaRPr sz="1800" dirty="0">
              <a:solidFill>
                <a:srgbClr val="3F3F3F"/>
              </a:solidFill>
            </a:endParaRPr>
          </a:p>
          <a:p>
            <a:pPr marL="140368" lvl="0" indent="-165768" algn="l" rtl="0"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fr-FR" sz="1800" dirty="0">
                <a:solidFill>
                  <a:srgbClr val="3F3F3F"/>
                </a:solidFill>
              </a:rPr>
              <a:t>Nitrosamine</a:t>
            </a:r>
            <a:endParaRPr sz="1800" dirty="0">
              <a:solidFill>
                <a:srgbClr val="3F3F3F"/>
              </a:solidFill>
            </a:endParaRPr>
          </a:p>
        </p:txBody>
      </p:sp>
      <p:sp>
        <p:nvSpPr>
          <p:cNvPr id="575" name="Google Shape;575;p53"/>
          <p:cNvSpPr txBox="1">
            <a:spLocks noGrp="1"/>
          </p:cNvSpPr>
          <p:nvPr>
            <p:ph type="title"/>
          </p:nvPr>
        </p:nvSpPr>
        <p:spPr>
          <a:xfrm>
            <a:off x="702775" y="538968"/>
            <a:ext cx="11499794" cy="567727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/>
              <a:t>Novel Foods Safety testing: Contaminants and Residues</a:t>
            </a:r>
            <a:endParaRPr sz="3200" dirty="0"/>
          </a:p>
        </p:txBody>
      </p:sp>
      <p:sp>
        <p:nvSpPr>
          <p:cNvPr id="576" name="Google Shape;576;p53"/>
          <p:cNvSpPr/>
          <p:nvPr/>
        </p:nvSpPr>
        <p:spPr>
          <a:xfrm>
            <a:off x="2555775" y="1533475"/>
            <a:ext cx="63900" cy="4536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53"/>
          <p:cNvSpPr/>
          <p:nvPr/>
        </p:nvSpPr>
        <p:spPr>
          <a:xfrm>
            <a:off x="4994175" y="1533475"/>
            <a:ext cx="63900" cy="4536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p53"/>
          <p:cNvSpPr/>
          <p:nvPr/>
        </p:nvSpPr>
        <p:spPr>
          <a:xfrm>
            <a:off x="7203975" y="1533475"/>
            <a:ext cx="63900" cy="4536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p53"/>
          <p:cNvSpPr/>
          <p:nvPr/>
        </p:nvSpPr>
        <p:spPr>
          <a:xfrm>
            <a:off x="9489975" y="1533475"/>
            <a:ext cx="63900" cy="4536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0" name="Google Shape;580;p53"/>
          <p:cNvSpPr/>
          <p:nvPr/>
        </p:nvSpPr>
        <p:spPr>
          <a:xfrm>
            <a:off x="12004575" y="1533475"/>
            <a:ext cx="63900" cy="4536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039152" y="6329880"/>
            <a:ext cx="96191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“As food safety is everyone's responsibility, collaboration among different stakeholders including companies, regulatory agencies, scientists, and researchers is useful for sharing the results of food safety assurance approaches and methodologies”, </a:t>
            </a:r>
            <a:r>
              <a:rPr lang="en-US" sz="1100" b="1" dirty="0"/>
              <a:t>Stakeholder Roundtable, Tel Aviv,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5"/>
          <p:cNvSpPr txBox="1"/>
          <p:nvPr/>
        </p:nvSpPr>
        <p:spPr>
          <a:xfrm rot="-5400000">
            <a:off x="672820" y="3244875"/>
            <a:ext cx="4649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200" b="1" i="0" u="none" strike="noStrike" cap="none" dirty="0">
                <a:solidFill>
                  <a:srgbClr val="49AAE1"/>
                </a:solidFill>
                <a:latin typeface="Work Sans"/>
                <a:ea typeface="Work Sans"/>
                <a:cs typeface="Work Sans"/>
                <a:sym typeface="Work Sans"/>
              </a:rPr>
              <a:t>Proximates &amp; Macro Nutrients</a:t>
            </a:r>
            <a:endParaRPr sz="2200" b="1" i="0" u="none" strike="noStrike" cap="none" dirty="0">
              <a:solidFill>
                <a:srgbClr val="49AAE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3" name="Google Shape;593;p55"/>
          <p:cNvSpPr txBox="1"/>
          <p:nvPr/>
        </p:nvSpPr>
        <p:spPr>
          <a:xfrm>
            <a:off x="602975" y="1355800"/>
            <a:ext cx="2021700" cy="4685858"/>
          </a:xfrm>
          <a:prstGeom prst="rect">
            <a:avLst/>
          </a:prstGeom>
          <a:solidFill>
            <a:srgbClr val="F3FCF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63525" marR="0" lvl="0" indent="-263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i="0" u="none" strike="noStrike" cap="none" dirty="0">
                <a:solidFill>
                  <a:srgbClr val="3F3F3F"/>
                </a:solidFill>
              </a:rPr>
              <a:t>Moisture</a:t>
            </a:r>
            <a:endParaRPr i="0" u="none" strike="noStrike" cap="none" dirty="0">
              <a:solidFill>
                <a:srgbClr val="3F3F3F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i="0" u="none" strike="noStrike" cap="none" dirty="0">
                <a:solidFill>
                  <a:srgbClr val="3F3F3F"/>
                </a:solidFill>
              </a:rPr>
              <a:t>Ash</a:t>
            </a:r>
            <a:endParaRPr i="0" u="none" strike="noStrike" cap="none" dirty="0">
              <a:solidFill>
                <a:srgbClr val="3F3F3F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3F3F3F"/>
              </a:solidFill>
            </a:endParaRPr>
          </a:p>
          <a:p>
            <a:pPr marL="22225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FR" b="1" i="0" u="none" strike="noStrike" cap="none" dirty="0">
                <a:solidFill>
                  <a:srgbClr val="3F3F3F"/>
                </a:solidFill>
              </a:rPr>
              <a:t>Lipids</a:t>
            </a:r>
            <a:endParaRPr b="1" i="0" u="none" strike="noStrike" cap="none" dirty="0">
              <a:solidFill>
                <a:srgbClr val="3F3F3F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i="0" u="none" strike="noStrike" cap="none" dirty="0">
                <a:solidFill>
                  <a:srgbClr val="3F3F3F"/>
                </a:solidFill>
              </a:rPr>
              <a:t>Fat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</a:pPr>
            <a:endParaRPr dirty="0">
              <a:solidFill>
                <a:srgbClr val="3F3F3F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i="0" u="none" strike="noStrike" cap="none" dirty="0">
                <a:solidFill>
                  <a:srgbClr val="3F3F3F"/>
                </a:solidFill>
              </a:rPr>
              <a:t>Fatty Acid Profiles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</a:pPr>
            <a:endParaRPr i="0" u="none" strike="noStrike" cap="none" dirty="0">
              <a:solidFill>
                <a:srgbClr val="3F3F3F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Omega 3:6 fatty acids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</a:pPr>
            <a:endParaRPr dirty="0">
              <a:solidFill>
                <a:srgbClr val="3F3F3F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Cholesterol (insect herbivores produce cholesterol by metabolizing phytosterols)</a:t>
            </a:r>
            <a:endParaRPr dirty="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dirty="0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4" name="Google Shape;594;p55"/>
          <p:cNvSpPr txBox="1"/>
          <p:nvPr/>
        </p:nvSpPr>
        <p:spPr>
          <a:xfrm rot="-5400000">
            <a:off x="5406500" y="2620825"/>
            <a:ext cx="2985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2200" b="1" dirty="0">
                <a:solidFill>
                  <a:srgbClr val="49AAE1"/>
                </a:solidFill>
                <a:latin typeface="Work Sans"/>
                <a:ea typeface="Work Sans"/>
                <a:cs typeface="Work Sans"/>
                <a:sym typeface="Work Sans"/>
              </a:rPr>
              <a:t>Minerals and Others</a:t>
            </a:r>
            <a:endParaRPr sz="2200" b="1" dirty="0">
              <a:solidFill>
                <a:srgbClr val="49AAE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dirty="0">
              <a:solidFill>
                <a:srgbClr val="49AAE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5" name="Google Shape;595;p55"/>
          <p:cNvSpPr txBox="1"/>
          <p:nvPr/>
        </p:nvSpPr>
        <p:spPr>
          <a:xfrm rot="-5400000">
            <a:off x="8842413" y="1924750"/>
            <a:ext cx="1399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200" b="1" i="0" u="none" strike="noStrike" cap="none" dirty="0">
                <a:solidFill>
                  <a:srgbClr val="49AAE1"/>
                </a:solidFill>
                <a:latin typeface="Work Sans"/>
                <a:ea typeface="Work Sans"/>
                <a:cs typeface="Work Sans"/>
                <a:sym typeface="Work Sans"/>
              </a:rPr>
              <a:t>Vitamins</a:t>
            </a:r>
            <a:endParaRPr sz="2200" b="1" i="0" u="none" strike="noStrike" cap="none" dirty="0">
              <a:solidFill>
                <a:srgbClr val="49AAE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6" name="Google Shape;596;p55"/>
          <p:cNvSpPr txBox="1"/>
          <p:nvPr/>
        </p:nvSpPr>
        <p:spPr>
          <a:xfrm rot="-5400000">
            <a:off x="-2011675" y="3178800"/>
            <a:ext cx="4921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200" b="1" i="0" u="none" strike="noStrike" cap="none" dirty="0">
                <a:solidFill>
                  <a:srgbClr val="49AAE1"/>
                </a:solidFill>
                <a:latin typeface="Work Sans"/>
                <a:ea typeface="Work Sans"/>
                <a:cs typeface="Work Sans"/>
                <a:sym typeface="Work Sans"/>
              </a:rPr>
              <a:t>Proximates &amp; Macro Nutrients</a:t>
            </a:r>
            <a:endParaRPr sz="2200" b="1" i="0" u="none" strike="noStrike" cap="none" dirty="0">
              <a:solidFill>
                <a:srgbClr val="49AAE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7" name="Google Shape;597;p55"/>
          <p:cNvSpPr txBox="1"/>
          <p:nvPr/>
        </p:nvSpPr>
        <p:spPr>
          <a:xfrm>
            <a:off x="3165413" y="1355800"/>
            <a:ext cx="3355800" cy="4652515"/>
          </a:xfrm>
          <a:prstGeom prst="rect">
            <a:avLst/>
          </a:prstGeom>
          <a:solidFill>
            <a:srgbClr val="F3FCF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22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i="0" u="none" strike="noStrike" cap="none" dirty="0">
                <a:solidFill>
                  <a:srgbClr val="3F3F3F"/>
                </a:solidFill>
              </a:rPr>
              <a:t>Carbohydrates</a:t>
            </a:r>
            <a:endParaRPr b="1" i="0" u="none" strike="noStrike" cap="none" dirty="0">
              <a:solidFill>
                <a:srgbClr val="000000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Total Dietary Fibre</a:t>
            </a:r>
            <a:endParaRPr dirty="0">
              <a:solidFill>
                <a:srgbClr val="3F3F3F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Soluble/insoluble fiber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dirty="0">
              <a:solidFill>
                <a:srgbClr val="3F3F3F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Starch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dirty="0">
              <a:solidFill>
                <a:srgbClr val="3F3F3F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Total Sugar and Sugar profiles (basic &amp; expanded)</a:t>
            </a:r>
            <a:endParaRPr dirty="0">
              <a:solidFill>
                <a:srgbClr val="3F3F3F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Polysaccharides (FOS, GOS, Beta-glucans)</a:t>
            </a:r>
          </a:p>
          <a:p>
            <a:pPr marR="0" lvl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i="0" u="none" strike="noStrike" cap="none" dirty="0">
              <a:solidFill>
                <a:srgbClr val="3F3F3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3F3F3F"/>
                </a:solidFill>
              </a:rPr>
              <a:t>Proteins</a:t>
            </a:r>
            <a:endParaRPr b="1" dirty="0">
              <a:solidFill>
                <a:srgbClr val="3F3F3F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Protein content</a:t>
            </a:r>
            <a:endParaRPr dirty="0">
              <a:solidFill>
                <a:srgbClr val="3F3F3F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Non-protein nitrogen</a:t>
            </a:r>
            <a:endParaRPr dirty="0">
              <a:solidFill>
                <a:srgbClr val="3F3F3F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Amino acids profile</a:t>
            </a:r>
            <a:endParaRPr dirty="0">
              <a:solidFill>
                <a:srgbClr val="3F3F3F"/>
              </a:solidFill>
            </a:endParaRPr>
          </a:p>
          <a:p>
            <a:pPr marL="263525" marR="0" lvl="0" indent="-2635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Protein digestibility (PDCAAS)</a:t>
            </a:r>
            <a:endParaRPr dirty="0">
              <a:solidFill>
                <a:srgbClr val="3F3F3F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dirty="0">
              <a:solidFill>
                <a:srgbClr val="3F3F3F"/>
              </a:solidFill>
            </a:endParaRPr>
          </a:p>
        </p:txBody>
      </p:sp>
      <p:sp>
        <p:nvSpPr>
          <p:cNvPr id="598" name="Google Shape;598;p55"/>
          <p:cNvSpPr txBox="1"/>
          <p:nvPr/>
        </p:nvSpPr>
        <p:spPr>
          <a:xfrm>
            <a:off x="6976238" y="1440400"/>
            <a:ext cx="2289600" cy="4484400"/>
          </a:xfrm>
          <a:prstGeom prst="rect">
            <a:avLst/>
          </a:prstGeom>
          <a:solidFill>
            <a:srgbClr val="F3FCF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434343"/>
                </a:solidFill>
              </a:rPr>
              <a:t>Macroelements</a:t>
            </a:r>
            <a:r>
              <a:rPr lang="fr-FR" dirty="0">
                <a:solidFill>
                  <a:srgbClr val="434343"/>
                </a:solidFill>
              </a:rPr>
              <a:t> </a:t>
            </a:r>
            <a:endParaRPr dirty="0">
              <a:solidFill>
                <a:srgbClr val="434343"/>
              </a:solidFill>
            </a:endParaRPr>
          </a:p>
          <a:p>
            <a:pPr marL="263525" lvl="0" indent="-263525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Work Sans"/>
              <a:buChar char="•"/>
            </a:pPr>
            <a:r>
              <a:rPr lang="fr-FR" dirty="0">
                <a:solidFill>
                  <a:srgbClr val="434343"/>
                </a:solidFill>
              </a:rPr>
              <a:t>Calcium, Sodium,Potassium, Magnesium, Phosphorus</a:t>
            </a: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434343"/>
                </a:solidFill>
              </a:rPr>
              <a:t>Microelements</a:t>
            </a:r>
            <a:endParaRPr b="1" dirty="0">
              <a:solidFill>
                <a:srgbClr val="434343"/>
              </a:solidFill>
            </a:endParaRPr>
          </a:p>
          <a:p>
            <a:pPr marL="263525" lvl="0" indent="-263525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dirty="0">
                <a:solidFill>
                  <a:srgbClr val="434343"/>
                </a:solidFill>
              </a:rPr>
              <a:t>Iron, Copper, Manganese, Zinc</a:t>
            </a: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434343"/>
                </a:solidFill>
              </a:rPr>
              <a:t>Other minerals:</a:t>
            </a:r>
            <a:endParaRPr b="1" dirty="0">
              <a:solidFill>
                <a:srgbClr val="434343"/>
              </a:solidFill>
            </a:endParaRPr>
          </a:p>
          <a:p>
            <a:pPr marL="263525" lvl="0" indent="-263525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dirty="0">
                <a:solidFill>
                  <a:srgbClr val="434343"/>
                </a:solidFill>
              </a:rPr>
              <a:t>Selenium</a:t>
            </a:r>
            <a:endParaRPr dirty="0">
              <a:solidFill>
                <a:srgbClr val="434343"/>
              </a:solidFill>
            </a:endParaRPr>
          </a:p>
          <a:p>
            <a:pPr marL="263525" lvl="0" indent="-263525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</a:pPr>
            <a:r>
              <a:rPr lang="fr-FR" dirty="0">
                <a:solidFill>
                  <a:srgbClr val="434343"/>
                </a:solidFill>
              </a:rPr>
              <a:t>Iodine</a:t>
            </a: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434343"/>
                </a:solidFill>
              </a:rPr>
              <a:t>Others:</a:t>
            </a:r>
            <a:endParaRPr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</a:rPr>
              <a:t>Choline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</a:rPr>
              <a:t>Lutein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</a:rPr>
              <a:t>Carnitine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</a:rPr>
              <a:t>Inositol</a:t>
            </a:r>
            <a:endParaRPr sz="650" i="0" u="none" strike="noStrike" cap="none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99" name="Google Shape;599;p55"/>
          <p:cNvSpPr txBox="1"/>
          <p:nvPr/>
        </p:nvSpPr>
        <p:spPr>
          <a:xfrm>
            <a:off x="9720875" y="1435300"/>
            <a:ext cx="2147700" cy="4494600"/>
          </a:xfrm>
          <a:prstGeom prst="rect">
            <a:avLst/>
          </a:prstGeom>
          <a:solidFill>
            <a:srgbClr val="F3FCFF"/>
          </a:solidFill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rgbClr val="434343"/>
                </a:solidFill>
              </a:rPr>
              <a:t>Vitamin A </a:t>
            </a:r>
            <a:r>
              <a:rPr lang="fr-FR" dirty="0">
                <a:solidFill>
                  <a:srgbClr val="434343"/>
                </a:solidFill>
              </a:rPr>
              <a:t>(retinol)</a:t>
            </a: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rgbClr val="434343"/>
                </a:solidFill>
              </a:rPr>
              <a:t>B Vitamins</a:t>
            </a:r>
            <a:r>
              <a:rPr lang="fr-FR" dirty="0">
                <a:solidFill>
                  <a:srgbClr val="434343"/>
                </a:solidFill>
              </a:rPr>
              <a:t> </a:t>
            </a:r>
            <a:endParaRPr dirty="0">
              <a:solidFill>
                <a:srgbClr val="434343"/>
              </a:solidFill>
            </a:endParaRPr>
          </a:p>
          <a:p>
            <a:pPr marL="263525" lvl="0" indent="-263525" algn="l" rtl="0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</a:pPr>
            <a:r>
              <a:rPr lang="fr-FR" dirty="0">
                <a:solidFill>
                  <a:srgbClr val="434343"/>
                </a:solidFill>
              </a:rPr>
              <a:t>Thiamine (B1), Riboflavin (B2), Niacin (B3), Pantothenic Acid, Pyridoxine (B6), Biotin (B7), Cobalamin (B12), Folic Acid (B9), Cobalamin (B12)</a:t>
            </a:r>
            <a:endParaRPr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rgbClr val="434343"/>
                </a:solidFill>
              </a:rPr>
              <a:t>Vitamin C</a:t>
            </a:r>
            <a:endParaRPr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rgbClr val="434343"/>
                </a:solidFill>
              </a:rPr>
              <a:t>Vitamin D3 </a:t>
            </a:r>
            <a:r>
              <a:rPr lang="fr-FR" dirty="0">
                <a:solidFill>
                  <a:srgbClr val="434343"/>
                </a:solidFill>
              </a:rPr>
              <a:t>(cholecalciferol)</a:t>
            </a: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rgbClr val="434343"/>
                </a:solidFill>
              </a:rPr>
              <a:t>Vitamin E </a:t>
            </a:r>
            <a:r>
              <a:rPr lang="fr-FR" dirty="0">
                <a:solidFill>
                  <a:srgbClr val="434343"/>
                </a:solidFill>
              </a:rPr>
              <a:t>(Alpha tocophérol)</a:t>
            </a: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b="1" dirty="0">
                <a:solidFill>
                  <a:srgbClr val="434343"/>
                </a:solidFill>
              </a:rPr>
              <a:t>Vitamin K</a:t>
            </a:r>
            <a:endParaRPr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rgbClr val="434343"/>
              </a:solidFill>
            </a:endParaRPr>
          </a:p>
          <a:p>
            <a:pPr marL="263525" marR="0" lvl="0" indent="-1746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Work Sans"/>
              <a:buNone/>
            </a:pPr>
            <a:endParaRPr sz="1050" b="1" i="0" u="none" strike="noStrike" cap="none" dirty="0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0" name="Google Shape;600;p55"/>
          <p:cNvSpPr txBox="1">
            <a:spLocks noGrp="1"/>
          </p:cNvSpPr>
          <p:nvPr>
            <p:ph type="title"/>
          </p:nvPr>
        </p:nvSpPr>
        <p:spPr>
          <a:xfrm>
            <a:off x="837094" y="485325"/>
            <a:ext cx="8883781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/>
              <a:t>Novel Foods: Quality &amp; Nutritional analysis </a:t>
            </a:r>
            <a:endParaRPr sz="3200" dirty="0"/>
          </a:p>
        </p:txBody>
      </p:sp>
      <p:sp>
        <p:nvSpPr>
          <p:cNvPr id="601" name="Google Shape;601;p55"/>
          <p:cNvSpPr/>
          <p:nvPr/>
        </p:nvSpPr>
        <p:spPr>
          <a:xfrm>
            <a:off x="2534475" y="1405675"/>
            <a:ext cx="85200" cy="4484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2" name="Google Shape;602;p55"/>
          <p:cNvSpPr/>
          <p:nvPr/>
        </p:nvSpPr>
        <p:spPr>
          <a:xfrm>
            <a:off x="6496875" y="1405675"/>
            <a:ext cx="85200" cy="4484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3" name="Google Shape;603;p55"/>
          <p:cNvSpPr/>
          <p:nvPr/>
        </p:nvSpPr>
        <p:spPr>
          <a:xfrm>
            <a:off x="9087675" y="1481875"/>
            <a:ext cx="85200" cy="4484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4" name="Google Shape;604;p55"/>
          <p:cNvSpPr/>
          <p:nvPr/>
        </p:nvSpPr>
        <p:spPr>
          <a:xfrm>
            <a:off x="11830875" y="1405675"/>
            <a:ext cx="85200" cy="4484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948C9F1-9ED7-4D9F-860D-6919C7262B0E}"/>
              </a:ext>
            </a:extLst>
          </p:cNvPr>
          <p:cNvSpPr txBox="1">
            <a:spLocks/>
          </p:cNvSpPr>
          <p:nvPr/>
        </p:nvSpPr>
        <p:spPr>
          <a:xfrm>
            <a:off x="710894" y="1146832"/>
            <a:ext cx="10570029" cy="52229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entury Gothic" panose="020B0502020202020204" pitchFamily="34" charset="0"/>
              <a:buChar char="–"/>
              <a:defRPr sz="2000" kern="1200">
                <a:solidFill>
                  <a:schemeClr val="tx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methods: </a:t>
            </a:r>
            <a:r>
              <a:rPr lang="en-US" sz="2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Kjeldahl</a:t>
            </a: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Dumas, colorimetric methods…</a:t>
            </a:r>
          </a:p>
          <a:p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of nitrogen “proxy” methods: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solidFill>
                  <a:srgbClr val="540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Wide range of protein factors: 5.18 (almonds) to 6.38 (milk)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540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Interference from non-protein nitrogen (nitrates from media, lipids, chitin, nucleic acids..)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540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Interference from free amino acids (asparagine…)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540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Insects: species to species, developmental stage, feed, gut content.. (Agri. Food. Sci. 29, 2020, 1-5)</a:t>
            </a:r>
          </a:p>
          <a:p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 factors for new protein sources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540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Cell-based; Fermentation based; algae based; Insect based</a:t>
            </a:r>
          </a:p>
          <a:p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 factors for combination on proteins</a:t>
            </a:r>
          </a:p>
          <a:p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standard methods or reference materials.</a:t>
            </a:r>
          </a:p>
          <a:p>
            <a:pPr marL="0" indent="0">
              <a:buNone/>
            </a:pPr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“….</a:t>
            </a:r>
            <a:r>
              <a:rPr lang="en-US" sz="1800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Macroalgal</a:t>
            </a:r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amino-acid profile has shown to be different in different stages of the life cycle of the </a:t>
            </a:r>
            <a:r>
              <a:rPr lang="en-US" sz="1800" i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macroalgae</a:t>
            </a:r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CEN/TC454</a:t>
            </a:r>
          </a:p>
          <a:p>
            <a:endParaRPr lang="en-US" sz="2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894" y="439271"/>
            <a:ext cx="10289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Quantification of Protein: Challenges &amp; Gaps Posed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948C9F1-9ED7-4D9F-860D-6919C7262B0E}"/>
              </a:ext>
            </a:extLst>
          </p:cNvPr>
          <p:cNvSpPr txBox="1">
            <a:spLocks/>
          </p:cNvSpPr>
          <p:nvPr/>
        </p:nvSpPr>
        <p:spPr>
          <a:xfrm>
            <a:off x="703725" y="1220896"/>
            <a:ext cx="10515600" cy="46796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entury Gothic" panose="020B0502020202020204" pitchFamily="34" charset="0"/>
              <a:buChar char="–"/>
              <a:defRPr sz="2000" kern="1200">
                <a:solidFill>
                  <a:schemeClr val="tx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Medium" panose="000006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is one of the defining parameters for Novel Proteins</a:t>
            </a:r>
          </a:p>
          <a:p>
            <a:pPr fontAlgn="base"/>
            <a:r>
              <a:rPr lang="en-US" sz="2000" dirty="0">
                <a:solidFill>
                  <a:srgbClr val="06B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Protein Quality: </a:t>
            </a:r>
            <a:r>
              <a:rPr lang="en-US" sz="2000" i="1" dirty="0">
                <a:solidFill>
                  <a:srgbClr val="06BC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power of protein source to cover the requirements of nitrogen and amino acids for the organism</a:t>
            </a:r>
          </a:p>
          <a:p>
            <a:pPr marL="0" indent="0" fontAlgn="base">
              <a:buNone/>
            </a:pPr>
            <a:r>
              <a:rPr lang="en-US" sz="2000" dirty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Protein Digestibility Corrected Amino Acid Score (PDCASS);  since 1980 (Codex Committee on </a:t>
            </a:r>
          </a:p>
          <a:p>
            <a:pPr marL="0" indent="0" fontAlgn="base">
              <a:buNone/>
            </a:pPr>
            <a:r>
              <a:rPr lang="en-US" sz="2000" dirty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Vegetable Proteins, CCVP, 1980)</a:t>
            </a:r>
          </a:p>
          <a:p>
            <a:pPr marL="0" indent="0" fontAlgn="base">
              <a:buNone/>
            </a:pPr>
            <a:r>
              <a:rPr lang="en-US" sz="2000" dirty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PDCASS replaced measurement of Protein Efficiency Ratio (PER, since 1919)</a:t>
            </a:r>
          </a:p>
          <a:p>
            <a:pPr marL="0" indent="0" fontAlgn="base">
              <a:buNone/>
            </a:pPr>
            <a:r>
              <a:rPr lang="en-US" sz="2000" dirty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*  Discrepancies due to the validity of reference protein</a:t>
            </a:r>
          </a:p>
          <a:p>
            <a:pPr marL="0" indent="0" fontAlgn="base">
              <a:buNone/>
            </a:pPr>
            <a:r>
              <a:rPr lang="en-US" sz="2000" dirty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*  Effects of processing on the protein quality</a:t>
            </a:r>
          </a:p>
          <a:p>
            <a:pPr marL="0" indent="0" fontAlgn="base">
              <a:buNone/>
            </a:pPr>
            <a:r>
              <a:rPr lang="en-US" sz="2000" dirty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*  Presence of anti-nutritional factors in the protein matrix</a:t>
            </a:r>
          </a:p>
          <a:p>
            <a:pPr marL="0" indent="0" fontAlgn="base">
              <a:buNone/>
            </a:pPr>
            <a:r>
              <a:rPr lang="en-US" sz="2000" dirty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(Natural anti-nutrient factors or anti-nutritional factors formed during the processing</a:t>
            </a:r>
          </a:p>
          <a:p>
            <a:pPr marL="0" indent="0" fontAlgn="base">
              <a:buNone/>
            </a:pPr>
            <a:r>
              <a:rPr lang="en-US" sz="2000" dirty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would overestimate PDCASS)</a:t>
            </a:r>
          </a:p>
          <a:p>
            <a:pPr marL="0" indent="0" fontAlgn="base">
              <a:buNone/>
            </a:pPr>
            <a:r>
              <a:rPr lang="en-US" sz="2000" dirty="0">
                <a:solidFill>
                  <a:srgbClr val="99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- Digestible Indispensable Amino Acid Score (DIAAS), Since FAO expert consultation in 2011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725" y="394446"/>
            <a:ext cx="423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&amp; Impact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8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25" y="402316"/>
            <a:ext cx="8383663" cy="647700"/>
          </a:xfrm>
        </p:spPr>
        <p:txBody>
          <a:bodyPr>
            <a:noAutofit/>
          </a:bodyPr>
          <a:lstStyle/>
          <a:p>
            <a:r>
              <a:rPr lang="en-US" sz="3200" dirty="0"/>
              <a:t>Standard Curves - No Internal Standard </a:t>
            </a:r>
            <a:br>
              <a:rPr lang="en-US" sz="3200" b="0" dirty="0"/>
            </a:br>
            <a:br>
              <a:rPr lang="en-US" sz="3200" dirty="0"/>
            </a:br>
            <a:endParaRPr lang="en-US" sz="3200" dirty="0"/>
          </a:p>
        </p:txBody>
      </p:sp>
      <p:pic>
        <p:nvPicPr>
          <p:cNvPr id="1026" name="Picture 2" descr="https://lh4.googleusercontent.com/TYfT_pofTAst8SLbr9R6-iR0WKTSVL74tvsdvx1RDbylxZ60WGkG4RP4ktSJ_QYC-iQpDG1akfZcMGjCImHuL9ID6hzmYD5hWgI364P248oryjgwo170Hp0aX38Px83D5uywQWHNro_6HcfaDaMmX2Rya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5" y="1417247"/>
            <a:ext cx="10970372" cy="47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20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25" y="465070"/>
            <a:ext cx="10639500" cy="647700"/>
          </a:xfrm>
        </p:spPr>
        <p:txBody>
          <a:bodyPr>
            <a:normAutofit/>
          </a:bodyPr>
          <a:lstStyle/>
          <a:p>
            <a:r>
              <a:rPr lang="en-US" sz="3200" dirty="0"/>
              <a:t>Standard Curves - Internal Standard </a:t>
            </a:r>
          </a:p>
        </p:txBody>
      </p:sp>
      <p:pic>
        <p:nvPicPr>
          <p:cNvPr id="2050" name="Picture 2" descr="https://lh4.googleusercontent.com/ZoH0zmBtr119ZZ3pmAFtdLCZ1gi4YRYD9IoFjqf9C9gijg2NkSKnfJ4U1YXnc8OANCYwclxbTQIiXI0i_qh2gjw_WH7Qyek4CcvQowkuA2SoAb6z6cU1dJU2N5Q4nZ9iNAxrmG1UoFNxyiw50p5ThP_pc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5" y="1360423"/>
            <a:ext cx="11038168" cy="483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14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 dirty="0"/>
          </a:p>
        </p:txBody>
      </p:sp>
      <p:sp>
        <p:nvSpPr>
          <p:cNvPr id="253" name="Google Shape;253;p30"/>
          <p:cNvSpPr/>
          <p:nvPr/>
        </p:nvSpPr>
        <p:spPr>
          <a:xfrm>
            <a:off x="5040900" y="2373900"/>
            <a:ext cx="2110200" cy="2110200"/>
          </a:xfrm>
          <a:prstGeom prst="ellipse">
            <a:avLst/>
          </a:prstGeom>
          <a:solidFill>
            <a:srgbClr val="00ABE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30"/>
          <p:cNvSpPr/>
          <p:nvPr/>
        </p:nvSpPr>
        <p:spPr>
          <a:xfrm rot="-9211452">
            <a:off x="3584190" y="2407407"/>
            <a:ext cx="1550402" cy="51411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FCC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30"/>
          <p:cNvSpPr/>
          <p:nvPr/>
        </p:nvSpPr>
        <p:spPr>
          <a:xfrm>
            <a:off x="837675" y="3271575"/>
            <a:ext cx="2593800" cy="461700"/>
          </a:xfrm>
          <a:prstGeom prst="roundRect">
            <a:avLst>
              <a:gd name="adj" fmla="val 16667"/>
            </a:avLst>
          </a:prstGeom>
          <a:solidFill>
            <a:srgbClr val="0A40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30"/>
          <p:cNvSpPr/>
          <p:nvPr/>
        </p:nvSpPr>
        <p:spPr>
          <a:xfrm>
            <a:off x="7209829" y="3171890"/>
            <a:ext cx="1550700" cy="51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FCC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p30"/>
          <p:cNvSpPr/>
          <p:nvPr/>
        </p:nvSpPr>
        <p:spPr>
          <a:xfrm rot="-10799335">
            <a:off x="3431485" y="3245171"/>
            <a:ext cx="1550700" cy="51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FCC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p30"/>
          <p:cNvSpPr/>
          <p:nvPr/>
        </p:nvSpPr>
        <p:spPr>
          <a:xfrm rot="9268567">
            <a:off x="3660235" y="4091341"/>
            <a:ext cx="1550522" cy="5143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FCC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30"/>
          <p:cNvSpPr/>
          <p:nvPr/>
        </p:nvSpPr>
        <p:spPr>
          <a:xfrm rot="-1620376">
            <a:off x="7000536" y="2326352"/>
            <a:ext cx="1550580" cy="5137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FCC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p30"/>
          <p:cNvSpPr/>
          <p:nvPr/>
        </p:nvSpPr>
        <p:spPr>
          <a:xfrm rot="1514475">
            <a:off x="6950069" y="4091397"/>
            <a:ext cx="1550546" cy="5143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FCC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30"/>
          <p:cNvSpPr/>
          <p:nvPr/>
        </p:nvSpPr>
        <p:spPr>
          <a:xfrm>
            <a:off x="1108950" y="4454375"/>
            <a:ext cx="2593800" cy="461700"/>
          </a:xfrm>
          <a:prstGeom prst="roundRect">
            <a:avLst>
              <a:gd name="adj" fmla="val 16667"/>
            </a:avLst>
          </a:prstGeom>
          <a:solidFill>
            <a:srgbClr val="0A40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Google Shape;262;p30"/>
          <p:cNvSpPr/>
          <p:nvPr/>
        </p:nvSpPr>
        <p:spPr>
          <a:xfrm>
            <a:off x="8489250" y="4484100"/>
            <a:ext cx="2593800" cy="461700"/>
          </a:xfrm>
          <a:prstGeom prst="roundRect">
            <a:avLst>
              <a:gd name="adj" fmla="val 16667"/>
            </a:avLst>
          </a:prstGeom>
          <a:solidFill>
            <a:srgbClr val="0A40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30"/>
          <p:cNvSpPr/>
          <p:nvPr/>
        </p:nvSpPr>
        <p:spPr>
          <a:xfrm>
            <a:off x="8760525" y="3198150"/>
            <a:ext cx="2693100" cy="461700"/>
          </a:xfrm>
          <a:prstGeom prst="roundRect">
            <a:avLst>
              <a:gd name="adj" fmla="val 16667"/>
            </a:avLst>
          </a:prstGeom>
          <a:solidFill>
            <a:srgbClr val="0A40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30"/>
          <p:cNvSpPr/>
          <p:nvPr/>
        </p:nvSpPr>
        <p:spPr>
          <a:xfrm>
            <a:off x="8566950" y="2062725"/>
            <a:ext cx="2593800" cy="461700"/>
          </a:xfrm>
          <a:prstGeom prst="roundRect">
            <a:avLst>
              <a:gd name="adj" fmla="val 16667"/>
            </a:avLst>
          </a:prstGeom>
          <a:solidFill>
            <a:srgbClr val="0A40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30"/>
          <p:cNvSpPr/>
          <p:nvPr/>
        </p:nvSpPr>
        <p:spPr>
          <a:xfrm>
            <a:off x="1031250" y="2088775"/>
            <a:ext cx="2593800" cy="461700"/>
          </a:xfrm>
          <a:prstGeom prst="roundRect">
            <a:avLst>
              <a:gd name="adj" fmla="val 16667"/>
            </a:avLst>
          </a:prstGeom>
          <a:solidFill>
            <a:srgbClr val="0A40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6" name="Google Shape;266;p30"/>
          <p:cNvSpPr txBox="1"/>
          <p:nvPr/>
        </p:nvSpPr>
        <p:spPr>
          <a:xfrm>
            <a:off x="9313500" y="4484100"/>
            <a:ext cx="94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GMO</a:t>
            </a:r>
            <a:endParaRPr sz="1800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970725" y="208876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Microorganism based</a:t>
            </a:r>
            <a:endParaRPr sz="1800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8607075" y="2073325"/>
            <a:ext cx="279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800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Mod. Chem Structure</a:t>
            </a:r>
            <a:endParaRPr sz="1800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8607075" y="320578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New Production Process</a:t>
            </a:r>
            <a:endParaRPr sz="1800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1807950" y="2057875"/>
            <a:ext cx="104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934425" y="3271575"/>
            <a:ext cx="2400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Plant or plant parts</a:t>
            </a:r>
            <a:endParaRPr sz="1800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1321275" y="4484100"/>
            <a:ext cx="229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Animals or parts</a:t>
            </a:r>
            <a:endParaRPr sz="1800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3" name="Google Shape;273;p30"/>
          <p:cNvSpPr/>
          <p:nvPr/>
        </p:nvSpPr>
        <p:spPr>
          <a:xfrm>
            <a:off x="3439950" y="5456825"/>
            <a:ext cx="5334600" cy="51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30"/>
          <p:cNvSpPr txBox="1"/>
          <p:nvPr/>
        </p:nvSpPr>
        <p:spPr>
          <a:xfrm>
            <a:off x="3379200" y="5533025"/>
            <a:ext cx="5456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Cell or tissue culture derived from animals or plants</a:t>
            </a:r>
            <a:endParaRPr sz="1600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5419638" y="3082650"/>
            <a:ext cx="1375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1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NOVEL FOODS</a:t>
            </a:r>
            <a:endParaRPr sz="2100" b="1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6" name="Google Shape;276;p30"/>
          <p:cNvSpPr/>
          <p:nvPr/>
        </p:nvSpPr>
        <p:spPr>
          <a:xfrm rot="5400000">
            <a:off x="5611750" y="4771649"/>
            <a:ext cx="936900" cy="51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FCC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30"/>
          <p:cNvSpPr txBox="1"/>
          <p:nvPr/>
        </p:nvSpPr>
        <p:spPr>
          <a:xfrm>
            <a:off x="731558" y="280968"/>
            <a:ext cx="756976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Global Classification of Novel Foods</a:t>
            </a:r>
            <a:endParaRPr sz="3200" b="1" dirty="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9341" y="6180262"/>
            <a:ext cx="9824171" cy="61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lvl="0" algn="ctr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fr-FR" sz="1200" dirty="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“If intended to replace another food, it must not differ in a way that the consumption of the novel food would be nutritionally disadvantages to the customer”</a:t>
            </a:r>
            <a:endParaRPr lang="en-US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89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24" y="1345216"/>
            <a:ext cx="10639500" cy="6477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Sample: </a:t>
            </a:r>
            <a:r>
              <a:rPr lang="en-US" sz="2200" b="0" dirty="0"/>
              <a:t>Freeze dried protein (</a:t>
            </a:r>
            <a:r>
              <a:rPr lang="en-US" sz="2200" b="0" dirty="0" err="1"/>
              <a:t>Shiru</a:t>
            </a:r>
            <a:r>
              <a:rPr lang="en-US" sz="2200" b="0" dirty="0"/>
              <a:t>, </a:t>
            </a:r>
            <a:r>
              <a:rPr lang="en-US" sz="2200" b="0" dirty="0" err="1"/>
              <a:t>Inc</a:t>
            </a:r>
            <a:r>
              <a:rPr lang="en-US" sz="2200" b="0" dirty="0"/>
              <a:t>) produced via heterologous expression/fermentation in a bacterial host</a:t>
            </a:r>
            <a:br>
              <a:rPr lang="en-US" b="0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077584"/>
              </p:ext>
            </p:extLst>
          </p:nvPr>
        </p:nvGraphicFramePr>
        <p:xfrm>
          <a:off x="2846512" y="2350007"/>
          <a:ext cx="6574725" cy="3870739"/>
        </p:xfrm>
        <a:graphic>
          <a:graphicData uri="http://schemas.openxmlformats.org/drawingml/2006/table">
            <a:tbl>
              <a:tblPr/>
              <a:tblGrid>
                <a:gridCol w="2079878">
                  <a:extLst>
                    <a:ext uri="{9D8B030D-6E8A-4147-A177-3AD203B41FA5}">
                      <a16:colId xmlns:a16="http://schemas.microsoft.com/office/drawing/2014/main" val="2255554416"/>
                    </a:ext>
                  </a:extLst>
                </a:gridCol>
                <a:gridCol w="2345640">
                  <a:extLst>
                    <a:ext uri="{9D8B030D-6E8A-4147-A177-3AD203B41FA5}">
                      <a16:colId xmlns:a16="http://schemas.microsoft.com/office/drawing/2014/main" val="3944634782"/>
                    </a:ext>
                  </a:extLst>
                </a:gridCol>
                <a:gridCol w="2149207">
                  <a:extLst>
                    <a:ext uri="{9D8B030D-6E8A-4147-A177-3AD203B41FA5}">
                      <a16:colId xmlns:a16="http://schemas.microsoft.com/office/drawing/2014/main" val="1234877646"/>
                    </a:ext>
                  </a:extLst>
                </a:gridCol>
              </a:tblGrid>
              <a:tr h="466248">
                <a:tc>
                  <a:txBody>
                    <a:bodyPr/>
                    <a:lstStyle/>
                    <a:p>
                      <a:pPr fontAlgn="ctr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 4421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Mérieux Method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920553"/>
                  </a:ext>
                </a:extLst>
              </a:tr>
              <a:tr h="44865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Sample 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g</a:t>
                      </a:r>
                      <a:r>
                        <a:rPr lang="nn-NO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(2.0 g x 2)</a:t>
                      </a:r>
                      <a:endParaRPr lang="nn-NO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40 mg </a:t>
                      </a:r>
                      <a:r>
                        <a:rPr lang="en-US" sz="13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(20.0 mg x 2)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466029"/>
                  </a:ext>
                </a:extLst>
              </a:tr>
              <a:tr h="44865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PCS (Spiked)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g</a:t>
                      </a:r>
                      <a:r>
                        <a:rPr lang="nn-NO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nn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(2.0 g x 2)</a:t>
                      </a:r>
                      <a:endParaRPr lang="nn-NO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40 mg </a:t>
                      </a:r>
                      <a:r>
                        <a:rPr lang="en-US" sz="13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(20.0 mg x 2)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248975"/>
                  </a:ext>
                </a:extLst>
              </a:tr>
              <a:tr h="677379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Standard Curve 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12g 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(2.0 g x 6)</a:t>
                      </a:r>
                      <a:endParaRPr lang="en-US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Matrix Matched</a:t>
                      </a: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External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994351"/>
                  </a:ext>
                </a:extLst>
              </a:tr>
              <a:tr h="44865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Internal Standard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20 µL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670896"/>
                  </a:ext>
                </a:extLst>
              </a:tr>
              <a:tr h="44865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Extraction Volume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mL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0.4 mL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23474"/>
                  </a:ext>
                </a:extLst>
              </a:tr>
              <a:tr h="448654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LC-MS/MS Injection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µL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 µL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515933"/>
                  </a:ext>
                </a:extLst>
              </a:tr>
              <a:tr h="483842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Sample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g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80 mg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27573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6138" y="2566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96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6"/>
          <p:cNvSpPr/>
          <p:nvPr/>
        </p:nvSpPr>
        <p:spPr>
          <a:xfrm>
            <a:off x="574715" y="1661516"/>
            <a:ext cx="2340000" cy="3383513"/>
          </a:xfrm>
          <a:prstGeom prst="rect">
            <a:avLst/>
          </a:prstGeom>
          <a:solidFill>
            <a:srgbClr val="49AAE1">
              <a:alpha val="941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</a:pPr>
            <a:r>
              <a:rPr lang="fr-FR" dirty="0">
                <a:solidFill>
                  <a:srgbClr val="434343"/>
                </a:solidFill>
              </a:rPr>
              <a:t>Peroxide value</a:t>
            </a:r>
          </a:p>
          <a:p>
            <a:pPr marL="1397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</a:pPr>
            <a:endParaRPr sz="1400" i="0" u="none" strike="noStrike" cap="none" dirty="0"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</a:pPr>
            <a:r>
              <a:rPr lang="fr-FR" dirty="0">
                <a:solidFill>
                  <a:srgbClr val="434343"/>
                </a:solidFill>
              </a:rPr>
              <a:t>Anisidine value</a:t>
            </a:r>
          </a:p>
          <a:p>
            <a:pPr marL="1397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</a:pPr>
            <a:endParaRPr dirty="0"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</a:pPr>
            <a:r>
              <a:rPr lang="fr-FR" dirty="0">
                <a:solidFill>
                  <a:srgbClr val="434343"/>
                </a:solidFill>
              </a:rPr>
              <a:t>Aldehydes profile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</a:pPr>
            <a:endParaRPr dirty="0"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</a:pPr>
            <a:r>
              <a:rPr lang="fr-FR" dirty="0">
                <a:solidFill>
                  <a:srgbClr val="434343"/>
                </a:solidFill>
              </a:rPr>
              <a:t>Free Fatty Acids (=acidity)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</a:pPr>
            <a:endParaRPr dirty="0"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</a:pPr>
            <a:r>
              <a:rPr lang="fr-FR" dirty="0">
                <a:solidFill>
                  <a:srgbClr val="434343"/>
                </a:solidFill>
              </a:rPr>
              <a:t>TBA (Thiobarbituric acid)</a:t>
            </a:r>
          </a:p>
          <a:p>
            <a:pPr marL="1397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</a:pPr>
            <a:endParaRPr dirty="0">
              <a:solidFill>
                <a:srgbClr val="434343"/>
              </a:solidFill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</a:pPr>
            <a:r>
              <a:rPr lang="fr-FR" dirty="0">
                <a:solidFill>
                  <a:srgbClr val="434343"/>
                </a:solidFill>
              </a:rPr>
              <a:t>Phospholipids profile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610" name="Google Shape;610;p56"/>
          <p:cNvSpPr/>
          <p:nvPr/>
        </p:nvSpPr>
        <p:spPr>
          <a:xfrm>
            <a:off x="3239284" y="1643685"/>
            <a:ext cx="2340000" cy="3365489"/>
          </a:xfrm>
          <a:prstGeom prst="rect">
            <a:avLst/>
          </a:prstGeom>
          <a:solidFill>
            <a:srgbClr val="49AAE1">
              <a:alpha val="941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457200" indent="-317500">
              <a:lnSpc>
                <a:spcPct val="115000"/>
              </a:lnSpc>
              <a:buClr>
                <a:srgbClr val="434343"/>
              </a:buClr>
              <a:buSzPts val="1400"/>
              <a:buFont typeface="Arial"/>
              <a:buChar char="•"/>
            </a:pPr>
            <a:endParaRPr lang="fr-FR" dirty="0">
              <a:solidFill>
                <a:schemeClr val="dk1"/>
              </a:solidFill>
            </a:endParaRPr>
          </a:p>
          <a:p>
            <a:pPr marL="457200" indent="-317500">
              <a:lnSpc>
                <a:spcPct val="115000"/>
              </a:lnSpc>
              <a:buClr>
                <a:srgbClr val="434343"/>
              </a:buClr>
              <a:buSzPts val="14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Organic volatiles: </a:t>
            </a:r>
            <a:r>
              <a:rPr lang="fr-FR" i="1" dirty="0">
                <a:solidFill>
                  <a:schemeClr val="dk1"/>
                </a:solidFill>
              </a:rPr>
              <a:t>Hexanal, 3-cis hexanal(grassy, beany flavors); octenone, octenal (mushroom smell</a:t>
            </a:r>
          </a:p>
          <a:p>
            <a:pPr marL="139700">
              <a:lnSpc>
                <a:spcPct val="115000"/>
              </a:lnSpc>
              <a:buClr>
                <a:srgbClr val="434343"/>
              </a:buClr>
              <a:buSzPts val="1400"/>
            </a:pPr>
            <a:endParaRPr lang="fr-FR" dirty="0">
              <a:solidFill>
                <a:schemeClr val="dk1"/>
              </a:solidFill>
            </a:endParaRPr>
          </a:p>
          <a:p>
            <a:pPr marL="457200" indent="-317500">
              <a:lnSpc>
                <a:spcPct val="115000"/>
              </a:lnSpc>
              <a:buClr>
                <a:srgbClr val="434343"/>
              </a:buClr>
              <a:buSzPts val="1400"/>
              <a:buFont typeface="Arial"/>
              <a:buChar char="•"/>
            </a:pPr>
            <a:r>
              <a:rPr lang="fr-FR" dirty="0">
                <a:solidFill>
                  <a:schemeClr val="dk1"/>
                </a:solidFill>
              </a:rPr>
              <a:t>Enzymes: </a:t>
            </a:r>
            <a:r>
              <a:rPr lang="fr-FR" i="1" dirty="0">
                <a:solidFill>
                  <a:schemeClr val="dk1"/>
                </a:solidFill>
              </a:rPr>
              <a:t>Lipoxygenases, peroxidases, lipases and proteases</a:t>
            </a:r>
            <a:endParaRPr lang="fr-FR" b="1" i="1" dirty="0">
              <a:solidFill>
                <a:schemeClr val="dk1"/>
              </a:solidFill>
            </a:endParaRPr>
          </a:p>
          <a:p>
            <a:pPr marL="457200" indent="-317500">
              <a:lnSpc>
                <a:spcPct val="115000"/>
              </a:lnSpc>
              <a:buClr>
                <a:srgbClr val="434343"/>
              </a:buClr>
              <a:buSzPts val="1400"/>
              <a:buFont typeface="Arial"/>
              <a:buChar char="•"/>
            </a:pPr>
            <a:endParaRPr lang="fr-FR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•"/>
            </a:pPr>
            <a:endParaRPr dirty="0">
              <a:solidFill>
                <a:srgbClr val="434343"/>
              </a:solidFill>
            </a:endParaRPr>
          </a:p>
        </p:txBody>
      </p:sp>
      <p:sp>
        <p:nvSpPr>
          <p:cNvPr id="611" name="Google Shape;611;p56"/>
          <p:cNvSpPr txBox="1"/>
          <p:nvPr/>
        </p:nvSpPr>
        <p:spPr>
          <a:xfrm rot="-5400000">
            <a:off x="1293937" y="3025466"/>
            <a:ext cx="359066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-FR" sz="2200" b="1" dirty="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Organoleptics &amp; Sensory</a:t>
            </a:r>
            <a:endParaRPr sz="2200" b="1" dirty="0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2" name="Google Shape;612;p56"/>
          <p:cNvSpPr txBox="1"/>
          <p:nvPr/>
        </p:nvSpPr>
        <p:spPr>
          <a:xfrm rot="-5400000">
            <a:off x="-1143395" y="2839655"/>
            <a:ext cx="3219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200" b="1" dirty="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Oxidation parameters</a:t>
            </a:r>
            <a:endParaRPr sz="2200" b="1" i="0" u="none" strike="noStrike" cap="none" dirty="0">
              <a:solidFill>
                <a:schemeClr val="accent2"/>
              </a:solidFill>
            </a:endParaRPr>
          </a:p>
        </p:txBody>
      </p:sp>
      <p:sp>
        <p:nvSpPr>
          <p:cNvPr id="613" name="Google Shape;613;p56"/>
          <p:cNvSpPr txBox="1">
            <a:spLocks noGrp="1"/>
          </p:cNvSpPr>
          <p:nvPr>
            <p:ph type="title"/>
          </p:nvPr>
        </p:nvSpPr>
        <p:spPr>
          <a:xfrm>
            <a:off x="779150" y="381225"/>
            <a:ext cx="7190474" cy="65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/>
              <a:t>Novel foods acceptability testing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614" name="Google Shape;614;p56"/>
          <p:cNvSpPr/>
          <p:nvPr/>
        </p:nvSpPr>
        <p:spPr>
          <a:xfrm>
            <a:off x="6004300" y="1641950"/>
            <a:ext cx="2455200" cy="3394274"/>
          </a:xfrm>
          <a:prstGeom prst="rect">
            <a:avLst/>
          </a:prstGeom>
          <a:solidFill>
            <a:srgbClr val="49AAE1">
              <a:alpha val="941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F3F3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Biogenic amines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</a:pPr>
            <a:endParaRPr dirty="0">
              <a:solidFill>
                <a:srgbClr val="3F3F3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Histamine</a:t>
            </a:r>
            <a:endParaRPr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3F3F3F"/>
                </a:solidFill>
              </a:rPr>
              <a:t>         (Indicators of microbial</a:t>
            </a:r>
            <a:endParaRPr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rgbClr val="3F3F3F"/>
                </a:solidFill>
              </a:rPr>
              <a:t>         spoilage)     </a:t>
            </a:r>
            <a:endParaRPr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F3F3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Organoleptics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</a:pPr>
            <a:endParaRPr dirty="0">
              <a:solidFill>
                <a:srgbClr val="3F3F3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Short Chain amino acids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</a:pPr>
            <a:endParaRPr dirty="0">
              <a:solidFill>
                <a:srgbClr val="3F3F3F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Hydrophobic amino acids</a:t>
            </a:r>
            <a:endParaRPr dirty="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5" name="Google Shape;615;p56"/>
          <p:cNvSpPr txBox="1"/>
          <p:nvPr/>
        </p:nvSpPr>
        <p:spPr>
          <a:xfrm rot="-5400000">
            <a:off x="4341010" y="2674070"/>
            <a:ext cx="3063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2200" b="1" dirty="0">
                <a:solidFill>
                  <a:schemeClr val="accent2"/>
                </a:solidFill>
                <a:latin typeface="Work Sans"/>
                <a:ea typeface="Work Sans"/>
                <a:cs typeface="Work Sans"/>
                <a:sym typeface="Work Sans"/>
              </a:rPr>
              <a:t>Protein degradation </a:t>
            </a:r>
            <a:endParaRPr sz="2200" b="1" i="0" u="none" strike="noStrike" cap="none" dirty="0">
              <a:solidFill>
                <a:schemeClr val="accent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6" name="Google Shape;616;p56"/>
          <p:cNvSpPr/>
          <p:nvPr/>
        </p:nvSpPr>
        <p:spPr>
          <a:xfrm>
            <a:off x="8883775" y="1650914"/>
            <a:ext cx="2340000" cy="3358257"/>
          </a:xfrm>
          <a:prstGeom prst="rect">
            <a:avLst/>
          </a:prstGeom>
          <a:solidFill>
            <a:srgbClr val="49AAE1">
              <a:alpha val="941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Shelf life analysis; Freeze-thaw shelf life analysis</a:t>
            </a:r>
            <a:endParaRPr dirty="0">
              <a:solidFill>
                <a:srgbClr val="3F3F3F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3F3F3F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fr-FR" dirty="0">
                <a:solidFill>
                  <a:srgbClr val="3F3F3F"/>
                </a:solidFill>
              </a:rPr>
              <a:t>Texture measurements; Viscosity Measurements; Physical: pH. viscosity, color, texture</a:t>
            </a:r>
            <a:endParaRPr dirty="0">
              <a:solidFill>
                <a:srgbClr val="3F3F3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F3F3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7" name="Google Shape;617;p56"/>
          <p:cNvSpPr txBox="1"/>
          <p:nvPr/>
        </p:nvSpPr>
        <p:spPr>
          <a:xfrm rot="-5400000">
            <a:off x="7905460" y="2043480"/>
            <a:ext cx="1702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b="1" dirty="0">
                <a:solidFill>
                  <a:schemeClr val="accent2"/>
                </a:solidFill>
              </a:rPr>
              <a:t>Qualitative</a:t>
            </a:r>
            <a:endParaRPr sz="2200" b="1" dirty="0">
              <a:solidFill>
                <a:schemeClr val="accent2"/>
              </a:solidFill>
            </a:endParaRPr>
          </a:p>
        </p:txBody>
      </p:sp>
      <p:sp>
        <p:nvSpPr>
          <p:cNvPr id="618" name="Google Shape;618;p56"/>
          <p:cNvSpPr/>
          <p:nvPr/>
        </p:nvSpPr>
        <p:spPr>
          <a:xfrm>
            <a:off x="2811058" y="1650915"/>
            <a:ext cx="90192" cy="338530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9" name="Google Shape;619;p56"/>
          <p:cNvSpPr/>
          <p:nvPr/>
        </p:nvSpPr>
        <p:spPr>
          <a:xfrm>
            <a:off x="5621699" y="1620905"/>
            <a:ext cx="79487" cy="3424124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0" name="Google Shape;620;p56"/>
          <p:cNvSpPr/>
          <p:nvPr/>
        </p:nvSpPr>
        <p:spPr>
          <a:xfrm>
            <a:off x="8369504" y="1611939"/>
            <a:ext cx="89895" cy="3397233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1" name="Google Shape;621;p56"/>
          <p:cNvSpPr/>
          <p:nvPr/>
        </p:nvSpPr>
        <p:spPr>
          <a:xfrm>
            <a:off x="11202345" y="1620905"/>
            <a:ext cx="84220" cy="3388266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8"/>
          <p:cNvSpPr txBox="1">
            <a:spLocks noGrp="1"/>
          </p:cNvSpPr>
          <p:nvPr>
            <p:ph type="body" idx="1"/>
          </p:nvPr>
        </p:nvSpPr>
        <p:spPr>
          <a:xfrm>
            <a:off x="776250" y="1197863"/>
            <a:ext cx="10546800" cy="508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fr-FR" dirty="0">
                <a:solidFill>
                  <a:schemeClr val="dk1"/>
                </a:solidFill>
              </a:rPr>
              <a:t>Testing of pesticides, mycotoxins, allergens, antibiotics…</a:t>
            </a:r>
          </a:p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fr-FR" dirty="0">
                <a:solidFill>
                  <a:schemeClr val="dk1"/>
                </a:solidFill>
              </a:rPr>
              <a:t>Identification of flavors, off flavors and taste</a:t>
            </a:r>
          </a:p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fr-FR" dirty="0" err="1">
                <a:solidFill>
                  <a:schemeClr val="dk1"/>
                </a:solidFill>
              </a:rPr>
              <a:t>Amount</a:t>
            </a:r>
            <a:r>
              <a:rPr lang="fr-FR" dirty="0">
                <a:solidFill>
                  <a:schemeClr val="dk1"/>
                </a:solidFill>
              </a:rPr>
              <a:t> of material required for testing</a:t>
            </a:r>
          </a:p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en-US" dirty="0">
                <a:solidFill>
                  <a:schemeClr val="dk1"/>
                </a:solidFill>
              </a:rPr>
              <a:t>Correlation of molecules to Sensory and Organoleptic attributes</a:t>
            </a:r>
          </a:p>
          <a:p>
            <a:pPr marL="95250" indent="0">
              <a:lnSpc>
                <a:spcPct val="150000"/>
              </a:lnSpc>
              <a:buClr>
                <a:schemeClr val="dk1"/>
              </a:buClr>
              <a:buSzPts val="2100"/>
              <a:buNone/>
            </a:pPr>
            <a:r>
              <a:rPr lang="en-US" dirty="0">
                <a:solidFill>
                  <a:schemeClr val="dk1"/>
                </a:solidFill>
              </a:rPr>
              <a:t>    - Lipids (bitter after-taste); Peptides and Proteins; Saponins</a:t>
            </a:r>
          </a:p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➢"/>
            </a:pPr>
            <a:r>
              <a:rPr lang="fr-FR" dirty="0">
                <a:solidFill>
                  <a:schemeClr val="dk1"/>
                </a:solidFill>
              </a:rPr>
              <a:t>Lack of PTs, RM, OMA and SMPR</a:t>
            </a:r>
            <a:endParaRPr sz="2100" b="1" dirty="0">
              <a:latin typeface="Arial"/>
              <a:ea typeface="Arial"/>
              <a:cs typeface="Arial"/>
              <a:sym typeface="Arial"/>
            </a:endParaRPr>
          </a:p>
          <a:p>
            <a:pPr marL="18288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</a:endParaRPr>
          </a:p>
          <a:p>
            <a:pPr marL="1260000" lvl="1" indent="-228600" algn="l" rtl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ts val="2000"/>
              <a:buNone/>
            </a:pPr>
            <a:endParaRPr dirty="0"/>
          </a:p>
        </p:txBody>
      </p:sp>
      <p:sp>
        <p:nvSpPr>
          <p:cNvPr id="635" name="Google Shape;635;p58"/>
          <p:cNvSpPr txBox="1">
            <a:spLocks noGrp="1"/>
          </p:cNvSpPr>
          <p:nvPr>
            <p:ph type="title"/>
          </p:nvPr>
        </p:nvSpPr>
        <p:spPr>
          <a:xfrm>
            <a:off x="776250" y="434676"/>
            <a:ext cx="6736174" cy="58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fr-FR" sz="3200" dirty="0"/>
              <a:t>Novel Foods Testing Challenges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24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 dirty="0"/>
          </a:p>
        </p:txBody>
      </p:sp>
      <p:sp>
        <p:nvSpPr>
          <p:cNvPr id="283" name="Google Shape;283;p31"/>
          <p:cNvSpPr txBox="1"/>
          <p:nvPr/>
        </p:nvSpPr>
        <p:spPr>
          <a:xfrm>
            <a:off x="7842100" y="1747625"/>
            <a:ext cx="356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84" name="Google Shape;284;p31"/>
          <p:cNvSpPr txBox="1"/>
          <p:nvPr/>
        </p:nvSpPr>
        <p:spPr>
          <a:xfrm>
            <a:off x="1370110" y="1173428"/>
            <a:ext cx="10764067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FR" sz="20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Sustainability</a:t>
            </a:r>
            <a:r>
              <a:rPr lang="fr-FR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Lower land use &amp; less carbon emission than animal-based foods.   </a:t>
            </a:r>
            <a:endParaRPr sz="20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1341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-"/>
            </a:pPr>
            <a:r>
              <a:rPr lang="fr-FR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ROI on beef 1% (100 calories for every 1 calorie return)     </a:t>
            </a:r>
            <a:endParaRPr sz="20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1341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-"/>
            </a:pPr>
            <a:r>
              <a:rPr lang="fr-FR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Plant based burger: 87% less water; 96% less land; 99% less GHG                    </a:t>
            </a:r>
            <a:endParaRPr sz="20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FR" sz="20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Behavioral Changes</a:t>
            </a:r>
            <a:r>
              <a:rPr lang="fr-FR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“Flexitarian” trend (Upto 30% of consumers are keen to transition to diet with less or no meat)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FR" sz="2000" b="1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Economics</a:t>
            </a:r>
            <a:r>
              <a:rPr lang="fr-FR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Global Alternative </a:t>
            </a:r>
            <a:r>
              <a:rPr lang="fr-FR" sz="20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meat</a:t>
            </a:r>
            <a:r>
              <a:rPr lang="fr-FR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and </a:t>
            </a:r>
            <a:r>
              <a:rPr lang="fr-FR" sz="20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dairy</a:t>
            </a:r>
            <a:r>
              <a:rPr lang="fr-FR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fr-FR" sz="20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valued</a:t>
            </a:r>
            <a:r>
              <a:rPr lang="fr-FR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 $31 </a:t>
            </a:r>
            <a:r>
              <a:rPr lang="en-US" sz="20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bn</a:t>
            </a:r>
            <a:r>
              <a:rPr lang="en-US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in 2022; growing at CAGR 20% to reach $105 </a:t>
            </a:r>
            <a:r>
              <a:rPr lang="en-US" sz="20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bn</a:t>
            </a:r>
            <a:r>
              <a:rPr lang="en-US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in 2030 (Bloomberg and </a:t>
            </a:r>
            <a:r>
              <a:rPr lang="en-US" sz="20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Euromonitor</a:t>
            </a:r>
            <a:r>
              <a:rPr lang="en-US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)</a:t>
            </a:r>
            <a:endParaRPr sz="20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1341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-"/>
            </a:pPr>
            <a:r>
              <a:rPr lang="fr-FR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$15 billion investments </a:t>
            </a:r>
            <a:r>
              <a:rPr lang="fr-FR" sz="20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from</a:t>
            </a:r>
            <a:r>
              <a:rPr lang="fr-FR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2010-2023</a:t>
            </a:r>
          </a:p>
          <a:p>
            <a:pPr marL="457200" lvl="0" indent="-1341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"/>
              <a:buChar char="-"/>
            </a:pPr>
            <a:r>
              <a:rPr lang="fr-FR" sz="20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$11.7 billion </a:t>
            </a:r>
            <a:r>
              <a:rPr lang="fr-FR" sz="2000" dirty="0" err="1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since</a:t>
            </a:r>
            <a:r>
              <a:rPr lang="fr-FR" sz="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2020</a:t>
            </a:r>
            <a:endParaRPr sz="2000" dirty="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703630" y="281588"/>
            <a:ext cx="918444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Drivers for the Development of Novel Foods</a:t>
            </a:r>
            <a:endParaRPr sz="3200" b="1" dirty="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86" name="Google Shape;2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11" y="3375504"/>
            <a:ext cx="795102" cy="7941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87" name="Google Shape;2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210" y="1913634"/>
            <a:ext cx="833190" cy="8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210" y="4855465"/>
            <a:ext cx="795102" cy="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71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 dirty="0"/>
          </a:p>
        </p:txBody>
      </p:sp>
      <p:sp>
        <p:nvSpPr>
          <p:cNvPr id="304" name="Google Shape;304;p33"/>
          <p:cNvSpPr txBox="1"/>
          <p:nvPr/>
        </p:nvSpPr>
        <p:spPr>
          <a:xfrm>
            <a:off x="710757" y="266674"/>
            <a:ext cx="9177314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Drivers for the Development of Novel Foods</a:t>
            </a:r>
            <a:endParaRPr sz="3200" dirty="0"/>
          </a:p>
        </p:txBody>
      </p:sp>
      <p:pic>
        <p:nvPicPr>
          <p:cNvPr id="305" name="Google Shape;3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025" y="0"/>
            <a:ext cx="8957875" cy="67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783280" y="5894948"/>
            <a:ext cx="9579888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lvl="0" algn="ctr">
              <a:lnSpc>
                <a:spcPct val="150000"/>
              </a:lnSpc>
              <a:buClr>
                <a:schemeClr val="dk1"/>
              </a:buClr>
              <a:buSzPts val="2000"/>
            </a:pPr>
            <a:r>
              <a:rPr lang="fr-FR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/>
          <p:nvPr/>
        </p:nvSpPr>
        <p:spPr>
          <a:xfrm>
            <a:off x="722607" y="230127"/>
            <a:ext cx="920132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Novel Foods Regulations: Global Landscape</a:t>
            </a:r>
            <a:endParaRPr sz="3200" b="1" dirty="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6" name="Google Shape;416;p41"/>
          <p:cNvSpPr txBox="1"/>
          <p:nvPr/>
        </p:nvSpPr>
        <p:spPr>
          <a:xfrm>
            <a:off x="597102" y="1150582"/>
            <a:ext cx="11334922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>
              <a:buClr>
                <a:srgbClr val="202124"/>
              </a:buClr>
              <a:buSzPts val="2000"/>
              <a:buFont typeface="Roboto"/>
              <a:buChar char="➢"/>
            </a:pPr>
            <a:r>
              <a:rPr lang="fr-FR" sz="2000" dirty="0">
                <a:solidFill>
                  <a:srgbClr val="202124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Purpose of the Novel Food Regulation: </a:t>
            </a:r>
            <a:r>
              <a:rPr lang="fr-FR" sz="2000" dirty="0" err="1">
                <a:solidFill>
                  <a:srgbClr val="202124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Ensure</a:t>
            </a:r>
            <a:r>
              <a:rPr lang="fr-FR" sz="2000" dirty="0">
                <a:solidFill>
                  <a:srgbClr val="202124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 a high level of protection in food safety | </a:t>
            </a:r>
            <a:r>
              <a:rPr lang="fr-FR" sz="2000" dirty="0">
                <a:solidFill>
                  <a:srgbClr val="202722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critical to </a:t>
            </a:r>
            <a:r>
              <a:rPr lang="fr-FR" sz="2000" dirty="0" err="1">
                <a:solidFill>
                  <a:srgbClr val="202722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advance</a:t>
            </a:r>
            <a:r>
              <a:rPr lang="fr-FR" sz="2000" dirty="0">
                <a:solidFill>
                  <a:srgbClr val="202722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 this </a:t>
            </a:r>
            <a:r>
              <a:rPr lang="fr-FR" sz="2000" dirty="0" err="1">
                <a:solidFill>
                  <a:srgbClr val="202722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sector</a:t>
            </a:r>
            <a:r>
              <a:rPr lang="fr-FR" sz="2000" dirty="0">
                <a:solidFill>
                  <a:srgbClr val="202722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 | maximise </a:t>
            </a:r>
            <a:r>
              <a:rPr lang="fr-FR" sz="2000" dirty="0" err="1">
                <a:solidFill>
                  <a:srgbClr val="202722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its</a:t>
            </a:r>
            <a:r>
              <a:rPr lang="fr-FR" sz="2000" dirty="0">
                <a:solidFill>
                  <a:srgbClr val="202722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fr-FR" sz="2000" dirty="0" err="1">
                <a:solidFill>
                  <a:srgbClr val="202722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potential</a:t>
            </a:r>
            <a:r>
              <a:rPr lang="fr-FR" sz="2000" dirty="0">
                <a:solidFill>
                  <a:srgbClr val="202722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 </a:t>
            </a:r>
          </a:p>
          <a:p>
            <a:pPr marL="101600">
              <a:buClr>
                <a:srgbClr val="202124"/>
              </a:buClr>
              <a:buSzPts val="2000"/>
            </a:pPr>
            <a:endParaRPr lang="fr-FR" sz="2000" b="1" dirty="0">
              <a:solidFill>
                <a:srgbClr val="202124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02722"/>
              </a:buClr>
              <a:buSzPts val="2000"/>
              <a:buFont typeface="Work Sans"/>
              <a:buChar char="➢"/>
            </a:pPr>
            <a:r>
              <a:rPr lang="fr-FR" sz="2000" dirty="0">
                <a:solidFill>
                  <a:srgbClr val="202722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Few standardised best practices or technical recommendations have been established</a:t>
            </a:r>
            <a:endParaRPr sz="2000" dirty="0">
              <a:solidFill>
                <a:srgbClr val="202722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202722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02722"/>
              </a:buClr>
              <a:buSzPts val="2000"/>
              <a:buFont typeface="Work Sans"/>
              <a:buChar char="➢"/>
            </a:pPr>
            <a:r>
              <a:rPr lang="fr-FR" sz="2000" dirty="0">
                <a:solidFill>
                  <a:srgbClr val="202722"/>
                </a:solidFill>
                <a:highlight>
                  <a:schemeClr val="lt1"/>
                </a:highlight>
                <a:latin typeface="Work Sans"/>
                <a:ea typeface="Work Sans"/>
                <a:cs typeface="Work Sans"/>
                <a:sym typeface="Work Sans"/>
              </a:rPr>
              <a:t>Current frameworks lag behind consumer demand for novel foods.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rgbClr val="202722"/>
              </a:buClr>
              <a:buSzPts val="2000"/>
            </a:pPr>
            <a:endParaRPr lang="fr-FR" sz="2000" dirty="0">
              <a:solidFill>
                <a:srgbClr val="202722"/>
              </a:solidFill>
              <a:highlight>
                <a:schemeClr val="lt1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02722"/>
              </a:buClr>
              <a:buSzPts val="2000"/>
              <a:buFont typeface="Work Sans"/>
              <a:buChar char="➢"/>
            </a:pPr>
            <a:r>
              <a:rPr lang="en-US" sz="2000" u="sng" dirty="0">
                <a:latin typeface="Work Sans" panose="020B0604020202020204" charset="0"/>
              </a:rPr>
              <a:t>Inputs in early steps of Production Process</a:t>
            </a:r>
            <a:r>
              <a:rPr lang="en-US" sz="2000" dirty="0">
                <a:latin typeface="Work Sans" panose="020B0604020202020204" charset="0"/>
              </a:rPr>
              <a:t>: Quantify the substances precisely before proceeding with a safety assessment.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rgbClr val="202722"/>
              </a:buClr>
              <a:buSzPts val="2000"/>
            </a:pPr>
            <a:endParaRPr lang="en-US" sz="2000" dirty="0">
              <a:latin typeface="Work Sans" panose="020B060402020202020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02722"/>
              </a:buClr>
              <a:buSzPts val="2000"/>
              <a:buFont typeface="Work Sans"/>
              <a:buChar char="➢"/>
            </a:pPr>
            <a:r>
              <a:rPr lang="en-US" sz="2000" u="sng" dirty="0">
                <a:latin typeface="Work Sans" panose="020B0604020202020204" charset="0"/>
              </a:rPr>
              <a:t>Inputs used in later steps of the production process (e.g. growth factors)</a:t>
            </a:r>
            <a:r>
              <a:rPr lang="en-US" sz="2000" dirty="0">
                <a:latin typeface="Work Sans" panose="020B0604020202020204" charset="0"/>
              </a:rPr>
              <a:t>: Understand the safe levels of such residues (maximum residue limits). </a:t>
            </a:r>
            <a:endParaRPr sz="2000" dirty="0">
              <a:solidFill>
                <a:srgbClr val="202722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2"/>
          <p:cNvSpPr txBox="1">
            <a:spLocks noGrp="1"/>
          </p:cNvSpPr>
          <p:nvPr>
            <p:ph type="title"/>
          </p:nvPr>
        </p:nvSpPr>
        <p:spPr>
          <a:xfrm>
            <a:off x="803275" y="348919"/>
            <a:ext cx="8263800" cy="48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fr-FR" sz="3200" dirty="0"/>
              <a:t>European Union Novel Food Framework </a:t>
            </a:r>
            <a:endParaRPr sz="3200" dirty="0"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75" y="1409200"/>
            <a:ext cx="6273150" cy="43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2"/>
          <p:cNvSpPr txBox="1"/>
          <p:nvPr/>
        </p:nvSpPr>
        <p:spPr>
          <a:xfrm>
            <a:off x="7076425" y="1058550"/>
            <a:ext cx="4935600" cy="4955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FR" sz="2000" dirty="0">
                <a:solidFill>
                  <a:schemeClr val="dk1"/>
                </a:solidFill>
              </a:rPr>
              <a:t>Safety Requirement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fr-FR" sz="1800" dirty="0">
                <a:solidFill>
                  <a:schemeClr val="dk1"/>
                </a:solidFill>
              </a:rPr>
              <a:t>      (EU) 178/2002</a:t>
            </a: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fr-FR" sz="18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FR" sz="2000" dirty="0">
                <a:solidFill>
                  <a:schemeClr val="tx1"/>
                </a:solidFill>
              </a:rPr>
              <a:t>Definition</a:t>
            </a:r>
            <a:endParaRPr sz="20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tx1"/>
                </a:solidFill>
              </a:rPr>
              <a:t>(EU) 2015/2283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 dirty="0">
                <a:solidFill>
                  <a:schemeClr val="dk1"/>
                </a:solidFill>
              </a:rPr>
              <a:t>Procedure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</a:rPr>
              <a:t>(EU) 2018/456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 dirty="0">
                <a:solidFill>
                  <a:schemeClr val="dk1"/>
                </a:solidFill>
              </a:rPr>
              <a:t>Scientific Requirement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fr-FR" sz="1800" dirty="0">
                <a:solidFill>
                  <a:schemeClr val="dk1"/>
                </a:solidFill>
              </a:rPr>
              <a:t>     (EU) 2017/2469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fr-FR"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 dirty="0">
                <a:solidFill>
                  <a:schemeClr val="tx1"/>
                </a:solidFill>
              </a:rPr>
              <a:t>List of Novel Foods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tx1"/>
                </a:solidFill>
              </a:rPr>
              <a:t>(EU) 2017/2470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 dirty="0">
                <a:solidFill>
                  <a:schemeClr val="dk1"/>
                </a:solidFill>
              </a:rPr>
              <a:t>Foods from third countries requirement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</a:rPr>
              <a:t>(EU) 2017/2468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9067075" y="6330025"/>
            <a:ext cx="261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Frontiers in Nutrition 9,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758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4"/>
          <p:cNvSpPr txBox="1">
            <a:spLocks noGrp="1"/>
          </p:cNvSpPr>
          <p:nvPr>
            <p:ph type="title"/>
          </p:nvPr>
        </p:nvSpPr>
        <p:spPr>
          <a:xfrm>
            <a:off x="803275" y="344345"/>
            <a:ext cx="8439337" cy="64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fr-FR" sz="3200" dirty="0"/>
              <a:t>US and Canada Novel Foods Framework</a:t>
            </a: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50" name="Google Shape;45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75" y="1455037"/>
            <a:ext cx="5141700" cy="4212078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4"/>
          <p:cNvSpPr txBox="1"/>
          <p:nvPr/>
        </p:nvSpPr>
        <p:spPr>
          <a:xfrm>
            <a:off x="6155150" y="836625"/>
            <a:ext cx="6036900" cy="517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dk1"/>
                </a:solidFill>
              </a:rPr>
              <a:t>United States</a:t>
            </a:r>
            <a:endParaRPr sz="1800" b="1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 dirty="0">
                <a:solidFill>
                  <a:schemeClr val="dk1"/>
                </a:solidFill>
              </a:rPr>
              <a:t>FDA and USDA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 dirty="0">
                <a:solidFill>
                  <a:schemeClr val="dk1"/>
                </a:solidFill>
              </a:rPr>
              <a:t>Regulation: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</a:rPr>
              <a:t>21 CFR Chapter 9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</a:endParaRPr>
          </a:p>
          <a:p>
            <a:pPr lvl="0"/>
            <a:r>
              <a:rPr lang="en-US" sz="1800" b="1" dirty="0">
                <a:solidFill>
                  <a:schemeClr val="dk1"/>
                </a:solidFill>
              </a:rPr>
              <a:t>Canada</a:t>
            </a:r>
          </a:p>
          <a:p>
            <a:pPr marL="457200" lvl="0" indent="-342900"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Health Canada, Food Directorate; Canadian Food Inspection Agency (CFIA); Environment and Climate Change Canada </a:t>
            </a:r>
          </a:p>
          <a:p>
            <a:pPr marL="457200" lvl="0" indent="-342900"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Regulations:</a:t>
            </a:r>
          </a:p>
          <a:p>
            <a:pPr marL="457200" lvl="0" indent="58500">
              <a:buClr>
                <a:schemeClr val="dk1"/>
              </a:buClr>
              <a:buSzPts val="1800"/>
              <a:buChar char="❖"/>
            </a:pPr>
            <a:r>
              <a:rPr lang="en-US" sz="1800" dirty="0">
                <a:solidFill>
                  <a:schemeClr val="dk1"/>
                </a:solidFill>
              </a:rPr>
              <a:t>Food and Drugs Act (FDA)</a:t>
            </a:r>
          </a:p>
          <a:p>
            <a:pPr marL="457200" lvl="0" indent="58500">
              <a:buClr>
                <a:schemeClr val="dk1"/>
              </a:buClr>
              <a:buSzPts val="1800"/>
              <a:buChar char="❖"/>
            </a:pPr>
            <a:r>
              <a:rPr lang="en-US" sz="1800" dirty="0">
                <a:solidFill>
                  <a:schemeClr val="dk1"/>
                </a:solidFill>
              </a:rPr>
              <a:t>Food and Drug Regulations (FDR) (Section B.28.001 of the FDR defines “novel food”; Premarket notification According to B.28.002)</a:t>
            </a:r>
          </a:p>
          <a:p>
            <a:pPr marL="457200" lvl="0" indent="58500">
              <a:buClr>
                <a:schemeClr val="dk1"/>
              </a:buClr>
              <a:buSzPts val="1800"/>
              <a:buChar char="❖"/>
            </a:pPr>
            <a:r>
              <a:rPr lang="en-US" sz="1800" dirty="0">
                <a:solidFill>
                  <a:schemeClr val="dk1"/>
                </a:solidFill>
              </a:rPr>
              <a:t>Safe Food for Canadians Act (SFCA)</a:t>
            </a:r>
          </a:p>
          <a:p>
            <a:pPr marL="457200" lvl="0" indent="58500">
              <a:buClr>
                <a:schemeClr val="dk1"/>
              </a:buClr>
              <a:buSzPts val="1800"/>
              <a:buChar char="❖"/>
            </a:pPr>
            <a:r>
              <a:rPr lang="en-US" sz="1800" dirty="0">
                <a:solidFill>
                  <a:schemeClr val="dk1"/>
                </a:solidFill>
              </a:rPr>
              <a:t>Safe Food for Canadians Regulations (SFCR).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52" name="Google Shape;452;p44"/>
          <p:cNvSpPr txBox="1"/>
          <p:nvPr/>
        </p:nvSpPr>
        <p:spPr>
          <a:xfrm>
            <a:off x="9009100" y="62855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</a:rPr>
              <a:t>Frontiers in Nutrition 9,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684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275" y="659075"/>
            <a:ext cx="6208600" cy="55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49"/>
          <p:cNvSpPr txBox="1"/>
          <p:nvPr/>
        </p:nvSpPr>
        <p:spPr>
          <a:xfrm>
            <a:off x="4318775" y="1698975"/>
            <a:ext cx="126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dirty="0">
                <a:solidFill>
                  <a:schemeClr val="dk1"/>
                </a:solidFill>
              </a:rPr>
              <a:t>South Korea</a:t>
            </a:r>
            <a:endParaRPr sz="1300" dirty="0">
              <a:solidFill>
                <a:schemeClr val="dk1"/>
              </a:solidFill>
            </a:endParaRPr>
          </a:p>
        </p:txBody>
      </p:sp>
      <p:sp>
        <p:nvSpPr>
          <p:cNvPr id="520" name="Google Shape;520;p49"/>
          <p:cNvSpPr txBox="1"/>
          <p:nvPr/>
        </p:nvSpPr>
        <p:spPr>
          <a:xfrm>
            <a:off x="2286000" y="5395900"/>
            <a:ext cx="169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0A4079"/>
                </a:solidFill>
              </a:rPr>
              <a:t>Philippines</a:t>
            </a:r>
            <a:endParaRPr sz="1800" dirty="0">
              <a:solidFill>
                <a:srgbClr val="0A4079"/>
              </a:solidFill>
            </a:endParaRPr>
          </a:p>
        </p:txBody>
      </p:sp>
      <p:sp>
        <p:nvSpPr>
          <p:cNvPr id="521" name="Google Shape;521;p49"/>
          <p:cNvSpPr txBox="1"/>
          <p:nvPr/>
        </p:nvSpPr>
        <p:spPr>
          <a:xfrm>
            <a:off x="5012700" y="800850"/>
            <a:ext cx="908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dirty="0">
                <a:solidFill>
                  <a:schemeClr val="dk1"/>
                </a:solidFill>
              </a:rPr>
              <a:t>Japan</a:t>
            </a: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522" name="Google Shape;522;p49"/>
          <p:cNvSpPr txBox="1"/>
          <p:nvPr/>
        </p:nvSpPr>
        <p:spPr>
          <a:xfrm>
            <a:off x="7177475" y="1010450"/>
            <a:ext cx="4859700" cy="433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r-FR" sz="1800" b="1" dirty="0">
                <a:solidFill>
                  <a:schemeClr val="dk1"/>
                </a:solidFill>
              </a:rPr>
              <a:t>Australia</a:t>
            </a:r>
            <a:r>
              <a:rPr lang="fr-FR" sz="1800" dirty="0">
                <a:solidFill>
                  <a:schemeClr val="dk1"/>
                </a:solidFill>
              </a:rPr>
              <a:t>: </a:t>
            </a:r>
            <a:r>
              <a:rPr lang="en-US" sz="1800" dirty="0">
                <a:solidFill>
                  <a:srgbClr val="202722"/>
                </a:solidFill>
                <a:highlight>
                  <a:srgbClr val="FFFFFF"/>
                </a:highlight>
              </a:rPr>
              <a:t>Food Standards Australia New Zealand (FSANZ)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</a:rPr>
              <a:t>Food Standards Code 1.5.1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</a:rPr>
              <a:t>Safety assessment:</a:t>
            </a:r>
            <a:r>
              <a:rPr lang="en-US" sz="1800" dirty="0">
                <a:solidFill>
                  <a:schemeClr val="tx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1.1.1-13(4)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 dirty="0">
                <a:solidFill>
                  <a:schemeClr val="dk1"/>
                </a:solidFill>
              </a:rPr>
              <a:t>A food, a substance derived from food, or the source from which it is derived,  that does not have a history of human consumption in Australia or New Zealand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fr-FR" sz="1800" dirty="0">
                <a:solidFill>
                  <a:schemeClr val="dk1"/>
                </a:solidFill>
              </a:rPr>
              <a:t>Two-prong test – it must be considered </a:t>
            </a:r>
            <a:r>
              <a:rPr lang="fr-FR" sz="1800" b="1" dirty="0">
                <a:solidFill>
                  <a:schemeClr val="dk1"/>
                </a:solidFill>
              </a:rPr>
              <a:t>non-traditional</a:t>
            </a:r>
            <a:r>
              <a:rPr lang="fr-FR" sz="1800" dirty="0">
                <a:solidFill>
                  <a:schemeClr val="dk1"/>
                </a:solidFill>
              </a:rPr>
              <a:t> and must also require an </a:t>
            </a:r>
            <a:r>
              <a:rPr lang="fr-FR" sz="1800" b="1" dirty="0">
                <a:solidFill>
                  <a:schemeClr val="dk1"/>
                </a:solidFill>
              </a:rPr>
              <a:t>assessment of the public health and safety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523" name="Google Shape;523;p49"/>
          <p:cNvSpPr txBox="1"/>
          <p:nvPr/>
        </p:nvSpPr>
        <p:spPr>
          <a:xfrm>
            <a:off x="220499" y="0"/>
            <a:ext cx="11816675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dirty="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Middle East,  Asia Pacific Novel Foods Regulatory Framework</a:t>
            </a:r>
            <a:endParaRPr sz="3000" b="1" dirty="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4" name="Google Shape;524;p49"/>
          <p:cNvSpPr txBox="1"/>
          <p:nvPr/>
        </p:nvSpPr>
        <p:spPr>
          <a:xfrm>
            <a:off x="9094325" y="6284125"/>
            <a:ext cx="247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dk1"/>
                </a:solidFill>
              </a:rPr>
              <a:t>Frontiers in Nutrition 9, 2022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86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>
            <a:spLocks noGrp="1"/>
          </p:cNvSpPr>
          <p:nvPr>
            <p:ph type="sldNum" idx="12"/>
          </p:nvPr>
        </p:nvSpPr>
        <p:spPr>
          <a:xfrm>
            <a:off x="11453513" y="6268512"/>
            <a:ext cx="45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 dirty="0"/>
          </a:p>
        </p:txBody>
      </p:sp>
      <p:sp>
        <p:nvSpPr>
          <p:cNvPr id="325" name="Google Shape;325;p36"/>
          <p:cNvSpPr txBox="1"/>
          <p:nvPr/>
        </p:nvSpPr>
        <p:spPr>
          <a:xfrm>
            <a:off x="7842100" y="1747625"/>
            <a:ext cx="356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26" name="Google Shape;326;p36"/>
          <p:cNvSpPr txBox="1"/>
          <p:nvPr/>
        </p:nvSpPr>
        <p:spPr>
          <a:xfrm>
            <a:off x="696050" y="229798"/>
            <a:ext cx="9548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rPr>
              <a:t>Production Process: Insect-based</a:t>
            </a:r>
            <a:endParaRPr sz="4000" b="1" dirty="0">
              <a:solidFill>
                <a:schemeClr val="accen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27" name="Google Shape;32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36140"/>
            <a:ext cx="11966830" cy="360618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6"/>
          <p:cNvSpPr txBox="1"/>
          <p:nvPr/>
        </p:nvSpPr>
        <p:spPr>
          <a:xfrm>
            <a:off x="9780350" y="6268500"/>
            <a:ext cx="15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Source:Yinsect</a:t>
            </a:r>
            <a:endParaRPr dirty="0"/>
          </a:p>
        </p:txBody>
      </p:sp>
      <p:sp>
        <p:nvSpPr>
          <p:cNvPr id="329" name="Google Shape;329;p36"/>
          <p:cNvSpPr/>
          <p:nvPr/>
        </p:nvSpPr>
        <p:spPr>
          <a:xfrm>
            <a:off x="150663" y="5588263"/>
            <a:ext cx="11665500" cy="2343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30" name="Google Shape;330;p36"/>
          <p:cNvCxnSpPr/>
          <p:nvPr/>
        </p:nvCxnSpPr>
        <p:spPr>
          <a:xfrm>
            <a:off x="2726150" y="5542600"/>
            <a:ext cx="0" cy="3408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36"/>
          <p:cNvCxnSpPr/>
          <p:nvPr/>
        </p:nvCxnSpPr>
        <p:spPr>
          <a:xfrm>
            <a:off x="5774150" y="5542600"/>
            <a:ext cx="0" cy="3408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36"/>
          <p:cNvCxnSpPr/>
          <p:nvPr/>
        </p:nvCxnSpPr>
        <p:spPr>
          <a:xfrm>
            <a:off x="10422350" y="5542600"/>
            <a:ext cx="0" cy="3408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3" name="Google Shape;333;p36"/>
          <p:cNvSpPr txBox="1"/>
          <p:nvPr/>
        </p:nvSpPr>
        <p:spPr>
          <a:xfrm>
            <a:off x="803275" y="5263675"/>
            <a:ext cx="130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accent1"/>
                </a:solidFill>
              </a:rPr>
              <a:t>Selection</a:t>
            </a:r>
            <a:endParaRPr sz="1800" b="1" dirty="0">
              <a:solidFill>
                <a:schemeClr val="accent1"/>
              </a:solidFill>
            </a:endParaRPr>
          </a:p>
        </p:txBody>
      </p:sp>
      <p:sp>
        <p:nvSpPr>
          <p:cNvPr id="334" name="Google Shape;334;p36"/>
          <p:cNvSpPr txBox="1"/>
          <p:nvPr/>
        </p:nvSpPr>
        <p:spPr>
          <a:xfrm>
            <a:off x="3343713" y="5263675"/>
            <a:ext cx="151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accent1"/>
                </a:solidFill>
              </a:rPr>
              <a:t>Cultivation</a:t>
            </a:r>
            <a:endParaRPr sz="1800" b="1" dirty="0">
              <a:solidFill>
                <a:schemeClr val="accent1"/>
              </a:solidFill>
            </a:endParaRPr>
          </a:p>
        </p:txBody>
      </p:sp>
      <p:sp>
        <p:nvSpPr>
          <p:cNvPr id="335" name="Google Shape;335;p36"/>
          <p:cNvSpPr txBox="1"/>
          <p:nvPr/>
        </p:nvSpPr>
        <p:spPr>
          <a:xfrm>
            <a:off x="6219050" y="5263675"/>
            <a:ext cx="402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accent1"/>
                </a:solidFill>
              </a:rPr>
              <a:t>Processing/ Formulation/ Storage</a:t>
            </a:r>
            <a:endParaRPr sz="1800" b="1" dirty="0">
              <a:solidFill>
                <a:schemeClr val="accent1"/>
              </a:solidFill>
            </a:endParaRPr>
          </a:p>
        </p:txBody>
      </p:sp>
      <p:sp>
        <p:nvSpPr>
          <p:cNvPr id="336" name="Google Shape;336;p36"/>
          <p:cNvSpPr txBox="1"/>
          <p:nvPr/>
        </p:nvSpPr>
        <p:spPr>
          <a:xfrm>
            <a:off x="10422350" y="5263675"/>
            <a:ext cx="157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chemeClr val="accent1"/>
                </a:solidFill>
              </a:rPr>
              <a:t>Distribution</a:t>
            </a:r>
            <a:endParaRPr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29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xNS New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4479"/>
      </a:accent1>
      <a:accent2>
        <a:srgbClr val="00ABE6"/>
      </a:accent2>
      <a:accent3>
        <a:srgbClr val="AECC45"/>
      </a:accent3>
      <a:accent4>
        <a:srgbClr val="06889D"/>
      </a:accent4>
      <a:accent5>
        <a:srgbClr val="55A932"/>
      </a:accent5>
      <a:accent6>
        <a:srgbClr val="00742C"/>
      </a:accent6>
      <a:hlink>
        <a:srgbClr val="094478"/>
      </a:hlink>
      <a:folHlink>
        <a:srgbClr val="00AEE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10636</TotalTime>
  <Words>1730</Words>
  <Application>Microsoft Office PowerPoint</Application>
  <PresentationFormat>Widescreen</PresentationFormat>
  <Paragraphs>358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Work Sans</vt:lpstr>
      <vt:lpstr>Calibri</vt:lpstr>
      <vt:lpstr>Work Sans SemiBold</vt:lpstr>
      <vt:lpstr>Arial</vt:lpstr>
      <vt:lpstr>Roboto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Union Novel Food Framework </vt:lpstr>
      <vt:lpstr>US and Canada Novel Foods Framework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Novel Foods Safety testing: Contaminants and Residues</vt:lpstr>
      <vt:lpstr>Novel Foods: Quality &amp; Nutritional analysis </vt:lpstr>
      <vt:lpstr>PowerPoint Presentation</vt:lpstr>
      <vt:lpstr>PowerPoint Presentation</vt:lpstr>
      <vt:lpstr>Standard Curves - No Internal Standard   </vt:lpstr>
      <vt:lpstr>Standard Curves - Internal Standard </vt:lpstr>
      <vt:lpstr>Sample: Freeze dried protein (Shiru, Inc) produced via heterologous expression/fermentation in a bacterial host  </vt:lpstr>
      <vt:lpstr>Novel foods acceptability testing</vt:lpstr>
      <vt:lpstr>Novel Foods Testing Challenges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Foods: Trends, Challenges and Opportunities Jay Alappat March 16, 2023</dc:title>
  <dc:creator>Jay Alappat</dc:creator>
  <cp:lastModifiedBy>Vernora R Petty</cp:lastModifiedBy>
  <cp:revision>77</cp:revision>
  <dcterms:modified xsi:type="dcterms:W3CDTF">2024-01-16T17:43:00Z</dcterms:modified>
</cp:coreProperties>
</file>