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90469" y="4613025"/>
            <a:ext cx="3106293" cy="224573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377679" y="6340335"/>
            <a:ext cx="1250911" cy="5047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97" y="87743"/>
            <a:ext cx="12083404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1F487C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117" y="1980329"/>
            <a:ext cx="7926705" cy="1684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3256" y="6619387"/>
            <a:ext cx="269323" cy="2038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5F497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g"/><Relationship Id="rId6" Type="http://schemas.openxmlformats.org/officeDocument/2006/relationships/image" Target="../media/image64.png"/><Relationship Id="rId7" Type="http://schemas.openxmlformats.org/officeDocument/2006/relationships/image" Target="../media/image65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image" Target="../media/image6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67.png"/><Relationship Id="rId4" Type="http://schemas.openxmlformats.org/officeDocument/2006/relationships/image" Target="../media/image7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g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5" Type="http://schemas.openxmlformats.org/officeDocument/2006/relationships/image" Target="../media/image98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jpg"/><Relationship Id="rId3" Type="http://schemas.openxmlformats.org/officeDocument/2006/relationships/image" Target="../media/image100.jpg"/><Relationship Id="rId4" Type="http://schemas.openxmlformats.org/officeDocument/2006/relationships/image" Target="../media/image10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jpg"/><Relationship Id="rId4" Type="http://schemas.openxmlformats.org/officeDocument/2006/relationships/image" Target="../media/image109.jpg"/><Relationship Id="rId5" Type="http://schemas.openxmlformats.org/officeDocument/2006/relationships/image" Target="../media/image110.jpg"/><Relationship Id="rId6" Type="http://schemas.openxmlformats.org/officeDocument/2006/relationships/image" Target="../media/image111.jpg"/><Relationship Id="rId7" Type="http://schemas.openxmlformats.org/officeDocument/2006/relationships/image" Target="../media/image112.jpg"/><Relationship Id="rId8" Type="http://schemas.openxmlformats.org/officeDocument/2006/relationships/image" Target="../media/image113.jpg"/><Relationship Id="rId9" Type="http://schemas.openxmlformats.org/officeDocument/2006/relationships/image" Target="../media/image114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jpg"/><Relationship Id="rId3" Type="http://schemas.openxmlformats.org/officeDocument/2006/relationships/image" Target="../media/image116.jpg"/><Relationship Id="rId4" Type="http://schemas.openxmlformats.org/officeDocument/2006/relationships/image" Target="../media/image11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Relationship Id="rId3" Type="http://schemas.openxmlformats.org/officeDocument/2006/relationships/image" Target="../media/image120.jpg"/><Relationship Id="rId4" Type="http://schemas.openxmlformats.org/officeDocument/2006/relationships/image" Target="../media/image121.png"/><Relationship Id="rId5" Type="http://schemas.openxmlformats.org/officeDocument/2006/relationships/image" Target="../media/image122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jp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9" Type="http://schemas.openxmlformats.org/officeDocument/2006/relationships/image" Target="../media/image13.jpg"/><Relationship Id="rId10" Type="http://schemas.openxmlformats.org/officeDocument/2006/relationships/image" Target="../media/image22.jpg"/><Relationship Id="rId11" Type="http://schemas.openxmlformats.org/officeDocument/2006/relationships/image" Target="../media/image23.jpg"/><Relationship Id="rId12" Type="http://schemas.openxmlformats.org/officeDocument/2006/relationships/image" Target="../media/image24.jpg"/><Relationship Id="rId13" Type="http://schemas.openxmlformats.org/officeDocument/2006/relationships/image" Target="../media/image25.jpg"/><Relationship Id="rId14" Type="http://schemas.openxmlformats.org/officeDocument/2006/relationships/image" Target="../media/image26.jpg"/><Relationship Id="rId15" Type="http://schemas.openxmlformats.org/officeDocument/2006/relationships/image" Target="../media/image2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9" Type="http://schemas.openxmlformats.org/officeDocument/2006/relationships/image" Target="../media/image13.jpg"/><Relationship Id="rId10" Type="http://schemas.openxmlformats.org/officeDocument/2006/relationships/image" Target="../media/image22.jpg"/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25.jpg"/><Relationship Id="rId14" Type="http://schemas.openxmlformats.org/officeDocument/2006/relationships/image" Target="../media/image26.jpg"/><Relationship Id="rId15" Type="http://schemas.openxmlformats.org/officeDocument/2006/relationships/image" Target="../media/image30.jpg"/><Relationship Id="rId16" Type="http://schemas.openxmlformats.org/officeDocument/2006/relationships/image" Target="../media/image31.jpg"/><Relationship Id="rId17" Type="http://schemas.openxmlformats.org/officeDocument/2006/relationships/image" Target="../media/image32.png"/><Relationship Id="rId18" Type="http://schemas.openxmlformats.org/officeDocument/2006/relationships/image" Target="../media/image33.jpg"/><Relationship Id="rId19" Type="http://schemas.openxmlformats.org/officeDocument/2006/relationships/image" Target="../media/image34.jpg"/><Relationship Id="rId20" Type="http://schemas.openxmlformats.org/officeDocument/2006/relationships/image" Target="../media/image35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9" Type="http://schemas.openxmlformats.org/officeDocument/2006/relationships/image" Target="../media/image13.jpg"/><Relationship Id="rId10" Type="http://schemas.openxmlformats.org/officeDocument/2006/relationships/image" Target="../media/image22.jpg"/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25.jpg"/><Relationship Id="rId14" Type="http://schemas.openxmlformats.org/officeDocument/2006/relationships/image" Target="../media/image26.jpg"/><Relationship Id="rId15" Type="http://schemas.openxmlformats.org/officeDocument/2006/relationships/image" Target="../media/image30.jpg"/><Relationship Id="rId16" Type="http://schemas.openxmlformats.org/officeDocument/2006/relationships/image" Target="../media/image31.jpg"/><Relationship Id="rId17" Type="http://schemas.openxmlformats.org/officeDocument/2006/relationships/image" Target="../media/image32.png"/><Relationship Id="rId18" Type="http://schemas.openxmlformats.org/officeDocument/2006/relationships/image" Target="../media/image36.jpg"/><Relationship Id="rId19" Type="http://schemas.openxmlformats.org/officeDocument/2006/relationships/image" Target="../media/image37.jpg"/><Relationship Id="rId20" Type="http://schemas.openxmlformats.org/officeDocument/2006/relationships/image" Target="../media/image38.jpg"/><Relationship Id="rId21" Type="http://schemas.openxmlformats.org/officeDocument/2006/relationships/image" Target="../media/image39.jpg"/><Relationship Id="rId22" Type="http://schemas.openxmlformats.org/officeDocument/2006/relationships/image" Target="../media/image40.jpg"/><Relationship Id="rId23" Type="http://schemas.openxmlformats.org/officeDocument/2006/relationships/image" Target="../media/image41.jpg"/><Relationship Id="rId24" Type="http://schemas.openxmlformats.org/officeDocument/2006/relationships/image" Target="../media/image33.jpg"/><Relationship Id="rId25" Type="http://schemas.openxmlformats.org/officeDocument/2006/relationships/image" Target="../media/image34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Relationship Id="rId9" Type="http://schemas.openxmlformats.org/officeDocument/2006/relationships/image" Target="../media/image13.jpg"/><Relationship Id="rId10" Type="http://schemas.openxmlformats.org/officeDocument/2006/relationships/image" Target="../media/image22.jpg"/><Relationship Id="rId11" Type="http://schemas.openxmlformats.org/officeDocument/2006/relationships/image" Target="../media/image28.jpg"/><Relationship Id="rId12" Type="http://schemas.openxmlformats.org/officeDocument/2006/relationships/image" Target="../media/image29.jpg"/><Relationship Id="rId13" Type="http://schemas.openxmlformats.org/officeDocument/2006/relationships/image" Target="../media/image25.jpg"/><Relationship Id="rId14" Type="http://schemas.openxmlformats.org/officeDocument/2006/relationships/image" Target="../media/image26.jpg"/><Relationship Id="rId15" Type="http://schemas.openxmlformats.org/officeDocument/2006/relationships/image" Target="../media/image30.jpg"/><Relationship Id="rId16" Type="http://schemas.openxmlformats.org/officeDocument/2006/relationships/image" Target="../media/image31.jpg"/><Relationship Id="rId17" Type="http://schemas.openxmlformats.org/officeDocument/2006/relationships/image" Target="../media/image32.png"/><Relationship Id="rId18" Type="http://schemas.openxmlformats.org/officeDocument/2006/relationships/image" Target="../media/image42.jpg"/><Relationship Id="rId19" Type="http://schemas.openxmlformats.org/officeDocument/2006/relationships/image" Target="../media/image37.jpg"/><Relationship Id="rId20" Type="http://schemas.openxmlformats.org/officeDocument/2006/relationships/image" Target="../media/image38.jpg"/><Relationship Id="rId21" Type="http://schemas.openxmlformats.org/officeDocument/2006/relationships/image" Target="../media/image39.jpg"/><Relationship Id="rId22" Type="http://schemas.openxmlformats.org/officeDocument/2006/relationships/image" Target="../media/image43.jpg"/><Relationship Id="rId23" Type="http://schemas.openxmlformats.org/officeDocument/2006/relationships/image" Target="../media/image33.jpg"/><Relationship Id="rId24" Type="http://schemas.openxmlformats.org/officeDocument/2006/relationships/image" Target="../media/image34.jpg"/><Relationship Id="rId25" Type="http://schemas.openxmlformats.org/officeDocument/2006/relationships/image" Target="../media/image41.jpg"/><Relationship Id="rId26" Type="http://schemas.openxmlformats.org/officeDocument/2006/relationships/image" Target="../media/image4.png"/><Relationship Id="rId27" Type="http://schemas.openxmlformats.org/officeDocument/2006/relationships/image" Target="../media/image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11.png"/><Relationship Id="rId8" Type="http://schemas.openxmlformats.org/officeDocument/2006/relationships/image" Target="../media/image28.jpg"/><Relationship Id="rId9" Type="http://schemas.openxmlformats.org/officeDocument/2006/relationships/image" Target="../media/image29.jpg"/><Relationship Id="rId10" Type="http://schemas.openxmlformats.org/officeDocument/2006/relationships/image" Target="../media/image25.jpg"/><Relationship Id="rId11" Type="http://schemas.openxmlformats.org/officeDocument/2006/relationships/image" Target="../media/image26.jpg"/><Relationship Id="rId12" Type="http://schemas.openxmlformats.org/officeDocument/2006/relationships/image" Target="../media/image30.jpg"/><Relationship Id="rId13" Type="http://schemas.openxmlformats.org/officeDocument/2006/relationships/image" Target="../media/image31.jpg"/><Relationship Id="rId14" Type="http://schemas.openxmlformats.org/officeDocument/2006/relationships/image" Target="../media/image32.png"/><Relationship Id="rId15" Type="http://schemas.openxmlformats.org/officeDocument/2006/relationships/image" Target="../media/image42.jpg"/><Relationship Id="rId16" Type="http://schemas.openxmlformats.org/officeDocument/2006/relationships/image" Target="../media/image37.jpg"/><Relationship Id="rId17" Type="http://schemas.openxmlformats.org/officeDocument/2006/relationships/image" Target="../media/image38.jpg"/><Relationship Id="rId18" Type="http://schemas.openxmlformats.org/officeDocument/2006/relationships/image" Target="../media/image39.jpg"/><Relationship Id="rId19" Type="http://schemas.openxmlformats.org/officeDocument/2006/relationships/image" Target="../media/image43.jpg"/><Relationship Id="rId20" Type="http://schemas.openxmlformats.org/officeDocument/2006/relationships/image" Target="../media/image33.jpg"/><Relationship Id="rId21" Type="http://schemas.openxmlformats.org/officeDocument/2006/relationships/image" Target="../media/image34.jp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44.png"/><Relationship Id="rId25" Type="http://schemas.openxmlformats.org/officeDocument/2006/relationships/image" Target="../media/image13.jpg"/><Relationship Id="rId26" Type="http://schemas.openxmlformats.org/officeDocument/2006/relationships/image" Target="../media/image22.jpg"/><Relationship Id="rId27" Type="http://schemas.openxmlformats.org/officeDocument/2006/relationships/image" Target="../media/image35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04530" y="4183257"/>
            <a:ext cx="5955030" cy="2068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25" b="1">
                <a:solidFill>
                  <a:srgbClr val="1F487C"/>
                </a:solidFill>
                <a:latin typeface="Arial"/>
                <a:cs typeface="Arial"/>
              </a:rPr>
              <a:t>AI</a:t>
            </a:r>
            <a:r>
              <a:rPr dirty="0" sz="5400" spc="-25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5400" spc="-275" b="1">
                <a:solidFill>
                  <a:srgbClr val="1F487C"/>
                </a:solidFill>
                <a:latin typeface="Arial"/>
                <a:cs typeface="Arial"/>
              </a:rPr>
              <a:t>101:</a:t>
            </a:r>
            <a:endParaRPr sz="5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4000" spc="-195" b="1">
                <a:solidFill>
                  <a:srgbClr val="1F487C"/>
                </a:solidFill>
                <a:latin typeface="Arial"/>
                <a:cs typeface="Arial"/>
              </a:rPr>
              <a:t>Where</a:t>
            </a:r>
            <a:r>
              <a:rPr dirty="0" sz="4000" spc="-8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240" b="1">
                <a:solidFill>
                  <a:srgbClr val="1F487C"/>
                </a:solidFill>
                <a:latin typeface="Arial"/>
                <a:cs typeface="Arial"/>
              </a:rPr>
              <a:t>have</a:t>
            </a:r>
            <a:r>
              <a:rPr dirty="0" sz="4000" spc="-7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30" b="1">
                <a:solidFill>
                  <a:srgbClr val="1F487C"/>
                </a:solidFill>
                <a:latin typeface="Arial"/>
                <a:cs typeface="Arial"/>
              </a:rPr>
              <a:t>we</a:t>
            </a:r>
            <a:r>
              <a:rPr dirty="0" sz="4000" spc="-16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245" b="1">
                <a:solidFill>
                  <a:srgbClr val="1F487C"/>
                </a:solidFill>
                <a:latin typeface="Arial"/>
                <a:cs typeface="Arial"/>
              </a:rPr>
              <a:t>come</a:t>
            </a:r>
            <a:r>
              <a:rPr dirty="0" sz="4000" spc="-7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125" b="1">
                <a:solidFill>
                  <a:srgbClr val="1F487C"/>
                </a:solidFill>
                <a:latin typeface="Arial"/>
                <a:cs typeface="Arial"/>
              </a:rPr>
              <a:t>from </a:t>
            </a:r>
            <a:r>
              <a:rPr dirty="0" sz="4000" spc="-270" b="1">
                <a:solidFill>
                  <a:srgbClr val="1F487C"/>
                </a:solidFill>
                <a:latin typeface="Arial"/>
                <a:cs typeface="Arial"/>
              </a:rPr>
              <a:t>and</a:t>
            </a:r>
            <a:r>
              <a:rPr dirty="0" sz="4000" spc="-5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114" b="1">
                <a:solidFill>
                  <a:srgbClr val="1F487C"/>
                </a:solidFill>
                <a:latin typeface="Arial"/>
                <a:cs typeface="Arial"/>
              </a:rPr>
              <a:t>where</a:t>
            </a:r>
            <a:r>
              <a:rPr dirty="0" sz="4000" spc="-16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40" b="1">
                <a:solidFill>
                  <a:srgbClr val="1F487C"/>
                </a:solidFill>
                <a:latin typeface="Arial"/>
                <a:cs typeface="Arial"/>
              </a:rPr>
              <a:t>are</a:t>
            </a:r>
            <a:r>
              <a:rPr dirty="0" sz="4000" spc="-24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30" b="1">
                <a:solidFill>
                  <a:srgbClr val="1F487C"/>
                </a:solidFill>
                <a:latin typeface="Arial"/>
                <a:cs typeface="Arial"/>
              </a:rPr>
              <a:t>we</a:t>
            </a:r>
            <a:r>
              <a:rPr dirty="0" sz="4000" spc="-22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4000" spc="-385" b="1">
                <a:solidFill>
                  <a:srgbClr val="1F487C"/>
                </a:solidFill>
                <a:latin typeface="Arial"/>
                <a:cs typeface="Arial"/>
              </a:rPr>
              <a:t>now?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264169" y="4395119"/>
            <a:ext cx="4145915" cy="150114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2200">
                <a:solidFill>
                  <a:srgbClr val="888888"/>
                </a:solidFill>
                <a:latin typeface="Times New Roman"/>
                <a:cs typeface="Times New Roman"/>
              </a:rPr>
              <a:t>Hal</a:t>
            </a:r>
            <a:r>
              <a:rPr dirty="0" sz="2200" spc="-125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888888"/>
                </a:solidFill>
                <a:latin typeface="Times New Roman"/>
                <a:cs typeface="Times New Roman"/>
              </a:rPr>
              <a:t>Daumé</a:t>
            </a:r>
            <a:r>
              <a:rPr dirty="0" sz="2200" spc="-105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888888"/>
                </a:solidFill>
                <a:latin typeface="Times New Roman"/>
                <a:cs typeface="Times New Roman"/>
              </a:rPr>
              <a:t>III</a:t>
            </a:r>
            <a:endParaRPr sz="2200">
              <a:latin typeface="Times New Roman"/>
              <a:cs typeface="Times New Roman"/>
            </a:endParaRPr>
          </a:p>
          <a:p>
            <a:pPr marL="12700" marR="1027430">
              <a:lnSpc>
                <a:spcPct val="100000"/>
              </a:lnSpc>
              <a:spcBef>
                <a:spcPts val="525"/>
              </a:spcBef>
            </a:pPr>
            <a:r>
              <a:rPr dirty="0" sz="2200" spc="-65">
                <a:solidFill>
                  <a:srgbClr val="888888"/>
                </a:solidFill>
                <a:latin typeface="Times New Roman"/>
                <a:cs typeface="Times New Roman"/>
              </a:rPr>
              <a:t>Professor,</a:t>
            </a:r>
            <a:r>
              <a:rPr dirty="0" sz="2200" spc="-6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888888"/>
                </a:solidFill>
                <a:latin typeface="Times New Roman"/>
                <a:cs typeface="Times New Roman"/>
              </a:rPr>
              <a:t>Computer</a:t>
            </a:r>
            <a:r>
              <a:rPr dirty="0" sz="2200" spc="-3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80">
                <a:solidFill>
                  <a:srgbClr val="888888"/>
                </a:solidFill>
                <a:latin typeface="Times New Roman"/>
                <a:cs typeface="Times New Roman"/>
              </a:rPr>
              <a:t>Science </a:t>
            </a:r>
            <a:r>
              <a:rPr dirty="0" sz="2200" spc="-10">
                <a:solidFill>
                  <a:srgbClr val="888888"/>
                </a:solidFill>
                <a:latin typeface="Times New Roman"/>
                <a:cs typeface="Times New Roman"/>
              </a:rPr>
              <a:t>Institute</a:t>
            </a:r>
            <a:r>
              <a:rPr dirty="0" sz="2200" spc="-45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35">
                <a:solidFill>
                  <a:srgbClr val="888888"/>
                </a:solidFill>
                <a:latin typeface="Times New Roman"/>
                <a:cs typeface="Times New Roman"/>
              </a:rPr>
              <a:t>Director,</a:t>
            </a:r>
            <a:r>
              <a:rPr dirty="0" sz="2200" spc="-55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25">
                <a:solidFill>
                  <a:srgbClr val="888888"/>
                </a:solidFill>
                <a:latin typeface="Times New Roman"/>
                <a:cs typeface="Times New Roman"/>
              </a:rPr>
              <a:t>AIM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200" spc="-60">
                <a:solidFill>
                  <a:srgbClr val="888888"/>
                </a:solidFill>
                <a:latin typeface="Times New Roman"/>
                <a:cs typeface="Times New Roman"/>
              </a:rPr>
              <a:t>University</a:t>
            </a:r>
            <a:r>
              <a:rPr dirty="0" sz="2200" spc="-7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40">
                <a:solidFill>
                  <a:srgbClr val="888888"/>
                </a:solidFill>
                <a:latin typeface="Times New Roman"/>
                <a:cs typeface="Times New Roman"/>
              </a:rPr>
              <a:t>of</a:t>
            </a:r>
            <a:r>
              <a:rPr dirty="0" sz="2200" spc="-105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50">
                <a:solidFill>
                  <a:srgbClr val="888888"/>
                </a:solidFill>
                <a:latin typeface="Times New Roman"/>
                <a:cs typeface="Times New Roman"/>
              </a:rPr>
              <a:t>Maryland</a:t>
            </a:r>
            <a:r>
              <a:rPr dirty="0" sz="2200" spc="-8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95">
                <a:solidFill>
                  <a:srgbClr val="888888"/>
                </a:solidFill>
                <a:latin typeface="Times New Roman"/>
                <a:cs typeface="Times New Roman"/>
              </a:rPr>
              <a:t>–</a:t>
            </a:r>
            <a:r>
              <a:rPr dirty="0" sz="2200" spc="-9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80">
                <a:solidFill>
                  <a:srgbClr val="888888"/>
                </a:solidFill>
                <a:latin typeface="Times New Roman"/>
                <a:cs typeface="Times New Roman"/>
              </a:rPr>
              <a:t>College</a:t>
            </a:r>
            <a:r>
              <a:rPr dirty="0" sz="2200" spc="-100">
                <a:solidFill>
                  <a:srgbClr val="888888"/>
                </a:solidFill>
                <a:latin typeface="Times New Roman"/>
                <a:cs typeface="Times New Roman"/>
              </a:rPr>
              <a:t> </a:t>
            </a:r>
            <a:r>
              <a:rPr dirty="0" sz="2200" spc="-20">
                <a:solidFill>
                  <a:srgbClr val="888888"/>
                </a:solidFill>
                <a:latin typeface="Times New Roman"/>
                <a:cs typeface="Times New Roman"/>
              </a:rPr>
              <a:t>Park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12178675" cy="3919677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38117" y="-93792"/>
            <a:ext cx="7926705" cy="3758565"/>
          </a:xfrm>
          <a:prstGeom prst="rect">
            <a:avLst/>
          </a:prstGeom>
        </p:spPr>
        <p:txBody>
          <a:bodyPr wrap="square" lIns="0" tIns="220979" rIns="0" bIns="0" rtlCol="0" vert="horz">
            <a:spAutoFit/>
          </a:bodyPr>
          <a:lstStyle/>
          <a:p>
            <a:pPr algn="r" marR="1306195">
              <a:lnSpc>
                <a:spcPct val="100000"/>
              </a:lnSpc>
              <a:spcBef>
                <a:spcPts val="1739"/>
              </a:spcBef>
            </a:pPr>
            <a:r>
              <a:rPr dirty="0" sz="3200" spc="-60" b="1">
                <a:solidFill>
                  <a:srgbClr val="1F487C"/>
                </a:solidFill>
                <a:latin typeface="Arial"/>
                <a:cs typeface="Arial"/>
              </a:rPr>
              <a:t>Agenda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dirty="0" sz="3200" spc="-125">
                <a:latin typeface="Times New Roman"/>
                <a:cs typeface="Times New Roman"/>
              </a:rPr>
              <a:t>A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70">
                <a:latin typeface="Times New Roman"/>
                <a:cs typeface="Times New Roman"/>
              </a:rPr>
              <a:t>brief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(and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incomplete)</a:t>
            </a:r>
            <a:r>
              <a:rPr dirty="0" sz="3200" spc="-16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history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45">
                <a:latin typeface="Times New Roman"/>
                <a:cs typeface="Times New Roman"/>
              </a:rPr>
              <a:t>of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AI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4">
                <a:latin typeface="Times New Roman"/>
                <a:cs typeface="Times New Roman"/>
              </a:rPr>
              <a:t>does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65">
                <a:latin typeface="Times New Roman"/>
                <a:cs typeface="Times New Roman"/>
              </a:rPr>
              <a:t>machine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85">
                <a:latin typeface="Times New Roman"/>
                <a:cs typeface="Times New Roman"/>
              </a:rPr>
              <a:t>learning</a:t>
            </a:r>
            <a:r>
              <a:rPr dirty="0" sz="3200" spc="-1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work?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0">
                <a:latin typeface="Times New Roman"/>
                <a:cs typeface="Times New Roman"/>
              </a:rPr>
              <a:t>generative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5">
                <a:latin typeface="Times New Roman"/>
                <a:cs typeface="Times New Roman"/>
              </a:rPr>
              <a:t>AI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140">
                <a:latin typeface="Times New Roman"/>
                <a:cs typeface="Times New Roman"/>
              </a:rPr>
              <a:t>systems </a:t>
            </a:r>
            <a:r>
              <a:rPr dirty="0" sz="3200" spc="-70">
                <a:latin typeface="Times New Roman"/>
                <a:cs typeface="Times New Roman"/>
              </a:rPr>
              <a:t>work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(text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80">
                <a:latin typeface="Times New Roman"/>
                <a:cs typeface="Times New Roman"/>
              </a:rPr>
              <a:t>&amp;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image)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4607" y="113990"/>
            <a:ext cx="1074547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75" b="1">
                <a:solidFill>
                  <a:srgbClr val="1F487C"/>
                </a:solidFill>
                <a:latin typeface="Arial"/>
                <a:cs typeface="Arial"/>
              </a:rPr>
              <a:t>AI</a:t>
            </a:r>
            <a:r>
              <a:rPr dirty="0" sz="3200" spc="-5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175" b="1">
                <a:solidFill>
                  <a:srgbClr val="1F487C"/>
                </a:solidFill>
                <a:latin typeface="Arial"/>
                <a:cs typeface="Arial"/>
              </a:rPr>
              <a:t>systems</a:t>
            </a:r>
            <a:r>
              <a:rPr dirty="0" sz="3200" spc="-6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30" b="1">
                <a:solidFill>
                  <a:srgbClr val="1F487C"/>
                </a:solidFill>
                <a:latin typeface="Arial"/>
                <a:cs typeface="Arial"/>
              </a:rPr>
              <a:t>are</a:t>
            </a:r>
            <a:r>
              <a:rPr dirty="0" sz="3200" spc="-80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114" b="1">
                <a:solidFill>
                  <a:srgbClr val="1F487C"/>
                </a:solidFill>
                <a:latin typeface="Arial"/>
                <a:cs typeface="Arial"/>
              </a:rPr>
              <a:t>(almost</a:t>
            </a:r>
            <a:r>
              <a:rPr dirty="0" sz="3200" spc="-6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145" b="1">
                <a:solidFill>
                  <a:srgbClr val="1F487C"/>
                </a:solidFill>
                <a:latin typeface="Arial"/>
                <a:cs typeface="Arial"/>
              </a:rPr>
              <a:t>exclusively)</a:t>
            </a:r>
            <a:r>
              <a:rPr dirty="0" sz="3200" spc="-7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170" b="1">
                <a:solidFill>
                  <a:srgbClr val="1F487C"/>
                </a:solidFill>
                <a:latin typeface="Arial"/>
                <a:cs typeface="Arial"/>
              </a:rPr>
              <a:t>machine</a:t>
            </a:r>
            <a:r>
              <a:rPr dirty="0" sz="3200" spc="-65" b="1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dirty="0" sz="3200" spc="-75" b="1">
                <a:solidFill>
                  <a:srgbClr val="1F487C"/>
                </a:solidFill>
                <a:latin typeface="Arial"/>
                <a:cs typeface="Arial"/>
              </a:rPr>
              <a:t>learning-</a:t>
            </a:r>
            <a:r>
              <a:rPr dirty="0" sz="3200" spc="-110" b="1">
                <a:solidFill>
                  <a:srgbClr val="1F487C"/>
                </a:solidFill>
                <a:latin typeface="Arial"/>
                <a:cs typeface="Arial"/>
              </a:rPr>
              <a:t>based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949045" y="1010882"/>
            <a:ext cx="7115175" cy="5223510"/>
            <a:chOff x="949045" y="1010882"/>
            <a:chExt cx="7115175" cy="52235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9045" y="1010882"/>
              <a:ext cx="2102433" cy="23733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045" y="3862451"/>
              <a:ext cx="2104097" cy="2371722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619497" y="2624442"/>
              <a:ext cx="3432175" cy="1948180"/>
            </a:xfrm>
            <a:custGeom>
              <a:avLst/>
              <a:gdLst/>
              <a:ahLst/>
              <a:cxnLst/>
              <a:rect l="l" t="t" r="r" b="b"/>
              <a:pathLst>
                <a:path w="3432175" h="1948179">
                  <a:moveTo>
                    <a:pt x="3431971" y="0"/>
                  </a:moveTo>
                  <a:lnTo>
                    <a:pt x="0" y="0"/>
                  </a:lnTo>
                  <a:lnTo>
                    <a:pt x="0" y="1947557"/>
                  </a:lnTo>
                  <a:lnTo>
                    <a:pt x="3431971" y="1947557"/>
                  </a:lnTo>
                  <a:lnTo>
                    <a:pt x="343197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619497" y="2624442"/>
              <a:ext cx="3432175" cy="1948180"/>
            </a:xfrm>
            <a:custGeom>
              <a:avLst/>
              <a:gdLst/>
              <a:ahLst/>
              <a:cxnLst/>
              <a:rect l="l" t="t" r="r" b="b"/>
              <a:pathLst>
                <a:path w="3432175" h="1948179">
                  <a:moveTo>
                    <a:pt x="0" y="0"/>
                  </a:moveTo>
                  <a:lnTo>
                    <a:pt x="3431971" y="0"/>
                  </a:lnTo>
                  <a:lnTo>
                    <a:pt x="3431971" y="1947557"/>
                  </a:lnTo>
                  <a:lnTo>
                    <a:pt x="0" y="194755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632197" y="3213667"/>
            <a:ext cx="3406775" cy="6965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685800">
              <a:lnSpc>
                <a:spcPct val="100000"/>
              </a:lnSpc>
              <a:spcBef>
                <a:spcPts val="105"/>
              </a:spcBef>
            </a:pPr>
            <a:r>
              <a:rPr dirty="0" sz="4400" spc="-1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3009900" y="2159507"/>
            <a:ext cx="1767839" cy="2974975"/>
            <a:chOff x="3009900" y="2159507"/>
            <a:chExt cx="1767839" cy="297497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9900" y="2159507"/>
              <a:ext cx="1767839" cy="122681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3053147" y="2197672"/>
              <a:ext cx="1471295" cy="1009015"/>
            </a:xfrm>
            <a:custGeom>
              <a:avLst/>
              <a:gdLst/>
              <a:ahLst/>
              <a:cxnLst/>
              <a:rect l="l" t="t" r="r" b="b"/>
              <a:pathLst>
                <a:path w="1471295" h="1009014">
                  <a:moveTo>
                    <a:pt x="0" y="0"/>
                  </a:moveTo>
                  <a:lnTo>
                    <a:pt x="783183" y="0"/>
                  </a:lnTo>
                  <a:lnTo>
                    <a:pt x="783183" y="1008659"/>
                  </a:lnTo>
                  <a:lnTo>
                    <a:pt x="1471104" y="1008659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05205" y="314918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9900" y="3819143"/>
              <a:ext cx="1767839" cy="131521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053147" y="3954481"/>
              <a:ext cx="1471295" cy="1095375"/>
            </a:xfrm>
            <a:custGeom>
              <a:avLst/>
              <a:gdLst/>
              <a:ahLst/>
              <a:cxnLst/>
              <a:rect l="l" t="t" r="r" b="b"/>
              <a:pathLst>
                <a:path w="1471295" h="1095375">
                  <a:moveTo>
                    <a:pt x="0" y="1094752"/>
                  </a:moveTo>
                  <a:lnTo>
                    <a:pt x="783183" y="1094752"/>
                  </a:lnTo>
                  <a:lnTo>
                    <a:pt x="783183" y="0"/>
                  </a:lnTo>
                  <a:lnTo>
                    <a:pt x="1471104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505205" y="3897339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299"/>
                  </a:lnTo>
                  <a:lnTo>
                    <a:pt x="114300" y="5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743930" y="1881619"/>
            <a:ext cx="102996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000000"/>
                </a:solidFill>
                <a:latin typeface="Consolas"/>
                <a:cs typeface="Consolas"/>
              </a:rPr>
              <a:t>cute</a:t>
            </a:r>
            <a:endParaRPr sz="3600">
              <a:latin typeface="Consolas"/>
              <a:cs typeface="Consolas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9743930" y="4733175"/>
            <a:ext cx="20332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latin typeface="Consolas"/>
                <a:cs typeface="Consolas"/>
              </a:rPr>
              <a:t>not</a:t>
            </a:r>
            <a:r>
              <a:rPr dirty="0" sz="3600" spc="-20" b="1">
                <a:latin typeface="Consolas"/>
                <a:cs typeface="Consolas"/>
              </a:rPr>
              <a:t> cute</a:t>
            </a:r>
            <a:endParaRPr sz="3600">
              <a:latin typeface="Consolas"/>
              <a:cs typeface="Consolas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8008619" y="2063495"/>
            <a:ext cx="1813560" cy="3167380"/>
            <a:chOff x="8008619" y="2063495"/>
            <a:chExt cx="1813560" cy="3167380"/>
          </a:xfrm>
        </p:grpSpPr>
        <p:pic>
          <p:nvPicPr>
            <p:cNvPr id="19" name="object 1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8619" y="2063495"/>
              <a:ext cx="1813558" cy="1144523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051472" y="2197672"/>
              <a:ext cx="1518920" cy="925830"/>
            </a:xfrm>
            <a:custGeom>
              <a:avLst/>
              <a:gdLst/>
              <a:ahLst/>
              <a:cxnLst/>
              <a:rect l="l" t="t" r="r" b="b"/>
              <a:pathLst>
                <a:path w="1518920" h="925830">
                  <a:moveTo>
                    <a:pt x="0" y="925537"/>
                  </a:moveTo>
                  <a:lnTo>
                    <a:pt x="806856" y="925537"/>
                  </a:lnTo>
                  <a:lnTo>
                    <a:pt x="806856" y="0"/>
                  </a:lnTo>
                  <a:lnTo>
                    <a:pt x="1518475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550893" y="214052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08619" y="3915156"/>
              <a:ext cx="1813558" cy="1315211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8051472" y="3954484"/>
              <a:ext cx="1518920" cy="1095375"/>
            </a:xfrm>
            <a:custGeom>
              <a:avLst/>
              <a:gdLst/>
              <a:ahLst/>
              <a:cxnLst/>
              <a:rect l="l" t="t" r="r" b="b"/>
              <a:pathLst>
                <a:path w="1518920" h="1095375">
                  <a:moveTo>
                    <a:pt x="0" y="0"/>
                  </a:moveTo>
                  <a:lnTo>
                    <a:pt x="806856" y="0"/>
                  </a:lnTo>
                  <a:lnTo>
                    <a:pt x="806856" y="1094752"/>
                  </a:lnTo>
                  <a:lnTo>
                    <a:pt x="1518475" y="1094752"/>
                  </a:lnTo>
                </a:path>
              </a:pathLst>
            </a:custGeom>
            <a:ln w="38099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9550893" y="4992079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95695" y="873950"/>
            <a:ext cx="8262620" cy="5587365"/>
            <a:chOff x="695695" y="873950"/>
            <a:chExt cx="8262620" cy="558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5695" y="902525"/>
              <a:ext cx="3970449" cy="5558637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452627" y="902525"/>
              <a:ext cx="2364105" cy="180340"/>
            </a:xfrm>
            <a:custGeom>
              <a:avLst/>
              <a:gdLst/>
              <a:ahLst/>
              <a:cxnLst/>
              <a:rect l="l" t="t" r="r" b="b"/>
              <a:pathLst>
                <a:path w="2364104" h="180340">
                  <a:moveTo>
                    <a:pt x="0" y="180086"/>
                  </a:moveTo>
                  <a:lnTo>
                    <a:pt x="2363978" y="0"/>
                  </a:lnTo>
                </a:path>
              </a:pathLst>
            </a:custGeom>
            <a:ln w="5715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095750" y="902525"/>
              <a:ext cx="4502150" cy="180340"/>
            </a:xfrm>
            <a:custGeom>
              <a:avLst/>
              <a:gdLst/>
              <a:ahLst/>
              <a:cxnLst/>
              <a:rect l="l" t="t" r="r" b="b"/>
              <a:pathLst>
                <a:path w="4502150" h="180340">
                  <a:moveTo>
                    <a:pt x="0" y="180086"/>
                  </a:moveTo>
                  <a:lnTo>
                    <a:pt x="4502150" y="0"/>
                  </a:lnTo>
                </a:path>
              </a:pathLst>
            </a:custGeom>
            <a:ln w="57149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452627" y="1724023"/>
              <a:ext cx="2364105" cy="2000250"/>
            </a:xfrm>
            <a:custGeom>
              <a:avLst/>
              <a:gdLst/>
              <a:ahLst/>
              <a:cxnLst/>
              <a:rect l="l" t="t" r="r" b="b"/>
              <a:pathLst>
                <a:path w="2364104" h="2000250">
                  <a:moveTo>
                    <a:pt x="0" y="0"/>
                  </a:moveTo>
                  <a:lnTo>
                    <a:pt x="2363978" y="1999983"/>
                  </a:lnTo>
                </a:path>
              </a:pathLst>
            </a:custGeom>
            <a:ln w="5715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095750" y="1724023"/>
              <a:ext cx="4502150" cy="2000250"/>
            </a:xfrm>
            <a:custGeom>
              <a:avLst/>
              <a:gdLst/>
              <a:ahLst/>
              <a:cxnLst/>
              <a:rect l="l" t="t" r="r" b="b"/>
              <a:pathLst>
                <a:path w="4502150" h="2000250">
                  <a:moveTo>
                    <a:pt x="0" y="0"/>
                  </a:moveTo>
                  <a:lnTo>
                    <a:pt x="4502150" y="1999983"/>
                  </a:lnTo>
                </a:path>
              </a:pathLst>
            </a:custGeom>
            <a:ln w="5715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6600" y="902525"/>
              <a:ext cx="2781287" cy="282148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452622" y="902525"/>
              <a:ext cx="5145405" cy="2821940"/>
            </a:xfrm>
            <a:custGeom>
              <a:avLst/>
              <a:gdLst/>
              <a:ahLst/>
              <a:cxnLst/>
              <a:rect l="l" t="t" r="r" b="b"/>
              <a:pathLst>
                <a:path w="5145405" h="2821940">
                  <a:moveTo>
                    <a:pt x="2363978" y="0"/>
                  </a:moveTo>
                  <a:lnTo>
                    <a:pt x="5145278" y="0"/>
                  </a:lnTo>
                  <a:lnTo>
                    <a:pt x="5145278" y="2821482"/>
                  </a:lnTo>
                  <a:lnTo>
                    <a:pt x="2363978" y="2821482"/>
                  </a:lnTo>
                  <a:lnTo>
                    <a:pt x="2363978" y="0"/>
                  </a:lnTo>
                  <a:close/>
                </a:path>
                <a:path w="5145405" h="2821940">
                  <a:moveTo>
                    <a:pt x="0" y="180086"/>
                  </a:moveTo>
                  <a:lnTo>
                    <a:pt x="643127" y="180086"/>
                  </a:lnTo>
                  <a:lnTo>
                    <a:pt x="643127" y="821499"/>
                  </a:lnTo>
                  <a:lnTo>
                    <a:pt x="0" y="821499"/>
                  </a:lnTo>
                  <a:lnTo>
                    <a:pt x="0" y="180086"/>
                  </a:lnTo>
                  <a:close/>
                </a:path>
              </a:pathLst>
            </a:custGeom>
            <a:ln w="5715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115" y="1868423"/>
              <a:ext cx="1222247" cy="12816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1115" y="2788919"/>
              <a:ext cx="1222247" cy="12816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35824" y="2863595"/>
              <a:ext cx="1222247" cy="12816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5824" y="966216"/>
              <a:ext cx="1222247" cy="128168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66459" y="1232915"/>
              <a:ext cx="1039367" cy="8549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6476" y="1232915"/>
              <a:ext cx="1039367" cy="8549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6476" y="2121407"/>
              <a:ext cx="1039367" cy="8549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93052" y="3051047"/>
              <a:ext cx="1039367" cy="8549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57744" y="2144267"/>
              <a:ext cx="1039367" cy="854963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727700" y="2763088"/>
              <a:ext cx="2564130" cy="1948180"/>
            </a:xfrm>
            <a:custGeom>
              <a:avLst/>
              <a:gdLst/>
              <a:ahLst/>
              <a:cxnLst/>
              <a:rect l="l" t="t" r="r" b="b"/>
              <a:pathLst>
                <a:path w="2564129" h="1948179">
                  <a:moveTo>
                    <a:pt x="2564041" y="0"/>
                  </a:moveTo>
                  <a:lnTo>
                    <a:pt x="0" y="0"/>
                  </a:lnTo>
                  <a:lnTo>
                    <a:pt x="0" y="1947557"/>
                  </a:lnTo>
                  <a:lnTo>
                    <a:pt x="2564041" y="1947557"/>
                  </a:lnTo>
                  <a:lnTo>
                    <a:pt x="2564041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67751" y="106369"/>
            <a:ext cx="1123886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50"/>
              <a:t>Collect</a:t>
            </a:r>
            <a:r>
              <a:rPr dirty="0" spc="-55"/>
              <a:t> </a:t>
            </a:r>
            <a:r>
              <a:rPr dirty="0" spc="-150"/>
              <a:t>labeled</a:t>
            </a:r>
            <a:r>
              <a:rPr dirty="0" spc="-65"/>
              <a:t> </a:t>
            </a:r>
            <a:r>
              <a:rPr dirty="0" spc="-135"/>
              <a:t>training</a:t>
            </a:r>
            <a:r>
              <a:rPr dirty="0" spc="-55"/>
              <a:t> </a:t>
            </a:r>
            <a:r>
              <a:rPr dirty="0" spc="-165"/>
              <a:t>data</a:t>
            </a:r>
            <a:r>
              <a:rPr dirty="0" spc="-70"/>
              <a:t> </a:t>
            </a:r>
            <a:r>
              <a:rPr dirty="0" spc="-240"/>
              <a:t>&amp;</a:t>
            </a:r>
            <a:r>
              <a:rPr dirty="0" spc="-25"/>
              <a:t> </a:t>
            </a:r>
            <a:r>
              <a:rPr dirty="0" spc="-85"/>
              <a:t>learn</a:t>
            </a:r>
            <a:r>
              <a:rPr dirty="0" spc="-60"/>
              <a:t> </a:t>
            </a:r>
            <a:r>
              <a:rPr dirty="0" spc="-185"/>
              <a:t>an</a:t>
            </a:r>
            <a:r>
              <a:rPr dirty="0" spc="-40"/>
              <a:t> </a:t>
            </a:r>
            <a:r>
              <a:rPr dirty="0" spc="-180"/>
              <a:t>input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</a:t>
            </a:r>
            <a:r>
              <a:rPr dirty="0" spc="60" b="0">
                <a:latin typeface="Times New Roman"/>
                <a:cs typeface="Times New Roman"/>
              </a:rPr>
              <a:t> </a:t>
            </a:r>
            <a:r>
              <a:rPr dirty="0" spc="-195"/>
              <a:t>output</a:t>
            </a:r>
            <a:r>
              <a:rPr dirty="0" spc="-45"/>
              <a:t> </a:t>
            </a:r>
            <a:r>
              <a:rPr dirty="0" spc="-130"/>
              <a:t>mapping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9369056" y="3268281"/>
            <a:ext cx="2518410" cy="831215"/>
          </a:xfrm>
          <a:prstGeom prst="rect">
            <a:avLst/>
          </a:prstGeom>
          <a:solidFill>
            <a:srgbClr val="4F81BC"/>
          </a:solidFill>
          <a:ln w="25400">
            <a:solidFill>
              <a:srgbClr val="1C334E"/>
            </a:solidFill>
          </a:ln>
        </p:spPr>
        <p:txBody>
          <a:bodyPr wrap="square" lIns="0" tIns="43815" rIns="0" bIns="0" rtlCol="0" vert="horz">
            <a:spAutoFit/>
          </a:bodyPr>
          <a:lstStyle/>
          <a:p>
            <a:pPr marL="240665">
              <a:lnSpc>
                <a:spcPct val="100000"/>
              </a:lnSpc>
              <a:spcBef>
                <a:spcPts val="345"/>
              </a:spcBef>
            </a:pPr>
            <a:r>
              <a:rPr dirty="0" sz="4400" spc="-1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5727700" y="2763088"/>
            <a:ext cx="2564130" cy="1948180"/>
          </a:xfrm>
          <a:prstGeom prst="rect">
            <a:avLst/>
          </a:prstGeom>
          <a:ln w="25400">
            <a:solidFill>
              <a:srgbClr val="1A4652"/>
            </a:solidFill>
          </a:ln>
        </p:spPr>
        <p:txBody>
          <a:bodyPr wrap="square" lIns="0" tIns="266700" rIns="0" bIns="0" rtlCol="0" vert="horz">
            <a:spAutoFit/>
          </a:bodyPr>
          <a:lstStyle/>
          <a:p>
            <a:pPr marL="151130" marR="146050" indent="150495">
              <a:lnSpc>
                <a:spcPct val="100000"/>
              </a:lnSpc>
              <a:spcBef>
                <a:spcPts val="2100"/>
              </a:spcBef>
            </a:pPr>
            <a:r>
              <a:rPr dirty="0" sz="4400" spc="-10">
                <a:solidFill>
                  <a:srgbClr val="FFFFFF"/>
                </a:solidFill>
                <a:latin typeface="Calibri"/>
                <a:cs typeface="Calibri"/>
              </a:rPr>
              <a:t>Learning Algorithm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4827096" y="3468230"/>
            <a:ext cx="4365625" cy="484505"/>
            <a:chOff x="4827096" y="3468230"/>
            <a:chExt cx="4365625" cy="484505"/>
          </a:xfrm>
        </p:grpSpPr>
        <p:sp>
          <p:nvSpPr>
            <p:cNvPr id="24" name="object 24" descr=""/>
            <p:cNvSpPr/>
            <p:nvPr/>
          </p:nvSpPr>
          <p:spPr>
            <a:xfrm>
              <a:off x="4839796" y="3480930"/>
              <a:ext cx="698500" cy="405765"/>
            </a:xfrm>
            <a:custGeom>
              <a:avLst/>
              <a:gdLst/>
              <a:ahLst/>
              <a:cxnLst/>
              <a:rect l="l" t="t" r="r" b="b"/>
              <a:pathLst>
                <a:path w="698500" h="405764">
                  <a:moveTo>
                    <a:pt x="495642" y="0"/>
                  </a:moveTo>
                  <a:lnTo>
                    <a:pt x="495642" y="101422"/>
                  </a:lnTo>
                  <a:lnTo>
                    <a:pt x="0" y="101422"/>
                  </a:lnTo>
                  <a:lnTo>
                    <a:pt x="0" y="304279"/>
                  </a:lnTo>
                  <a:lnTo>
                    <a:pt x="495642" y="304279"/>
                  </a:lnTo>
                  <a:lnTo>
                    <a:pt x="495642" y="405701"/>
                  </a:lnTo>
                  <a:lnTo>
                    <a:pt x="698500" y="202844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839796" y="3480930"/>
              <a:ext cx="698500" cy="405765"/>
            </a:xfrm>
            <a:custGeom>
              <a:avLst/>
              <a:gdLst/>
              <a:ahLst/>
              <a:cxnLst/>
              <a:rect l="l" t="t" r="r" b="b"/>
              <a:pathLst>
                <a:path w="698500" h="405764">
                  <a:moveTo>
                    <a:pt x="0" y="101422"/>
                  </a:moveTo>
                  <a:lnTo>
                    <a:pt x="495642" y="101422"/>
                  </a:lnTo>
                  <a:lnTo>
                    <a:pt x="495642" y="0"/>
                  </a:lnTo>
                  <a:lnTo>
                    <a:pt x="698500" y="202844"/>
                  </a:lnTo>
                  <a:lnTo>
                    <a:pt x="495642" y="405701"/>
                  </a:lnTo>
                  <a:lnTo>
                    <a:pt x="495642" y="304279"/>
                  </a:lnTo>
                  <a:lnTo>
                    <a:pt x="0" y="304279"/>
                  </a:lnTo>
                  <a:lnTo>
                    <a:pt x="0" y="101422"/>
                  </a:lnTo>
                  <a:close/>
                </a:path>
              </a:pathLst>
            </a:custGeom>
            <a:ln w="25400">
              <a:solidFill>
                <a:srgbClr val="683B1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8481150" y="3534016"/>
              <a:ext cx="698500" cy="405765"/>
            </a:xfrm>
            <a:custGeom>
              <a:avLst/>
              <a:gdLst/>
              <a:ahLst/>
              <a:cxnLst/>
              <a:rect l="l" t="t" r="r" b="b"/>
              <a:pathLst>
                <a:path w="698500" h="405764">
                  <a:moveTo>
                    <a:pt x="495642" y="0"/>
                  </a:moveTo>
                  <a:lnTo>
                    <a:pt x="495642" y="101422"/>
                  </a:lnTo>
                  <a:lnTo>
                    <a:pt x="0" y="101422"/>
                  </a:lnTo>
                  <a:lnTo>
                    <a:pt x="0" y="304279"/>
                  </a:lnTo>
                  <a:lnTo>
                    <a:pt x="495642" y="304279"/>
                  </a:lnTo>
                  <a:lnTo>
                    <a:pt x="495642" y="405701"/>
                  </a:lnTo>
                  <a:lnTo>
                    <a:pt x="698500" y="202844"/>
                  </a:lnTo>
                  <a:lnTo>
                    <a:pt x="495642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481150" y="3534016"/>
              <a:ext cx="698500" cy="405765"/>
            </a:xfrm>
            <a:custGeom>
              <a:avLst/>
              <a:gdLst/>
              <a:ahLst/>
              <a:cxnLst/>
              <a:rect l="l" t="t" r="r" b="b"/>
              <a:pathLst>
                <a:path w="698500" h="405764">
                  <a:moveTo>
                    <a:pt x="0" y="101422"/>
                  </a:moveTo>
                  <a:lnTo>
                    <a:pt x="495642" y="101422"/>
                  </a:lnTo>
                  <a:lnTo>
                    <a:pt x="495642" y="0"/>
                  </a:lnTo>
                  <a:lnTo>
                    <a:pt x="698500" y="202844"/>
                  </a:lnTo>
                  <a:lnTo>
                    <a:pt x="495642" y="405701"/>
                  </a:lnTo>
                  <a:lnTo>
                    <a:pt x="495642" y="304279"/>
                  </a:lnTo>
                  <a:lnTo>
                    <a:pt x="0" y="304279"/>
                  </a:lnTo>
                  <a:lnTo>
                    <a:pt x="0" y="101422"/>
                  </a:lnTo>
                  <a:close/>
                </a:path>
              </a:pathLst>
            </a:custGeom>
            <a:ln w="25400">
              <a:solidFill>
                <a:srgbClr val="683B1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8665" y="113990"/>
            <a:ext cx="1029525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5"/>
              <a:t>Use</a:t>
            </a:r>
            <a:r>
              <a:rPr dirty="0" spc="-35"/>
              <a:t> </a:t>
            </a:r>
            <a:r>
              <a:rPr dirty="0" spc="-130"/>
              <a:t>learned</a:t>
            </a:r>
            <a:r>
              <a:rPr dirty="0" spc="-45"/>
              <a:t> </a:t>
            </a:r>
            <a:r>
              <a:rPr dirty="0" spc="-105"/>
              <a:t>classifier</a:t>
            </a:r>
            <a:r>
              <a:rPr dirty="0" spc="-50"/>
              <a:t> </a:t>
            </a:r>
            <a:r>
              <a:rPr dirty="0" spc="-165"/>
              <a:t>to</a:t>
            </a:r>
            <a:r>
              <a:rPr dirty="0" spc="-15"/>
              <a:t> </a:t>
            </a:r>
            <a:r>
              <a:rPr dirty="0" spc="-145"/>
              <a:t>make</a:t>
            </a:r>
            <a:r>
              <a:rPr dirty="0" spc="-55"/>
              <a:t> </a:t>
            </a:r>
            <a:r>
              <a:rPr dirty="0" spc="-160"/>
              <a:t>predictions</a:t>
            </a:r>
            <a:r>
              <a:rPr dirty="0" spc="-50"/>
              <a:t> </a:t>
            </a:r>
            <a:r>
              <a:rPr dirty="0" spc="-254"/>
              <a:t>on</a:t>
            </a:r>
            <a:r>
              <a:rPr dirty="0" spc="-25"/>
              <a:t> </a:t>
            </a:r>
            <a:r>
              <a:rPr dirty="0" spc="-190"/>
              <a:t>unseen</a:t>
            </a:r>
            <a:r>
              <a:rPr dirty="0" spc="-45"/>
              <a:t> </a:t>
            </a:r>
            <a:r>
              <a:rPr dirty="0" spc="-50"/>
              <a:t>data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2692375" y="823937"/>
            <a:ext cx="4394835" cy="1590040"/>
            <a:chOff x="2692375" y="823937"/>
            <a:chExt cx="4394835" cy="15900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2375" y="823937"/>
              <a:ext cx="1411157" cy="158960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771898" y="11891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30">
                  <a:moveTo>
                    <a:pt x="2302002" y="0"/>
                  </a:moveTo>
                  <a:lnTo>
                    <a:pt x="0" y="0"/>
                  </a:lnTo>
                  <a:lnTo>
                    <a:pt x="0" y="849452"/>
                  </a:lnTo>
                  <a:lnTo>
                    <a:pt x="2302002" y="849452"/>
                  </a:lnTo>
                  <a:lnTo>
                    <a:pt x="230200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771898" y="11891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30">
                  <a:moveTo>
                    <a:pt x="0" y="0"/>
                  </a:moveTo>
                  <a:lnTo>
                    <a:pt x="2302002" y="0"/>
                  </a:lnTo>
                  <a:lnTo>
                    <a:pt x="2302002" y="849452"/>
                  </a:lnTo>
                  <a:lnTo>
                    <a:pt x="0" y="84945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4988498" y="1264404"/>
            <a:ext cx="187007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061460" y="1479803"/>
            <a:ext cx="868680" cy="315595"/>
            <a:chOff x="4061460" y="1479803"/>
            <a:chExt cx="868680" cy="31559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460" y="1479803"/>
              <a:ext cx="868679" cy="31546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103709" y="1613903"/>
              <a:ext cx="573405" cy="6350"/>
            </a:xfrm>
            <a:custGeom>
              <a:avLst/>
              <a:gdLst/>
              <a:ahLst/>
              <a:cxnLst/>
              <a:rect l="l" t="t" r="r" b="b"/>
              <a:pathLst>
                <a:path w="573404" h="6350">
                  <a:moveTo>
                    <a:pt x="0" y="6070"/>
                  </a:moveTo>
                  <a:lnTo>
                    <a:pt x="334098" y="6070"/>
                  </a:lnTo>
                  <a:lnTo>
                    <a:pt x="334098" y="0"/>
                  </a:lnTo>
                  <a:lnTo>
                    <a:pt x="572947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657605" y="155676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7711930" y="1399330"/>
            <a:ext cx="6978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latin typeface="Consolas"/>
                <a:cs typeface="Consolas"/>
              </a:rPr>
              <a:t>cute</a:t>
            </a:r>
            <a:endParaRPr sz="2400">
              <a:latin typeface="Consolas"/>
              <a:cs typeface="Consolas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7031735" y="1479803"/>
            <a:ext cx="759460" cy="315595"/>
            <a:chOff x="7031735" y="1479803"/>
            <a:chExt cx="759460" cy="315595"/>
          </a:xfrm>
        </p:grpSpPr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735" y="1479803"/>
              <a:ext cx="758951" cy="31546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073898" y="1613908"/>
              <a:ext cx="464184" cy="0"/>
            </a:xfrm>
            <a:custGeom>
              <a:avLst/>
              <a:gdLst/>
              <a:ahLst/>
              <a:cxnLst/>
              <a:rect l="l" t="t" r="r" b="b"/>
              <a:pathLst>
                <a:path w="464184" h="0">
                  <a:moveTo>
                    <a:pt x="0" y="0"/>
                  </a:moveTo>
                  <a:lnTo>
                    <a:pt x="279641" y="0"/>
                  </a:lnTo>
                  <a:lnTo>
                    <a:pt x="464045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7518892" y="1556763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2084412" y="4476902"/>
            <a:ext cx="5002530" cy="1996439"/>
            <a:chOff x="2084412" y="4476902"/>
            <a:chExt cx="5002530" cy="1996439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4412" y="4476902"/>
              <a:ext cx="2019300" cy="1996051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771898" y="5139562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29">
                  <a:moveTo>
                    <a:pt x="2302002" y="0"/>
                  </a:moveTo>
                  <a:lnTo>
                    <a:pt x="0" y="0"/>
                  </a:lnTo>
                  <a:lnTo>
                    <a:pt x="0" y="849452"/>
                  </a:lnTo>
                  <a:lnTo>
                    <a:pt x="2302002" y="849452"/>
                  </a:lnTo>
                  <a:lnTo>
                    <a:pt x="230200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771898" y="5139562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29">
                  <a:moveTo>
                    <a:pt x="0" y="0"/>
                  </a:moveTo>
                  <a:lnTo>
                    <a:pt x="2302002" y="0"/>
                  </a:lnTo>
                  <a:lnTo>
                    <a:pt x="2302002" y="849452"/>
                  </a:lnTo>
                  <a:lnTo>
                    <a:pt x="0" y="84945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4771897" y="5214782"/>
            <a:ext cx="230251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9235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4061460" y="5430011"/>
            <a:ext cx="868680" cy="315595"/>
            <a:chOff x="4061460" y="5430011"/>
            <a:chExt cx="868680" cy="315595"/>
          </a:xfrm>
        </p:grpSpPr>
        <p:pic>
          <p:nvPicPr>
            <p:cNvPr id="23" name="object 2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460" y="5430011"/>
              <a:ext cx="868679" cy="315467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4103709" y="5564281"/>
              <a:ext cx="573405" cy="6350"/>
            </a:xfrm>
            <a:custGeom>
              <a:avLst/>
              <a:gdLst/>
              <a:ahLst/>
              <a:cxnLst/>
              <a:rect l="l" t="t" r="r" b="b"/>
              <a:pathLst>
                <a:path w="573404" h="6350">
                  <a:moveTo>
                    <a:pt x="0" y="6070"/>
                  </a:moveTo>
                  <a:lnTo>
                    <a:pt x="334098" y="6070"/>
                  </a:lnTo>
                  <a:lnTo>
                    <a:pt x="334098" y="0"/>
                  </a:lnTo>
                  <a:lnTo>
                    <a:pt x="572947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657605" y="5507141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7711930" y="5349708"/>
            <a:ext cx="8655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onsolas"/>
                <a:cs typeface="Consolas"/>
              </a:rPr>
              <a:t>?????</a:t>
            </a:r>
            <a:endParaRPr sz="2400">
              <a:latin typeface="Consolas"/>
              <a:cs typeface="Consolas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7031735" y="5430011"/>
            <a:ext cx="759460" cy="315595"/>
            <a:chOff x="7031735" y="5430011"/>
            <a:chExt cx="759460" cy="315595"/>
          </a:xfrm>
        </p:grpSpPr>
        <p:pic>
          <p:nvPicPr>
            <p:cNvPr id="28" name="object 2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735" y="5430011"/>
              <a:ext cx="758951" cy="315467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7073898" y="5564286"/>
              <a:ext cx="464184" cy="0"/>
            </a:xfrm>
            <a:custGeom>
              <a:avLst/>
              <a:gdLst/>
              <a:ahLst/>
              <a:cxnLst/>
              <a:rect l="l" t="t" r="r" b="b"/>
              <a:pathLst>
                <a:path w="464184" h="0">
                  <a:moveTo>
                    <a:pt x="0" y="0"/>
                  </a:moveTo>
                  <a:lnTo>
                    <a:pt x="279641" y="0"/>
                  </a:lnTo>
                  <a:lnTo>
                    <a:pt x="464045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518892" y="550714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299"/>
                  </a:lnTo>
                  <a:lnTo>
                    <a:pt x="114300" y="5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586740" y="2649572"/>
            <a:ext cx="10829290" cy="14890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301240" marR="5080" indent="-2289175">
              <a:lnSpc>
                <a:spcPct val="100000"/>
              </a:lnSpc>
              <a:spcBef>
                <a:spcPts val="105"/>
              </a:spcBef>
            </a:pPr>
            <a:r>
              <a:rPr dirty="0" sz="3200" spc="-10" b="1">
                <a:latin typeface="Calibri"/>
                <a:cs typeface="Calibri"/>
              </a:rPr>
              <a:t>Guarantee:</a:t>
            </a:r>
            <a:r>
              <a:rPr dirty="0" sz="3200" spc="-105" b="1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Given</a:t>
            </a:r>
            <a:r>
              <a:rPr dirty="0" sz="3200" spc="-60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enough</a:t>
            </a:r>
            <a:r>
              <a:rPr dirty="0" sz="3200" spc="-105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training</a:t>
            </a:r>
            <a:r>
              <a:rPr dirty="0" sz="3200" spc="-114" b="1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examples</a:t>
            </a:r>
            <a:r>
              <a:rPr dirty="0" sz="3200">
                <a:latin typeface="Calibri"/>
                <a:cs typeface="Calibri"/>
              </a:rPr>
              <a:t>,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the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classifier</a:t>
            </a:r>
            <a:r>
              <a:rPr dirty="0" sz="3200" spc="-70">
                <a:latin typeface="Calibri"/>
                <a:cs typeface="Calibri"/>
              </a:rPr>
              <a:t> </a:t>
            </a:r>
            <a:r>
              <a:rPr dirty="0" sz="3200" spc="-20">
                <a:latin typeface="Calibri"/>
                <a:cs typeface="Calibri"/>
              </a:rPr>
              <a:t>will </a:t>
            </a:r>
            <a:r>
              <a:rPr dirty="0" sz="3200" b="1">
                <a:latin typeface="Calibri"/>
                <a:cs typeface="Calibri"/>
              </a:rPr>
              <a:t>likely</a:t>
            </a:r>
            <a:r>
              <a:rPr dirty="0" sz="3200" spc="-105" b="1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have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high</a:t>
            </a:r>
            <a:r>
              <a:rPr dirty="0" sz="3200" spc="-80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accuracy</a:t>
            </a:r>
            <a:r>
              <a:rPr dirty="0" sz="3200" spc="-10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on</a:t>
            </a:r>
            <a:r>
              <a:rPr dirty="0" sz="3200" spc="-9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future</a:t>
            </a:r>
            <a:r>
              <a:rPr dirty="0" sz="3200" spc="-85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examples</a:t>
            </a:r>
            <a:r>
              <a:rPr dirty="0" sz="3200" spc="-100">
                <a:latin typeface="Calibri"/>
                <a:cs typeface="Calibri"/>
              </a:rPr>
              <a:t> </a:t>
            </a:r>
            <a:r>
              <a:rPr dirty="0" sz="3200" spc="-10">
                <a:latin typeface="Calibri"/>
                <a:cs typeface="Calibri"/>
              </a:rPr>
              <a:t>drawn </a:t>
            </a:r>
            <a:r>
              <a:rPr dirty="0" sz="3200">
                <a:latin typeface="Calibri"/>
                <a:cs typeface="Calibri"/>
              </a:rPr>
              <a:t>from</a:t>
            </a:r>
            <a:r>
              <a:rPr dirty="0" sz="3200" spc="-55">
                <a:latin typeface="Calibri"/>
                <a:cs typeface="Calibri"/>
              </a:rPr>
              <a:t> </a:t>
            </a:r>
            <a:r>
              <a:rPr dirty="0" sz="3200">
                <a:latin typeface="Calibri"/>
                <a:cs typeface="Calibri"/>
              </a:rPr>
              <a:t>the</a:t>
            </a:r>
            <a:r>
              <a:rPr dirty="0" sz="3200" spc="-40">
                <a:latin typeface="Calibri"/>
                <a:cs typeface="Calibri"/>
              </a:rPr>
              <a:t> </a:t>
            </a:r>
            <a:r>
              <a:rPr dirty="0" sz="3200" b="1">
                <a:latin typeface="Calibri"/>
                <a:cs typeface="Calibri"/>
              </a:rPr>
              <a:t>same</a:t>
            </a:r>
            <a:r>
              <a:rPr dirty="0" sz="3200" spc="-65" b="1">
                <a:latin typeface="Calibri"/>
                <a:cs typeface="Calibri"/>
              </a:rPr>
              <a:t> </a:t>
            </a:r>
            <a:r>
              <a:rPr dirty="0" sz="3200" spc="-10" b="1">
                <a:latin typeface="Calibri"/>
                <a:cs typeface="Calibri"/>
              </a:rPr>
              <a:t>distribution</a:t>
            </a:r>
            <a:r>
              <a:rPr dirty="0" sz="3200" spc="-1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59372" y="670956"/>
            <a:ext cx="11745595" cy="6070600"/>
            <a:chOff x="59372" y="670956"/>
            <a:chExt cx="11745595" cy="6070600"/>
          </a:xfrm>
        </p:grpSpPr>
        <p:sp>
          <p:nvSpPr>
            <p:cNvPr id="33" name="object 33" descr=""/>
            <p:cNvSpPr/>
            <p:nvPr/>
          </p:nvSpPr>
          <p:spPr>
            <a:xfrm>
              <a:off x="59372" y="670956"/>
              <a:ext cx="11745595" cy="6070600"/>
            </a:xfrm>
            <a:custGeom>
              <a:avLst/>
              <a:gdLst/>
              <a:ahLst/>
              <a:cxnLst/>
              <a:rect l="l" t="t" r="r" b="b"/>
              <a:pathLst>
                <a:path w="11745595" h="6070600">
                  <a:moveTo>
                    <a:pt x="1977059" y="0"/>
                  </a:moveTo>
                  <a:lnTo>
                    <a:pt x="273151" y="2540000"/>
                  </a:lnTo>
                  <a:lnTo>
                    <a:pt x="0" y="5080000"/>
                  </a:lnTo>
                  <a:lnTo>
                    <a:pt x="2198179" y="6070600"/>
                  </a:lnTo>
                  <a:lnTo>
                    <a:pt x="8064309" y="5994400"/>
                  </a:lnTo>
                  <a:lnTo>
                    <a:pt x="9312973" y="5511800"/>
                  </a:lnTo>
                  <a:lnTo>
                    <a:pt x="11745277" y="5511800"/>
                  </a:lnTo>
                  <a:lnTo>
                    <a:pt x="11107940" y="876300"/>
                  </a:lnTo>
                  <a:lnTo>
                    <a:pt x="6087249" y="50800"/>
                  </a:lnTo>
                  <a:lnTo>
                    <a:pt x="1977059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927" y="1898903"/>
              <a:ext cx="10413491" cy="2915411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1834" y="1963254"/>
              <a:ext cx="10231830" cy="2732201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992784" y="1944204"/>
              <a:ext cx="10270490" cy="2770505"/>
            </a:xfrm>
            <a:custGeom>
              <a:avLst/>
              <a:gdLst/>
              <a:ahLst/>
              <a:cxnLst/>
              <a:rect l="l" t="t" r="r" b="b"/>
              <a:pathLst>
                <a:path w="10270490" h="2770504">
                  <a:moveTo>
                    <a:pt x="0" y="0"/>
                  </a:moveTo>
                  <a:lnTo>
                    <a:pt x="10269931" y="0"/>
                  </a:lnTo>
                  <a:lnTo>
                    <a:pt x="10269931" y="2770301"/>
                  </a:lnTo>
                  <a:lnTo>
                    <a:pt x="0" y="2770301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38117" y="-93792"/>
            <a:ext cx="7926705" cy="3758565"/>
          </a:xfrm>
          <a:prstGeom prst="rect">
            <a:avLst/>
          </a:prstGeom>
        </p:spPr>
        <p:txBody>
          <a:bodyPr wrap="square" lIns="0" tIns="220979" rIns="0" bIns="0" rtlCol="0" vert="horz">
            <a:spAutoFit/>
          </a:bodyPr>
          <a:lstStyle/>
          <a:p>
            <a:pPr algn="r" marR="1306195">
              <a:lnSpc>
                <a:spcPct val="100000"/>
              </a:lnSpc>
              <a:spcBef>
                <a:spcPts val="1739"/>
              </a:spcBef>
            </a:pPr>
            <a:r>
              <a:rPr dirty="0" sz="3200" spc="-60" b="1">
                <a:solidFill>
                  <a:srgbClr val="1F487C"/>
                </a:solidFill>
                <a:latin typeface="Arial"/>
                <a:cs typeface="Arial"/>
              </a:rPr>
              <a:t>Agenda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dirty="0" sz="3200" spc="-125">
                <a:latin typeface="Times New Roman"/>
                <a:cs typeface="Times New Roman"/>
              </a:rPr>
              <a:t>A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70">
                <a:latin typeface="Times New Roman"/>
                <a:cs typeface="Times New Roman"/>
              </a:rPr>
              <a:t>brief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(and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incomplete)</a:t>
            </a:r>
            <a:r>
              <a:rPr dirty="0" sz="3200" spc="-16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history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45">
                <a:latin typeface="Times New Roman"/>
                <a:cs typeface="Times New Roman"/>
              </a:rPr>
              <a:t>of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AI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4">
                <a:latin typeface="Times New Roman"/>
                <a:cs typeface="Times New Roman"/>
              </a:rPr>
              <a:t>does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65">
                <a:latin typeface="Times New Roman"/>
                <a:cs typeface="Times New Roman"/>
              </a:rPr>
              <a:t>machine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85">
                <a:latin typeface="Times New Roman"/>
                <a:cs typeface="Times New Roman"/>
              </a:rPr>
              <a:t>learning</a:t>
            </a:r>
            <a:r>
              <a:rPr dirty="0" sz="3200" spc="-1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work?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0">
                <a:latin typeface="Times New Roman"/>
                <a:cs typeface="Times New Roman"/>
              </a:rPr>
              <a:t>generative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5">
                <a:latin typeface="Times New Roman"/>
                <a:cs typeface="Times New Roman"/>
              </a:rPr>
              <a:t>AI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140">
                <a:latin typeface="Times New Roman"/>
                <a:cs typeface="Times New Roman"/>
              </a:rPr>
              <a:t>systems </a:t>
            </a:r>
            <a:r>
              <a:rPr dirty="0" sz="3200" spc="-70">
                <a:latin typeface="Times New Roman"/>
                <a:cs typeface="Times New Roman"/>
              </a:rPr>
              <a:t>work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(text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80">
                <a:latin typeface="Times New Roman"/>
                <a:cs typeface="Times New Roman"/>
              </a:rPr>
              <a:t>&amp;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image)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439" y="6632087"/>
            <a:ext cx="18034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400" spc="-35">
                <a:solidFill>
                  <a:srgbClr val="5F497A"/>
                </a:solidFill>
                <a:latin typeface="Calibri"/>
                <a:cs typeface="Calibri"/>
              </a:rPr>
              <a:t>15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5398061"/>
              <a:ext cx="12192000" cy="76200"/>
            </a:xfrm>
            <a:custGeom>
              <a:avLst/>
              <a:gdLst/>
              <a:ahLst/>
              <a:cxnLst/>
              <a:rect l="l" t="t" r="r" b="b"/>
              <a:pathLst>
                <a:path w="12192000" h="76200">
                  <a:moveTo>
                    <a:pt x="0" y="0"/>
                  </a:moveTo>
                  <a:lnTo>
                    <a:pt x="0" y="76200"/>
                  </a:lnTo>
                  <a:lnTo>
                    <a:pt x="12191999" y="762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2" y="4811267"/>
              <a:ext cx="10018775" cy="12877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4460" y="5997752"/>
              <a:ext cx="9480803" cy="1089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9669856" y="0"/>
                  </a:moveTo>
                  <a:lnTo>
                    <a:pt x="187579" y="0"/>
                  </a:lnTo>
                  <a:lnTo>
                    <a:pt x="137714" y="6700"/>
                  </a:lnTo>
                  <a:lnTo>
                    <a:pt x="92905" y="25610"/>
                  </a:lnTo>
                  <a:lnTo>
                    <a:pt x="54941" y="54941"/>
                  </a:lnTo>
                  <a:lnTo>
                    <a:pt x="25610" y="92905"/>
                  </a:lnTo>
                  <a:lnTo>
                    <a:pt x="6700" y="137714"/>
                  </a:lnTo>
                  <a:lnTo>
                    <a:pt x="0" y="187579"/>
                  </a:lnTo>
                  <a:lnTo>
                    <a:pt x="0" y="937844"/>
                  </a:lnTo>
                  <a:lnTo>
                    <a:pt x="6700" y="987709"/>
                  </a:lnTo>
                  <a:lnTo>
                    <a:pt x="25610" y="1032517"/>
                  </a:lnTo>
                  <a:lnTo>
                    <a:pt x="54941" y="1070481"/>
                  </a:lnTo>
                  <a:lnTo>
                    <a:pt x="92905" y="1099812"/>
                  </a:lnTo>
                  <a:lnTo>
                    <a:pt x="137714" y="1118722"/>
                  </a:lnTo>
                  <a:lnTo>
                    <a:pt x="187579" y="1125423"/>
                  </a:lnTo>
                  <a:lnTo>
                    <a:pt x="9669856" y="1125423"/>
                  </a:lnTo>
                  <a:lnTo>
                    <a:pt x="9719721" y="1118722"/>
                  </a:lnTo>
                  <a:lnTo>
                    <a:pt x="9764529" y="1099812"/>
                  </a:lnTo>
                  <a:lnTo>
                    <a:pt x="9802493" y="1070481"/>
                  </a:lnTo>
                  <a:lnTo>
                    <a:pt x="9831824" y="1032517"/>
                  </a:lnTo>
                  <a:lnTo>
                    <a:pt x="9850734" y="987709"/>
                  </a:lnTo>
                  <a:lnTo>
                    <a:pt x="9857435" y="937844"/>
                  </a:lnTo>
                  <a:lnTo>
                    <a:pt x="9857435" y="187579"/>
                  </a:lnTo>
                  <a:lnTo>
                    <a:pt x="9850734" y="137714"/>
                  </a:lnTo>
                  <a:lnTo>
                    <a:pt x="9831824" y="92905"/>
                  </a:lnTo>
                  <a:lnTo>
                    <a:pt x="9802493" y="54941"/>
                  </a:lnTo>
                  <a:lnTo>
                    <a:pt x="9764529" y="25610"/>
                  </a:lnTo>
                  <a:lnTo>
                    <a:pt x="9719721" y="6700"/>
                  </a:lnTo>
                  <a:lnTo>
                    <a:pt x="966985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0" y="187579"/>
                  </a:moveTo>
                  <a:lnTo>
                    <a:pt x="6700" y="137714"/>
                  </a:lnTo>
                  <a:lnTo>
                    <a:pt x="25610" y="92905"/>
                  </a:lnTo>
                  <a:lnTo>
                    <a:pt x="54941" y="54941"/>
                  </a:lnTo>
                  <a:lnTo>
                    <a:pt x="92905" y="25610"/>
                  </a:lnTo>
                  <a:lnTo>
                    <a:pt x="137714" y="6700"/>
                  </a:lnTo>
                  <a:lnTo>
                    <a:pt x="187579" y="0"/>
                  </a:lnTo>
                  <a:lnTo>
                    <a:pt x="9669856" y="0"/>
                  </a:lnTo>
                  <a:lnTo>
                    <a:pt x="9719721" y="6700"/>
                  </a:lnTo>
                  <a:lnTo>
                    <a:pt x="9764529" y="25610"/>
                  </a:lnTo>
                  <a:lnTo>
                    <a:pt x="9802493" y="54941"/>
                  </a:lnTo>
                  <a:lnTo>
                    <a:pt x="9831824" y="92905"/>
                  </a:lnTo>
                  <a:lnTo>
                    <a:pt x="9850734" y="137714"/>
                  </a:lnTo>
                  <a:lnTo>
                    <a:pt x="9857435" y="187579"/>
                  </a:lnTo>
                  <a:lnTo>
                    <a:pt x="9857435" y="937844"/>
                  </a:lnTo>
                  <a:lnTo>
                    <a:pt x="9850734" y="987709"/>
                  </a:lnTo>
                  <a:lnTo>
                    <a:pt x="9831824" y="1032517"/>
                  </a:lnTo>
                  <a:lnTo>
                    <a:pt x="9802493" y="1070481"/>
                  </a:lnTo>
                  <a:lnTo>
                    <a:pt x="9764529" y="1099812"/>
                  </a:lnTo>
                  <a:lnTo>
                    <a:pt x="9719721" y="1118722"/>
                  </a:lnTo>
                  <a:lnTo>
                    <a:pt x="9669856" y="1125423"/>
                  </a:lnTo>
                  <a:lnTo>
                    <a:pt x="187579" y="1125423"/>
                  </a:lnTo>
                  <a:lnTo>
                    <a:pt x="137714" y="1118722"/>
                  </a:lnTo>
                  <a:lnTo>
                    <a:pt x="92905" y="1099812"/>
                  </a:lnTo>
                  <a:lnTo>
                    <a:pt x="54941" y="1070481"/>
                  </a:lnTo>
                  <a:lnTo>
                    <a:pt x="25610" y="1032517"/>
                  </a:lnTo>
                  <a:lnTo>
                    <a:pt x="6700" y="987709"/>
                  </a:lnTo>
                  <a:lnTo>
                    <a:pt x="0" y="937844"/>
                  </a:lnTo>
                  <a:lnTo>
                    <a:pt x="0" y="187579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28887" y="5085548"/>
            <a:ext cx="64192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000" spc="-11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like</a:t>
            </a:r>
            <a:r>
              <a:rPr dirty="0" sz="4000" spc="-11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dirty="0" sz="4000" spc="-10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10" b="0">
                <a:solidFill>
                  <a:srgbClr val="FFFFFF"/>
                </a:solidFill>
                <a:latin typeface="Calibri"/>
                <a:cs typeface="Calibri"/>
              </a:rPr>
              <a:t>coffee</a:t>
            </a:r>
            <a:r>
              <a:rPr dirty="0" sz="4000" spc="-114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4000" spc="-114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cream</a:t>
            </a:r>
            <a:r>
              <a:rPr dirty="0" sz="4000" spc="-12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25" b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249119" y="5679580"/>
            <a:ext cx="2275205" cy="0"/>
          </a:xfrm>
          <a:custGeom>
            <a:avLst/>
            <a:gdLst/>
            <a:ahLst/>
            <a:cxnLst/>
            <a:rect l="l" t="t" r="r" b="b"/>
            <a:pathLst>
              <a:path w="2275204" h="0">
                <a:moveTo>
                  <a:pt x="0" y="0"/>
                </a:moveTo>
                <a:lnTo>
                  <a:pt x="2274579" y="0"/>
                </a:lnTo>
              </a:path>
            </a:pathLst>
          </a:custGeom>
          <a:ln w="3298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439" y="6632087"/>
            <a:ext cx="18034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400" spc="-35">
                <a:solidFill>
                  <a:srgbClr val="5F497A"/>
                </a:solidFill>
                <a:latin typeface="Calibri"/>
                <a:cs typeface="Calibri"/>
              </a:rPr>
              <a:t>16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8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5398061"/>
              <a:ext cx="12192000" cy="76200"/>
            </a:xfrm>
            <a:custGeom>
              <a:avLst/>
              <a:gdLst/>
              <a:ahLst/>
              <a:cxnLst/>
              <a:rect l="l" t="t" r="r" b="b"/>
              <a:pathLst>
                <a:path w="12192000" h="76200">
                  <a:moveTo>
                    <a:pt x="0" y="0"/>
                  </a:moveTo>
                  <a:lnTo>
                    <a:pt x="0" y="76200"/>
                  </a:lnTo>
                  <a:lnTo>
                    <a:pt x="12191999" y="762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2" y="4811267"/>
              <a:ext cx="10018775" cy="128777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97379" y="5997752"/>
              <a:ext cx="8473439" cy="1089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9669856" y="0"/>
                  </a:moveTo>
                  <a:lnTo>
                    <a:pt x="187579" y="0"/>
                  </a:lnTo>
                  <a:lnTo>
                    <a:pt x="137714" y="6700"/>
                  </a:lnTo>
                  <a:lnTo>
                    <a:pt x="92905" y="25610"/>
                  </a:lnTo>
                  <a:lnTo>
                    <a:pt x="54941" y="54941"/>
                  </a:lnTo>
                  <a:lnTo>
                    <a:pt x="25610" y="92905"/>
                  </a:lnTo>
                  <a:lnTo>
                    <a:pt x="6700" y="137714"/>
                  </a:lnTo>
                  <a:lnTo>
                    <a:pt x="0" y="187579"/>
                  </a:lnTo>
                  <a:lnTo>
                    <a:pt x="0" y="937844"/>
                  </a:lnTo>
                  <a:lnTo>
                    <a:pt x="6700" y="987709"/>
                  </a:lnTo>
                  <a:lnTo>
                    <a:pt x="25610" y="1032517"/>
                  </a:lnTo>
                  <a:lnTo>
                    <a:pt x="54941" y="1070481"/>
                  </a:lnTo>
                  <a:lnTo>
                    <a:pt x="92905" y="1099812"/>
                  </a:lnTo>
                  <a:lnTo>
                    <a:pt x="137714" y="1118722"/>
                  </a:lnTo>
                  <a:lnTo>
                    <a:pt x="187579" y="1125423"/>
                  </a:lnTo>
                  <a:lnTo>
                    <a:pt x="9669856" y="1125423"/>
                  </a:lnTo>
                  <a:lnTo>
                    <a:pt x="9719721" y="1118722"/>
                  </a:lnTo>
                  <a:lnTo>
                    <a:pt x="9764529" y="1099812"/>
                  </a:lnTo>
                  <a:lnTo>
                    <a:pt x="9802493" y="1070481"/>
                  </a:lnTo>
                  <a:lnTo>
                    <a:pt x="9831824" y="1032517"/>
                  </a:lnTo>
                  <a:lnTo>
                    <a:pt x="9850734" y="987709"/>
                  </a:lnTo>
                  <a:lnTo>
                    <a:pt x="9857435" y="937844"/>
                  </a:lnTo>
                  <a:lnTo>
                    <a:pt x="9857435" y="187579"/>
                  </a:lnTo>
                  <a:lnTo>
                    <a:pt x="9850734" y="137714"/>
                  </a:lnTo>
                  <a:lnTo>
                    <a:pt x="9831824" y="92905"/>
                  </a:lnTo>
                  <a:lnTo>
                    <a:pt x="9802493" y="54941"/>
                  </a:lnTo>
                  <a:lnTo>
                    <a:pt x="9764529" y="25610"/>
                  </a:lnTo>
                  <a:lnTo>
                    <a:pt x="9719721" y="6700"/>
                  </a:lnTo>
                  <a:lnTo>
                    <a:pt x="966985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0" y="187579"/>
                  </a:moveTo>
                  <a:lnTo>
                    <a:pt x="6700" y="137714"/>
                  </a:lnTo>
                  <a:lnTo>
                    <a:pt x="25610" y="92905"/>
                  </a:lnTo>
                  <a:lnTo>
                    <a:pt x="54941" y="54941"/>
                  </a:lnTo>
                  <a:lnTo>
                    <a:pt x="92905" y="25610"/>
                  </a:lnTo>
                  <a:lnTo>
                    <a:pt x="137714" y="6700"/>
                  </a:lnTo>
                  <a:lnTo>
                    <a:pt x="187579" y="0"/>
                  </a:lnTo>
                  <a:lnTo>
                    <a:pt x="9669856" y="0"/>
                  </a:lnTo>
                  <a:lnTo>
                    <a:pt x="9719721" y="6700"/>
                  </a:lnTo>
                  <a:lnTo>
                    <a:pt x="9764529" y="25610"/>
                  </a:lnTo>
                  <a:lnTo>
                    <a:pt x="9802493" y="54941"/>
                  </a:lnTo>
                  <a:lnTo>
                    <a:pt x="9831824" y="92905"/>
                  </a:lnTo>
                  <a:lnTo>
                    <a:pt x="9850734" y="137714"/>
                  </a:lnTo>
                  <a:lnTo>
                    <a:pt x="9857435" y="187579"/>
                  </a:lnTo>
                  <a:lnTo>
                    <a:pt x="9857435" y="937844"/>
                  </a:lnTo>
                  <a:lnTo>
                    <a:pt x="9850734" y="987709"/>
                  </a:lnTo>
                  <a:lnTo>
                    <a:pt x="9831824" y="1032517"/>
                  </a:lnTo>
                  <a:lnTo>
                    <a:pt x="9802493" y="1070481"/>
                  </a:lnTo>
                  <a:lnTo>
                    <a:pt x="9764529" y="1099812"/>
                  </a:lnTo>
                  <a:lnTo>
                    <a:pt x="9719721" y="1118722"/>
                  </a:lnTo>
                  <a:lnTo>
                    <a:pt x="9669856" y="1125423"/>
                  </a:lnTo>
                  <a:lnTo>
                    <a:pt x="187579" y="1125423"/>
                  </a:lnTo>
                  <a:lnTo>
                    <a:pt x="137714" y="1118722"/>
                  </a:lnTo>
                  <a:lnTo>
                    <a:pt x="92905" y="1099812"/>
                  </a:lnTo>
                  <a:lnTo>
                    <a:pt x="54941" y="1070481"/>
                  </a:lnTo>
                  <a:lnTo>
                    <a:pt x="25610" y="1032517"/>
                  </a:lnTo>
                  <a:lnTo>
                    <a:pt x="6700" y="987709"/>
                  </a:lnTo>
                  <a:lnTo>
                    <a:pt x="0" y="937844"/>
                  </a:lnTo>
                  <a:lnTo>
                    <a:pt x="0" y="187579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31807" y="5085548"/>
            <a:ext cx="56654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000" spc="-6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went</a:t>
            </a:r>
            <a:r>
              <a:rPr dirty="0" sz="400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4000" spc="-7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40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zoo</a:t>
            </a:r>
            <a:r>
              <a:rPr dirty="0" sz="40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4000" spc="-6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b="0">
                <a:solidFill>
                  <a:srgbClr val="FFFFFF"/>
                </a:solidFill>
                <a:latin typeface="Calibri"/>
                <a:cs typeface="Calibri"/>
              </a:rPr>
              <a:t>saw</a:t>
            </a:r>
            <a:r>
              <a:rPr dirty="0" sz="400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50" b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7997437" y="5679580"/>
            <a:ext cx="2022475" cy="0"/>
          </a:xfrm>
          <a:custGeom>
            <a:avLst/>
            <a:gdLst/>
            <a:ahLst/>
            <a:cxnLst/>
            <a:rect l="l" t="t" r="r" b="b"/>
            <a:pathLst>
              <a:path w="2022475" h="0">
                <a:moveTo>
                  <a:pt x="0" y="0"/>
                </a:moveTo>
                <a:lnTo>
                  <a:pt x="2021848" y="0"/>
                </a:lnTo>
              </a:path>
            </a:pathLst>
          </a:custGeom>
          <a:ln w="3298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2375" y="379437"/>
            <a:ext cx="1411157" cy="158960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759197" y="731977"/>
            <a:ext cx="2327910" cy="875030"/>
            <a:chOff x="4759197" y="731977"/>
            <a:chExt cx="2327910" cy="875030"/>
          </a:xfrm>
        </p:grpSpPr>
        <p:sp>
          <p:nvSpPr>
            <p:cNvPr id="4" name="object 4" descr=""/>
            <p:cNvSpPr/>
            <p:nvPr/>
          </p:nvSpPr>
          <p:spPr>
            <a:xfrm>
              <a:off x="4771897" y="7446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30">
                  <a:moveTo>
                    <a:pt x="2302002" y="0"/>
                  </a:moveTo>
                  <a:lnTo>
                    <a:pt x="0" y="0"/>
                  </a:lnTo>
                  <a:lnTo>
                    <a:pt x="0" y="849452"/>
                  </a:lnTo>
                  <a:lnTo>
                    <a:pt x="2302002" y="849452"/>
                  </a:lnTo>
                  <a:lnTo>
                    <a:pt x="230200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771897" y="7446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30">
                  <a:moveTo>
                    <a:pt x="0" y="0"/>
                  </a:moveTo>
                  <a:lnTo>
                    <a:pt x="2302002" y="0"/>
                  </a:lnTo>
                  <a:lnTo>
                    <a:pt x="2302002" y="849452"/>
                  </a:lnTo>
                  <a:lnTo>
                    <a:pt x="0" y="84945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84597" y="819904"/>
            <a:ext cx="22771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16535">
              <a:lnSpc>
                <a:spcPct val="100000"/>
              </a:lnSpc>
              <a:spcBef>
                <a:spcPts val="95"/>
              </a:spcBef>
            </a:pPr>
            <a:r>
              <a:rPr dirty="0" sz="4000" spc="-10" b="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4061460" y="1034796"/>
            <a:ext cx="868680" cy="315595"/>
            <a:chOff x="4061460" y="1034796"/>
            <a:chExt cx="868680" cy="315595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460" y="1034796"/>
              <a:ext cx="868679" cy="31546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103709" y="1169403"/>
              <a:ext cx="573405" cy="6350"/>
            </a:xfrm>
            <a:custGeom>
              <a:avLst/>
              <a:gdLst/>
              <a:ahLst/>
              <a:cxnLst/>
              <a:rect l="l" t="t" r="r" b="b"/>
              <a:pathLst>
                <a:path w="573404" h="6350">
                  <a:moveTo>
                    <a:pt x="0" y="6070"/>
                  </a:moveTo>
                  <a:lnTo>
                    <a:pt x="334098" y="6070"/>
                  </a:lnTo>
                  <a:lnTo>
                    <a:pt x="334098" y="0"/>
                  </a:lnTo>
                  <a:lnTo>
                    <a:pt x="572947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657605" y="111226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7711930" y="954830"/>
            <a:ext cx="69786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latin typeface="Consolas"/>
                <a:cs typeface="Consolas"/>
              </a:rPr>
              <a:t>cute</a:t>
            </a:r>
            <a:endParaRPr sz="2400">
              <a:latin typeface="Consolas"/>
              <a:cs typeface="Consolas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7031735" y="1034796"/>
            <a:ext cx="759460" cy="315595"/>
            <a:chOff x="7031735" y="1034796"/>
            <a:chExt cx="759460" cy="315595"/>
          </a:xfrm>
        </p:grpSpPr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1735" y="1034796"/>
              <a:ext cx="758951" cy="315467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073898" y="1169408"/>
              <a:ext cx="464184" cy="0"/>
            </a:xfrm>
            <a:custGeom>
              <a:avLst/>
              <a:gdLst/>
              <a:ahLst/>
              <a:cxnLst/>
              <a:rect l="l" t="t" r="r" b="b"/>
              <a:pathLst>
                <a:path w="464184" h="0">
                  <a:moveTo>
                    <a:pt x="0" y="0"/>
                  </a:moveTo>
                  <a:lnTo>
                    <a:pt x="279641" y="0"/>
                  </a:lnTo>
                  <a:lnTo>
                    <a:pt x="464045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518892" y="1112263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 descr=""/>
          <p:cNvGrpSpPr/>
          <p:nvPr/>
        </p:nvGrpSpPr>
        <p:grpSpPr>
          <a:xfrm>
            <a:off x="1905000" y="2589275"/>
            <a:ext cx="2425065" cy="3078480"/>
            <a:chOff x="1905000" y="2589275"/>
            <a:chExt cx="2425065" cy="3078480"/>
          </a:xfrm>
        </p:grpSpPr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8528" y="2589275"/>
              <a:ext cx="2246375" cy="30236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5000" y="2686811"/>
              <a:ext cx="2424684" cy="2980943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2019300" y="2649846"/>
              <a:ext cx="2084705" cy="2862580"/>
            </a:xfrm>
            <a:custGeom>
              <a:avLst/>
              <a:gdLst/>
              <a:ahLst/>
              <a:cxnLst/>
              <a:rect l="l" t="t" r="r" b="b"/>
              <a:pathLst>
                <a:path w="2084704" h="2862579">
                  <a:moveTo>
                    <a:pt x="1737004" y="0"/>
                  </a:moveTo>
                  <a:lnTo>
                    <a:pt x="347408" y="0"/>
                  </a:lnTo>
                  <a:lnTo>
                    <a:pt x="300266" y="3171"/>
                  </a:lnTo>
                  <a:lnTo>
                    <a:pt x="255052" y="12409"/>
                  </a:lnTo>
                  <a:lnTo>
                    <a:pt x="212180" y="27300"/>
                  </a:lnTo>
                  <a:lnTo>
                    <a:pt x="172063" y="47430"/>
                  </a:lnTo>
                  <a:lnTo>
                    <a:pt x="135116" y="72385"/>
                  </a:lnTo>
                  <a:lnTo>
                    <a:pt x="101752" y="101752"/>
                  </a:lnTo>
                  <a:lnTo>
                    <a:pt x="72385" y="135116"/>
                  </a:lnTo>
                  <a:lnTo>
                    <a:pt x="47430" y="172063"/>
                  </a:lnTo>
                  <a:lnTo>
                    <a:pt x="27300" y="212180"/>
                  </a:lnTo>
                  <a:lnTo>
                    <a:pt x="12409" y="255052"/>
                  </a:lnTo>
                  <a:lnTo>
                    <a:pt x="3171" y="300266"/>
                  </a:lnTo>
                  <a:lnTo>
                    <a:pt x="0" y="347408"/>
                  </a:lnTo>
                  <a:lnTo>
                    <a:pt x="0" y="2514549"/>
                  </a:lnTo>
                  <a:lnTo>
                    <a:pt x="3171" y="2561688"/>
                  </a:lnTo>
                  <a:lnTo>
                    <a:pt x="12409" y="2606900"/>
                  </a:lnTo>
                  <a:lnTo>
                    <a:pt x="27300" y="2649772"/>
                  </a:lnTo>
                  <a:lnTo>
                    <a:pt x="47430" y="2689888"/>
                  </a:lnTo>
                  <a:lnTo>
                    <a:pt x="72385" y="2726836"/>
                  </a:lnTo>
                  <a:lnTo>
                    <a:pt x="101752" y="2760200"/>
                  </a:lnTo>
                  <a:lnTo>
                    <a:pt x="135116" y="2789567"/>
                  </a:lnTo>
                  <a:lnTo>
                    <a:pt x="172063" y="2814524"/>
                  </a:lnTo>
                  <a:lnTo>
                    <a:pt x="212180" y="2834655"/>
                  </a:lnTo>
                  <a:lnTo>
                    <a:pt x="255052" y="2849547"/>
                  </a:lnTo>
                  <a:lnTo>
                    <a:pt x="300266" y="2858786"/>
                  </a:lnTo>
                  <a:lnTo>
                    <a:pt x="347408" y="2861957"/>
                  </a:lnTo>
                  <a:lnTo>
                    <a:pt x="1737004" y="2861957"/>
                  </a:lnTo>
                  <a:lnTo>
                    <a:pt x="1784143" y="2858786"/>
                  </a:lnTo>
                  <a:lnTo>
                    <a:pt x="1829356" y="2849547"/>
                  </a:lnTo>
                  <a:lnTo>
                    <a:pt x="1872227" y="2834655"/>
                  </a:lnTo>
                  <a:lnTo>
                    <a:pt x="1912343" y="2814524"/>
                  </a:lnTo>
                  <a:lnTo>
                    <a:pt x="1949291" y="2789567"/>
                  </a:lnTo>
                  <a:lnTo>
                    <a:pt x="1982655" y="2760200"/>
                  </a:lnTo>
                  <a:lnTo>
                    <a:pt x="2012023" y="2726836"/>
                  </a:lnTo>
                  <a:lnTo>
                    <a:pt x="2036979" y="2689888"/>
                  </a:lnTo>
                  <a:lnTo>
                    <a:pt x="2057110" y="2649772"/>
                  </a:lnTo>
                  <a:lnTo>
                    <a:pt x="2072002" y="2606900"/>
                  </a:lnTo>
                  <a:lnTo>
                    <a:pt x="2081241" y="2561688"/>
                  </a:lnTo>
                  <a:lnTo>
                    <a:pt x="2084412" y="2514549"/>
                  </a:lnTo>
                  <a:lnTo>
                    <a:pt x="2084412" y="347408"/>
                  </a:lnTo>
                  <a:lnTo>
                    <a:pt x="2081241" y="300266"/>
                  </a:lnTo>
                  <a:lnTo>
                    <a:pt x="2072002" y="255052"/>
                  </a:lnTo>
                  <a:lnTo>
                    <a:pt x="2057110" y="212180"/>
                  </a:lnTo>
                  <a:lnTo>
                    <a:pt x="2036979" y="172063"/>
                  </a:lnTo>
                  <a:lnTo>
                    <a:pt x="2012023" y="135116"/>
                  </a:lnTo>
                  <a:lnTo>
                    <a:pt x="1982655" y="101752"/>
                  </a:lnTo>
                  <a:lnTo>
                    <a:pt x="1949291" y="72385"/>
                  </a:lnTo>
                  <a:lnTo>
                    <a:pt x="1912343" y="47430"/>
                  </a:lnTo>
                  <a:lnTo>
                    <a:pt x="1872227" y="27300"/>
                  </a:lnTo>
                  <a:lnTo>
                    <a:pt x="1829356" y="12409"/>
                  </a:lnTo>
                  <a:lnTo>
                    <a:pt x="1784143" y="3171"/>
                  </a:lnTo>
                  <a:lnTo>
                    <a:pt x="1737004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019300" y="2649846"/>
              <a:ext cx="2084705" cy="2862580"/>
            </a:xfrm>
            <a:custGeom>
              <a:avLst/>
              <a:gdLst/>
              <a:ahLst/>
              <a:cxnLst/>
              <a:rect l="l" t="t" r="r" b="b"/>
              <a:pathLst>
                <a:path w="2084704" h="2862579">
                  <a:moveTo>
                    <a:pt x="0" y="347408"/>
                  </a:moveTo>
                  <a:lnTo>
                    <a:pt x="3171" y="300266"/>
                  </a:lnTo>
                  <a:lnTo>
                    <a:pt x="12409" y="255052"/>
                  </a:lnTo>
                  <a:lnTo>
                    <a:pt x="27300" y="212180"/>
                  </a:lnTo>
                  <a:lnTo>
                    <a:pt x="47430" y="172063"/>
                  </a:lnTo>
                  <a:lnTo>
                    <a:pt x="72385" y="135116"/>
                  </a:lnTo>
                  <a:lnTo>
                    <a:pt x="101752" y="101752"/>
                  </a:lnTo>
                  <a:lnTo>
                    <a:pt x="135116" y="72385"/>
                  </a:lnTo>
                  <a:lnTo>
                    <a:pt x="172063" y="47430"/>
                  </a:lnTo>
                  <a:lnTo>
                    <a:pt x="212180" y="27300"/>
                  </a:lnTo>
                  <a:lnTo>
                    <a:pt x="255052" y="12409"/>
                  </a:lnTo>
                  <a:lnTo>
                    <a:pt x="300266" y="3171"/>
                  </a:lnTo>
                  <a:lnTo>
                    <a:pt x="347408" y="0"/>
                  </a:lnTo>
                  <a:lnTo>
                    <a:pt x="1737004" y="0"/>
                  </a:lnTo>
                  <a:lnTo>
                    <a:pt x="1784143" y="3171"/>
                  </a:lnTo>
                  <a:lnTo>
                    <a:pt x="1829356" y="12409"/>
                  </a:lnTo>
                  <a:lnTo>
                    <a:pt x="1872227" y="27300"/>
                  </a:lnTo>
                  <a:lnTo>
                    <a:pt x="1912343" y="47430"/>
                  </a:lnTo>
                  <a:lnTo>
                    <a:pt x="1949291" y="72385"/>
                  </a:lnTo>
                  <a:lnTo>
                    <a:pt x="1982655" y="101752"/>
                  </a:lnTo>
                  <a:lnTo>
                    <a:pt x="2012023" y="135116"/>
                  </a:lnTo>
                  <a:lnTo>
                    <a:pt x="2036979" y="172063"/>
                  </a:lnTo>
                  <a:lnTo>
                    <a:pt x="2057110" y="212180"/>
                  </a:lnTo>
                  <a:lnTo>
                    <a:pt x="2072002" y="255052"/>
                  </a:lnTo>
                  <a:lnTo>
                    <a:pt x="2081241" y="300266"/>
                  </a:lnTo>
                  <a:lnTo>
                    <a:pt x="2084412" y="347408"/>
                  </a:lnTo>
                  <a:lnTo>
                    <a:pt x="2084412" y="2514549"/>
                  </a:lnTo>
                  <a:lnTo>
                    <a:pt x="2081241" y="2561688"/>
                  </a:lnTo>
                  <a:lnTo>
                    <a:pt x="2072002" y="2606900"/>
                  </a:lnTo>
                  <a:lnTo>
                    <a:pt x="2057110" y="2649772"/>
                  </a:lnTo>
                  <a:lnTo>
                    <a:pt x="2036979" y="2689888"/>
                  </a:lnTo>
                  <a:lnTo>
                    <a:pt x="2012023" y="2726836"/>
                  </a:lnTo>
                  <a:lnTo>
                    <a:pt x="1982655" y="2760200"/>
                  </a:lnTo>
                  <a:lnTo>
                    <a:pt x="1949291" y="2789567"/>
                  </a:lnTo>
                  <a:lnTo>
                    <a:pt x="1912343" y="2814524"/>
                  </a:lnTo>
                  <a:lnTo>
                    <a:pt x="1872227" y="2834655"/>
                  </a:lnTo>
                  <a:lnTo>
                    <a:pt x="1829356" y="2849547"/>
                  </a:lnTo>
                  <a:lnTo>
                    <a:pt x="1784143" y="2858786"/>
                  </a:lnTo>
                  <a:lnTo>
                    <a:pt x="1737004" y="2861957"/>
                  </a:lnTo>
                  <a:lnTo>
                    <a:pt x="347408" y="2861957"/>
                  </a:lnTo>
                  <a:lnTo>
                    <a:pt x="300266" y="2858786"/>
                  </a:lnTo>
                  <a:lnTo>
                    <a:pt x="255052" y="2849547"/>
                  </a:lnTo>
                  <a:lnTo>
                    <a:pt x="212180" y="2834655"/>
                  </a:lnTo>
                  <a:lnTo>
                    <a:pt x="172063" y="2814524"/>
                  </a:lnTo>
                  <a:lnTo>
                    <a:pt x="135116" y="2789567"/>
                  </a:lnTo>
                  <a:lnTo>
                    <a:pt x="101752" y="2760200"/>
                  </a:lnTo>
                  <a:lnTo>
                    <a:pt x="72385" y="2726836"/>
                  </a:lnTo>
                  <a:lnTo>
                    <a:pt x="47430" y="2689888"/>
                  </a:lnTo>
                  <a:lnTo>
                    <a:pt x="27300" y="2649772"/>
                  </a:lnTo>
                  <a:lnTo>
                    <a:pt x="12409" y="2606900"/>
                  </a:lnTo>
                  <a:lnTo>
                    <a:pt x="3171" y="2561688"/>
                  </a:lnTo>
                  <a:lnTo>
                    <a:pt x="0" y="2514549"/>
                  </a:lnTo>
                  <a:lnTo>
                    <a:pt x="0" y="347408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240075" y="2816918"/>
            <a:ext cx="1642745" cy="2463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381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4000" spc="-20">
                <a:solidFill>
                  <a:srgbClr val="FFFFFF"/>
                </a:solidFill>
                <a:latin typeface="Calibri"/>
                <a:cs typeface="Calibri"/>
              </a:rPr>
              <a:t> went </a:t>
            </a:r>
            <a:r>
              <a:rPr dirty="0" sz="4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40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4000">
                <a:solidFill>
                  <a:srgbClr val="FFFFFF"/>
                </a:solidFill>
                <a:latin typeface="Calibri"/>
                <a:cs typeface="Calibri"/>
              </a:rPr>
              <a:t>zoo</a:t>
            </a:r>
            <a:r>
              <a:rPr dirty="0" sz="40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4000">
                <a:solidFill>
                  <a:srgbClr val="FFFFFF"/>
                </a:solidFill>
                <a:latin typeface="Calibri"/>
                <a:cs typeface="Calibri"/>
              </a:rPr>
              <a:t>saw</a:t>
            </a:r>
            <a:r>
              <a:rPr dirty="0" sz="40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4000" spc="-5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4759197" y="3627577"/>
            <a:ext cx="2327910" cy="875030"/>
            <a:chOff x="4759197" y="3627577"/>
            <a:chExt cx="2327910" cy="875030"/>
          </a:xfrm>
        </p:grpSpPr>
        <p:sp>
          <p:nvSpPr>
            <p:cNvPr id="23" name="object 23" descr=""/>
            <p:cNvSpPr/>
            <p:nvPr/>
          </p:nvSpPr>
          <p:spPr>
            <a:xfrm>
              <a:off x="4771897" y="36402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29">
                  <a:moveTo>
                    <a:pt x="2302002" y="0"/>
                  </a:moveTo>
                  <a:lnTo>
                    <a:pt x="0" y="0"/>
                  </a:lnTo>
                  <a:lnTo>
                    <a:pt x="0" y="849452"/>
                  </a:lnTo>
                  <a:lnTo>
                    <a:pt x="2302002" y="849452"/>
                  </a:lnTo>
                  <a:lnTo>
                    <a:pt x="230200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4771897" y="3640277"/>
              <a:ext cx="2302510" cy="849630"/>
            </a:xfrm>
            <a:custGeom>
              <a:avLst/>
              <a:gdLst/>
              <a:ahLst/>
              <a:cxnLst/>
              <a:rect l="l" t="t" r="r" b="b"/>
              <a:pathLst>
                <a:path w="2302509" h="849629">
                  <a:moveTo>
                    <a:pt x="0" y="0"/>
                  </a:moveTo>
                  <a:lnTo>
                    <a:pt x="2302002" y="0"/>
                  </a:lnTo>
                  <a:lnTo>
                    <a:pt x="2302002" y="849452"/>
                  </a:lnTo>
                  <a:lnTo>
                    <a:pt x="0" y="84945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4784597" y="3715505"/>
            <a:ext cx="227711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6535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  <a:latin typeface="Calibri"/>
                <a:cs typeface="Calibri"/>
              </a:rPr>
              <a:t>Classifier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4061460" y="3930396"/>
            <a:ext cx="868680" cy="315595"/>
            <a:chOff x="4061460" y="3930396"/>
            <a:chExt cx="868680" cy="315595"/>
          </a:xfrm>
        </p:grpSpPr>
        <p:pic>
          <p:nvPicPr>
            <p:cNvPr id="27" name="object 2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1460" y="3930396"/>
              <a:ext cx="868679" cy="315467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4103709" y="4065003"/>
              <a:ext cx="573405" cy="6350"/>
            </a:xfrm>
            <a:custGeom>
              <a:avLst/>
              <a:gdLst/>
              <a:ahLst/>
              <a:cxnLst/>
              <a:rect l="l" t="t" r="r" b="b"/>
              <a:pathLst>
                <a:path w="573404" h="6350">
                  <a:moveTo>
                    <a:pt x="0" y="6070"/>
                  </a:moveTo>
                  <a:lnTo>
                    <a:pt x="334098" y="6070"/>
                  </a:lnTo>
                  <a:lnTo>
                    <a:pt x="334098" y="0"/>
                  </a:lnTo>
                  <a:lnTo>
                    <a:pt x="572947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657605" y="4007864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7737330" y="3682790"/>
            <a:ext cx="125666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20" b="1">
                <a:latin typeface="Consolas"/>
                <a:cs typeface="Consolas"/>
              </a:rPr>
              <a:t>lion</a:t>
            </a:r>
            <a:endParaRPr sz="4400">
              <a:latin typeface="Consolas"/>
              <a:cs typeface="Consolas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7031735" y="3931920"/>
            <a:ext cx="784860" cy="315595"/>
            <a:chOff x="7031735" y="3931920"/>
            <a:chExt cx="784860" cy="315595"/>
          </a:xfrm>
        </p:grpSpPr>
        <p:pic>
          <p:nvPicPr>
            <p:cNvPr id="32" name="object 3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1735" y="3931920"/>
              <a:ext cx="784859" cy="315467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7073898" y="4065009"/>
              <a:ext cx="489584" cy="1905"/>
            </a:xfrm>
            <a:custGeom>
              <a:avLst/>
              <a:gdLst/>
              <a:ahLst/>
              <a:cxnLst/>
              <a:rect l="l" t="t" r="r" b="b"/>
              <a:pathLst>
                <a:path w="489584" h="1904">
                  <a:moveTo>
                    <a:pt x="0" y="0"/>
                  </a:moveTo>
                  <a:lnTo>
                    <a:pt x="292341" y="0"/>
                  </a:lnTo>
                  <a:lnTo>
                    <a:pt x="292341" y="1485"/>
                  </a:lnTo>
                  <a:lnTo>
                    <a:pt x="489445" y="1485"/>
                  </a:lnTo>
                </a:path>
              </a:pathLst>
            </a:custGeom>
            <a:ln w="38099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7544292" y="400934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0" y="0"/>
                  </a:moveTo>
                  <a:lnTo>
                    <a:pt x="0" y="114300"/>
                  </a:lnTo>
                  <a:lnTo>
                    <a:pt x="114300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17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8265" y="391534"/>
            <a:ext cx="680974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dirty="0" sz="4800" spc="-10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went</a:t>
            </a:r>
            <a:r>
              <a:rPr dirty="0" sz="4800" spc="-10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z="4800" spc="-8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4800" spc="-10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zoo</a:t>
            </a:r>
            <a:r>
              <a:rPr dirty="0" sz="4800" spc="-8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4800" spc="-10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b="0">
                <a:solidFill>
                  <a:srgbClr val="000000"/>
                </a:solidFill>
                <a:latin typeface="Calibri"/>
                <a:cs typeface="Calibri"/>
              </a:rPr>
              <a:t>saw</a:t>
            </a:r>
            <a:r>
              <a:rPr dirty="0" sz="4800" spc="-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800" spc="-60" b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7483373" y="469620"/>
            <a:ext cx="4185920" cy="5521960"/>
            <a:chOff x="7483373" y="469620"/>
            <a:chExt cx="4185920" cy="552196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96073" y="482320"/>
              <a:ext cx="4160011" cy="549644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496073" y="482320"/>
              <a:ext cx="4160520" cy="5496560"/>
            </a:xfrm>
            <a:custGeom>
              <a:avLst/>
              <a:gdLst/>
              <a:ahLst/>
              <a:cxnLst/>
              <a:rect l="l" t="t" r="r" b="b"/>
              <a:pathLst>
                <a:path w="4160520" h="5496560">
                  <a:moveTo>
                    <a:pt x="0" y="0"/>
                  </a:moveTo>
                  <a:lnTo>
                    <a:pt x="4160011" y="0"/>
                  </a:lnTo>
                  <a:lnTo>
                    <a:pt x="4160011" y="5496445"/>
                  </a:lnTo>
                  <a:lnTo>
                    <a:pt x="0" y="549644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574809" y="634664"/>
            <a:ext cx="1304925" cy="5146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lion</a:t>
            </a:r>
            <a:r>
              <a:rPr dirty="0" sz="2800" spc="7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tiger </a:t>
            </a:r>
            <a:r>
              <a:rPr dirty="0" sz="2800" spc="-20">
                <a:solidFill>
                  <a:srgbClr val="FFFFFF"/>
                </a:solidFill>
                <a:latin typeface="Calibri"/>
                <a:cs typeface="Calibri"/>
              </a:rPr>
              <a:t>cute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elephant giraffe</a:t>
            </a:r>
            <a:endParaRPr sz="2800">
              <a:latin typeface="Calibri"/>
              <a:cs typeface="Calibri"/>
            </a:endParaRPr>
          </a:p>
          <a:p>
            <a:pPr marL="12700" marR="448309">
              <a:lnSpc>
                <a:spcPct val="100000"/>
              </a:lnSpc>
              <a:spcBef>
                <a:spcPts val="5"/>
              </a:spcBef>
            </a:pP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…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kitten</a:t>
            </a:r>
            <a:endParaRPr sz="2800">
              <a:latin typeface="Calibri"/>
              <a:cs typeface="Calibri"/>
            </a:endParaRPr>
          </a:p>
          <a:p>
            <a:pPr marL="12700" marR="788035">
              <a:lnSpc>
                <a:spcPct val="100000"/>
              </a:lnSpc>
            </a:pP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… </a:t>
            </a:r>
            <a:r>
              <a:rPr dirty="0" sz="2800" spc="-25">
                <a:solidFill>
                  <a:srgbClr val="FFFFFF"/>
                </a:solidFill>
                <a:latin typeface="Calibri"/>
                <a:cs typeface="Calibri"/>
              </a:rPr>
              <a:t>run</a:t>
            </a:r>
            <a:endParaRPr sz="2800">
              <a:latin typeface="Calibri"/>
              <a:cs typeface="Calibri"/>
            </a:endParaRPr>
          </a:p>
          <a:p>
            <a:pPr marL="12700" marR="1038225">
              <a:lnSpc>
                <a:spcPct val="100000"/>
              </a:lnSpc>
            </a:pP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… a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-5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562072" y="968269"/>
            <a:ext cx="7051040" cy="3039110"/>
            <a:chOff x="562072" y="968269"/>
            <a:chExt cx="7051040" cy="3039110"/>
          </a:xfrm>
        </p:grpSpPr>
        <p:sp>
          <p:nvSpPr>
            <p:cNvPr id="8" name="object 8" descr=""/>
            <p:cNvSpPr/>
            <p:nvPr/>
          </p:nvSpPr>
          <p:spPr>
            <a:xfrm>
              <a:off x="562707" y="1145512"/>
              <a:ext cx="6933565" cy="2861310"/>
            </a:xfrm>
            <a:custGeom>
              <a:avLst/>
              <a:gdLst/>
              <a:ahLst/>
              <a:cxnLst/>
              <a:rect l="l" t="t" r="r" b="b"/>
              <a:pathLst>
                <a:path w="6933565" h="2861310">
                  <a:moveTo>
                    <a:pt x="0" y="0"/>
                  </a:moveTo>
                  <a:lnTo>
                    <a:pt x="18584" y="48002"/>
                  </a:lnTo>
                  <a:lnTo>
                    <a:pt x="37179" y="95993"/>
                  </a:lnTo>
                  <a:lnTo>
                    <a:pt x="55795" y="143959"/>
                  </a:lnTo>
                  <a:lnTo>
                    <a:pt x="74445" y="191889"/>
                  </a:lnTo>
                  <a:lnTo>
                    <a:pt x="93137" y="239770"/>
                  </a:lnTo>
                  <a:lnTo>
                    <a:pt x="111884" y="287590"/>
                  </a:lnTo>
                  <a:lnTo>
                    <a:pt x="130697" y="335336"/>
                  </a:lnTo>
                  <a:lnTo>
                    <a:pt x="149585" y="382998"/>
                  </a:lnTo>
                  <a:lnTo>
                    <a:pt x="168559" y="430561"/>
                  </a:lnTo>
                  <a:lnTo>
                    <a:pt x="187632" y="478015"/>
                  </a:lnTo>
                  <a:lnTo>
                    <a:pt x="206813" y="525347"/>
                  </a:lnTo>
                  <a:lnTo>
                    <a:pt x="226113" y="572544"/>
                  </a:lnTo>
                  <a:lnTo>
                    <a:pt x="245544" y="619595"/>
                  </a:lnTo>
                  <a:lnTo>
                    <a:pt x="265115" y="666487"/>
                  </a:lnTo>
                  <a:lnTo>
                    <a:pt x="284839" y="713209"/>
                  </a:lnTo>
                  <a:lnTo>
                    <a:pt x="304725" y="759747"/>
                  </a:lnTo>
                  <a:lnTo>
                    <a:pt x="324785" y="806090"/>
                  </a:lnTo>
                  <a:lnTo>
                    <a:pt x="345029" y="852226"/>
                  </a:lnTo>
                  <a:lnTo>
                    <a:pt x="365468" y="898142"/>
                  </a:lnTo>
                  <a:lnTo>
                    <a:pt x="386114" y="943826"/>
                  </a:lnTo>
                  <a:lnTo>
                    <a:pt x="406977" y="989265"/>
                  </a:lnTo>
                  <a:lnTo>
                    <a:pt x="428067" y="1034449"/>
                  </a:lnTo>
                  <a:lnTo>
                    <a:pt x="449396" y="1079364"/>
                  </a:lnTo>
                  <a:lnTo>
                    <a:pt x="470975" y="1123999"/>
                  </a:lnTo>
                  <a:lnTo>
                    <a:pt x="492814" y="1168340"/>
                  </a:lnTo>
                  <a:lnTo>
                    <a:pt x="514924" y="1212376"/>
                  </a:lnTo>
                  <a:lnTo>
                    <a:pt x="537316" y="1256096"/>
                  </a:lnTo>
                  <a:lnTo>
                    <a:pt x="560002" y="1299485"/>
                  </a:lnTo>
                  <a:lnTo>
                    <a:pt x="582991" y="1342533"/>
                  </a:lnTo>
                  <a:lnTo>
                    <a:pt x="606294" y="1385227"/>
                  </a:lnTo>
                  <a:lnTo>
                    <a:pt x="629923" y="1427554"/>
                  </a:lnTo>
                  <a:lnTo>
                    <a:pt x="653889" y="1469504"/>
                  </a:lnTo>
                  <a:lnTo>
                    <a:pt x="678201" y="1511062"/>
                  </a:lnTo>
                  <a:lnTo>
                    <a:pt x="702872" y="1552219"/>
                  </a:lnTo>
                  <a:lnTo>
                    <a:pt x="727911" y="1592960"/>
                  </a:lnTo>
                  <a:lnTo>
                    <a:pt x="753330" y="1633273"/>
                  </a:lnTo>
                  <a:lnTo>
                    <a:pt x="779140" y="1673148"/>
                  </a:lnTo>
                  <a:lnTo>
                    <a:pt x="805351" y="1712571"/>
                  </a:lnTo>
                  <a:lnTo>
                    <a:pt x="831974" y="1751530"/>
                  </a:lnTo>
                  <a:lnTo>
                    <a:pt x="859021" y="1790013"/>
                  </a:lnTo>
                  <a:lnTo>
                    <a:pt x="886501" y="1828008"/>
                  </a:lnTo>
                  <a:lnTo>
                    <a:pt x="914426" y="1865503"/>
                  </a:lnTo>
                  <a:lnTo>
                    <a:pt x="942807" y="1902485"/>
                  </a:lnTo>
                  <a:lnTo>
                    <a:pt x="971655" y="1938942"/>
                  </a:lnTo>
                  <a:lnTo>
                    <a:pt x="1000979" y="1974862"/>
                  </a:lnTo>
                  <a:lnTo>
                    <a:pt x="1030792" y="2010233"/>
                  </a:lnTo>
                  <a:lnTo>
                    <a:pt x="1061104" y="2045043"/>
                  </a:lnTo>
                  <a:lnTo>
                    <a:pt x="1091926" y="2079279"/>
                  </a:lnTo>
                  <a:lnTo>
                    <a:pt x="1123268" y="2112929"/>
                  </a:lnTo>
                  <a:lnTo>
                    <a:pt x="1155142" y="2145981"/>
                  </a:lnTo>
                  <a:lnTo>
                    <a:pt x="1187559" y="2178423"/>
                  </a:lnTo>
                  <a:lnTo>
                    <a:pt x="1220529" y="2210242"/>
                  </a:lnTo>
                  <a:lnTo>
                    <a:pt x="1254063" y="2241427"/>
                  </a:lnTo>
                  <a:lnTo>
                    <a:pt x="1288171" y="2271965"/>
                  </a:lnTo>
                  <a:lnTo>
                    <a:pt x="1322866" y="2301844"/>
                  </a:lnTo>
                  <a:lnTo>
                    <a:pt x="1358158" y="2331051"/>
                  </a:lnTo>
                  <a:lnTo>
                    <a:pt x="1394056" y="2359575"/>
                  </a:lnTo>
                  <a:lnTo>
                    <a:pt x="1430574" y="2387404"/>
                  </a:lnTo>
                  <a:lnTo>
                    <a:pt x="1467720" y="2414524"/>
                  </a:lnTo>
                  <a:lnTo>
                    <a:pt x="1505507" y="2440925"/>
                  </a:lnTo>
                  <a:lnTo>
                    <a:pt x="1543944" y="2466593"/>
                  </a:lnTo>
                  <a:lnTo>
                    <a:pt x="1583044" y="2491516"/>
                  </a:lnTo>
                  <a:lnTo>
                    <a:pt x="1622815" y="2515683"/>
                  </a:lnTo>
                  <a:lnTo>
                    <a:pt x="1663271" y="2539081"/>
                  </a:lnTo>
                  <a:lnTo>
                    <a:pt x="1704420" y="2561698"/>
                  </a:lnTo>
                  <a:lnTo>
                    <a:pt x="1746275" y="2583522"/>
                  </a:lnTo>
                  <a:lnTo>
                    <a:pt x="1788846" y="2604540"/>
                  </a:lnTo>
                  <a:lnTo>
                    <a:pt x="1832143" y="2624741"/>
                  </a:lnTo>
                  <a:lnTo>
                    <a:pt x="1876179" y="2644111"/>
                  </a:lnTo>
                  <a:lnTo>
                    <a:pt x="1920963" y="2662639"/>
                  </a:lnTo>
                  <a:lnTo>
                    <a:pt x="1966506" y="2680313"/>
                  </a:lnTo>
                  <a:lnTo>
                    <a:pt x="2012819" y="2697121"/>
                  </a:lnTo>
                  <a:lnTo>
                    <a:pt x="2059914" y="2713050"/>
                  </a:lnTo>
                  <a:lnTo>
                    <a:pt x="2130803" y="2734925"/>
                  </a:lnTo>
                  <a:lnTo>
                    <a:pt x="2203380" y="2754902"/>
                  </a:lnTo>
                  <a:lnTo>
                    <a:pt x="2277610" y="2773019"/>
                  </a:lnTo>
                  <a:lnTo>
                    <a:pt x="2315334" y="2781393"/>
                  </a:lnTo>
                  <a:lnTo>
                    <a:pt x="2353458" y="2789316"/>
                  </a:lnTo>
                  <a:lnTo>
                    <a:pt x="2391978" y="2796794"/>
                  </a:lnTo>
                  <a:lnTo>
                    <a:pt x="2430889" y="2803832"/>
                  </a:lnTo>
                  <a:lnTo>
                    <a:pt x="2470187" y="2810434"/>
                  </a:lnTo>
                  <a:lnTo>
                    <a:pt x="2509868" y="2816606"/>
                  </a:lnTo>
                  <a:lnTo>
                    <a:pt x="2549928" y="2822352"/>
                  </a:lnTo>
                  <a:lnTo>
                    <a:pt x="2590361" y="2827677"/>
                  </a:lnTo>
                  <a:lnTo>
                    <a:pt x="2631164" y="2832586"/>
                  </a:lnTo>
                  <a:lnTo>
                    <a:pt x="2672333" y="2837084"/>
                  </a:lnTo>
                  <a:lnTo>
                    <a:pt x="2713862" y="2841176"/>
                  </a:lnTo>
                  <a:lnTo>
                    <a:pt x="2755749" y="2844867"/>
                  </a:lnTo>
                  <a:lnTo>
                    <a:pt x="2797987" y="2848161"/>
                  </a:lnTo>
                  <a:lnTo>
                    <a:pt x="2840574" y="2851064"/>
                  </a:lnTo>
                  <a:lnTo>
                    <a:pt x="2883504" y="2853580"/>
                  </a:lnTo>
                  <a:lnTo>
                    <a:pt x="2926773" y="2855715"/>
                  </a:lnTo>
                  <a:lnTo>
                    <a:pt x="2970377" y="2857473"/>
                  </a:lnTo>
                  <a:lnTo>
                    <a:pt x="3014312" y="2858859"/>
                  </a:lnTo>
                  <a:lnTo>
                    <a:pt x="3058573" y="2859878"/>
                  </a:lnTo>
                  <a:lnTo>
                    <a:pt x="3103156" y="2860535"/>
                  </a:lnTo>
                  <a:lnTo>
                    <a:pt x="3148056" y="2860835"/>
                  </a:lnTo>
                  <a:lnTo>
                    <a:pt x="3193270" y="2860782"/>
                  </a:lnTo>
                  <a:lnTo>
                    <a:pt x="3238792" y="2860382"/>
                  </a:lnTo>
                  <a:lnTo>
                    <a:pt x="3284619" y="2859639"/>
                  </a:lnTo>
                  <a:lnTo>
                    <a:pt x="3330746" y="2858559"/>
                  </a:lnTo>
                  <a:lnTo>
                    <a:pt x="3377169" y="2857146"/>
                  </a:lnTo>
                  <a:lnTo>
                    <a:pt x="3423883" y="2855405"/>
                  </a:lnTo>
                  <a:lnTo>
                    <a:pt x="3470884" y="2853342"/>
                  </a:lnTo>
                  <a:lnTo>
                    <a:pt x="3518168" y="2850960"/>
                  </a:lnTo>
                  <a:lnTo>
                    <a:pt x="3565730" y="2848265"/>
                  </a:lnTo>
                  <a:lnTo>
                    <a:pt x="3613566" y="2845262"/>
                  </a:lnTo>
                  <a:lnTo>
                    <a:pt x="3661672" y="2841955"/>
                  </a:lnTo>
                  <a:lnTo>
                    <a:pt x="3710044" y="2838350"/>
                  </a:lnTo>
                  <a:lnTo>
                    <a:pt x="3758676" y="2834451"/>
                  </a:lnTo>
                  <a:lnTo>
                    <a:pt x="3807565" y="2830264"/>
                  </a:lnTo>
                  <a:lnTo>
                    <a:pt x="3856706" y="2825793"/>
                  </a:lnTo>
                  <a:lnTo>
                    <a:pt x="3906095" y="2821043"/>
                  </a:lnTo>
                  <a:lnTo>
                    <a:pt x="3955728" y="2816018"/>
                  </a:lnTo>
                  <a:lnTo>
                    <a:pt x="4005600" y="2810725"/>
                  </a:lnTo>
                  <a:lnTo>
                    <a:pt x="4055706" y="2805168"/>
                  </a:lnTo>
                  <a:lnTo>
                    <a:pt x="4106044" y="2799351"/>
                  </a:lnTo>
                  <a:lnTo>
                    <a:pt x="4156607" y="2793279"/>
                  </a:lnTo>
                  <a:lnTo>
                    <a:pt x="4207392" y="2786959"/>
                  </a:lnTo>
                  <a:lnTo>
                    <a:pt x="4258395" y="2780393"/>
                  </a:lnTo>
                  <a:lnTo>
                    <a:pt x="4309611" y="2773588"/>
                  </a:lnTo>
                  <a:lnTo>
                    <a:pt x="4361035" y="2766548"/>
                  </a:lnTo>
                  <a:lnTo>
                    <a:pt x="4412664" y="2759278"/>
                  </a:lnTo>
                  <a:lnTo>
                    <a:pt x="4464494" y="2751782"/>
                  </a:lnTo>
                  <a:lnTo>
                    <a:pt x="4516518" y="2744067"/>
                  </a:lnTo>
                  <a:lnTo>
                    <a:pt x="4568735" y="2736136"/>
                  </a:lnTo>
                  <a:lnTo>
                    <a:pt x="4621138" y="2727995"/>
                  </a:lnTo>
                  <a:lnTo>
                    <a:pt x="4673724" y="2719649"/>
                  </a:lnTo>
                  <a:lnTo>
                    <a:pt x="4726488" y="2711101"/>
                  </a:lnTo>
                  <a:lnTo>
                    <a:pt x="4779427" y="2702358"/>
                  </a:lnTo>
                  <a:lnTo>
                    <a:pt x="4832534" y="2693425"/>
                  </a:lnTo>
                  <a:lnTo>
                    <a:pt x="4885808" y="2684305"/>
                  </a:lnTo>
                  <a:lnTo>
                    <a:pt x="4939242" y="2675004"/>
                  </a:lnTo>
                  <a:lnTo>
                    <a:pt x="4992832" y="2665527"/>
                  </a:lnTo>
                  <a:lnTo>
                    <a:pt x="5046575" y="2655879"/>
                  </a:lnTo>
                  <a:lnTo>
                    <a:pt x="5100466" y="2646064"/>
                  </a:lnTo>
                  <a:lnTo>
                    <a:pt x="5154501" y="2636088"/>
                  </a:lnTo>
                  <a:lnTo>
                    <a:pt x="5208674" y="2625956"/>
                  </a:lnTo>
                  <a:lnTo>
                    <a:pt x="5262983" y="2615671"/>
                  </a:lnTo>
                  <a:lnTo>
                    <a:pt x="5317421" y="2605240"/>
                  </a:lnTo>
                  <a:lnTo>
                    <a:pt x="5371986" y="2594667"/>
                  </a:lnTo>
                  <a:lnTo>
                    <a:pt x="5426673" y="2583957"/>
                  </a:lnTo>
                  <a:lnTo>
                    <a:pt x="5481478" y="2573115"/>
                  </a:lnTo>
                  <a:lnTo>
                    <a:pt x="5536395" y="2562146"/>
                  </a:lnTo>
                  <a:lnTo>
                    <a:pt x="5591421" y="2551054"/>
                  </a:lnTo>
                  <a:lnTo>
                    <a:pt x="5646551" y="2539845"/>
                  </a:lnTo>
                  <a:lnTo>
                    <a:pt x="5701782" y="2528523"/>
                  </a:lnTo>
                  <a:lnTo>
                    <a:pt x="5757108" y="2517094"/>
                  </a:lnTo>
                  <a:lnTo>
                    <a:pt x="5812526" y="2505562"/>
                  </a:lnTo>
                  <a:lnTo>
                    <a:pt x="5868030" y="2493932"/>
                  </a:lnTo>
                  <a:lnTo>
                    <a:pt x="5923618" y="2482209"/>
                  </a:lnTo>
                  <a:lnTo>
                    <a:pt x="5979283" y="2470398"/>
                  </a:lnTo>
                  <a:lnTo>
                    <a:pt x="6035022" y="2458504"/>
                  </a:lnTo>
                  <a:lnTo>
                    <a:pt x="6090832" y="2446532"/>
                  </a:lnTo>
                  <a:lnTo>
                    <a:pt x="6146706" y="2434486"/>
                  </a:lnTo>
                  <a:lnTo>
                    <a:pt x="6202641" y="2422372"/>
                  </a:lnTo>
                  <a:lnTo>
                    <a:pt x="6258633" y="2410194"/>
                  </a:lnTo>
                  <a:lnTo>
                    <a:pt x="6314677" y="2397957"/>
                  </a:lnTo>
                  <a:lnTo>
                    <a:pt x="6370768" y="2385667"/>
                  </a:lnTo>
                  <a:lnTo>
                    <a:pt x="6426904" y="2373327"/>
                  </a:lnTo>
                  <a:lnTo>
                    <a:pt x="6483078" y="2360944"/>
                  </a:lnTo>
                  <a:lnTo>
                    <a:pt x="6539287" y="2348521"/>
                  </a:lnTo>
                  <a:lnTo>
                    <a:pt x="6595527" y="2336065"/>
                  </a:lnTo>
                  <a:lnTo>
                    <a:pt x="6651793" y="2323579"/>
                  </a:lnTo>
                  <a:lnTo>
                    <a:pt x="6708081" y="2311068"/>
                  </a:lnTo>
                  <a:lnTo>
                    <a:pt x="6764385" y="2298538"/>
                  </a:lnTo>
                  <a:lnTo>
                    <a:pt x="6820703" y="2285993"/>
                  </a:lnTo>
                  <a:lnTo>
                    <a:pt x="6877030" y="2273438"/>
                  </a:lnTo>
                  <a:lnTo>
                    <a:pt x="6933361" y="2260879"/>
                  </a:lnTo>
                </a:path>
              </a:pathLst>
            </a:custGeom>
            <a:ln w="3175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356526" y="1175656"/>
              <a:ext cx="6149975" cy="2276475"/>
            </a:xfrm>
            <a:custGeom>
              <a:avLst/>
              <a:gdLst/>
              <a:ahLst/>
              <a:cxnLst/>
              <a:rect l="l" t="t" r="r" b="b"/>
              <a:pathLst>
                <a:path w="6149975" h="2276475">
                  <a:moveTo>
                    <a:pt x="0" y="0"/>
                  </a:moveTo>
                  <a:lnTo>
                    <a:pt x="14240" y="44330"/>
                  </a:lnTo>
                  <a:lnTo>
                    <a:pt x="28509" y="88645"/>
                  </a:lnTo>
                  <a:lnTo>
                    <a:pt x="42837" y="132927"/>
                  </a:lnTo>
                  <a:lnTo>
                    <a:pt x="57253" y="177161"/>
                  </a:lnTo>
                  <a:lnTo>
                    <a:pt x="71786" y="221330"/>
                  </a:lnTo>
                  <a:lnTo>
                    <a:pt x="86466" y="265419"/>
                  </a:lnTo>
                  <a:lnTo>
                    <a:pt x="101321" y="309410"/>
                  </a:lnTo>
                  <a:lnTo>
                    <a:pt x="116381" y="353288"/>
                  </a:lnTo>
                  <a:lnTo>
                    <a:pt x="131676" y="397036"/>
                  </a:lnTo>
                  <a:lnTo>
                    <a:pt x="147234" y="440639"/>
                  </a:lnTo>
                  <a:lnTo>
                    <a:pt x="163085" y="484080"/>
                  </a:lnTo>
                  <a:lnTo>
                    <a:pt x="179259" y="527344"/>
                  </a:lnTo>
                  <a:lnTo>
                    <a:pt x="195783" y="570413"/>
                  </a:lnTo>
                  <a:lnTo>
                    <a:pt x="212689" y="613272"/>
                  </a:lnTo>
                  <a:lnTo>
                    <a:pt x="230005" y="655904"/>
                  </a:lnTo>
                  <a:lnTo>
                    <a:pt x="247760" y="698294"/>
                  </a:lnTo>
                  <a:lnTo>
                    <a:pt x="265983" y="740425"/>
                  </a:lnTo>
                  <a:lnTo>
                    <a:pt x="284705" y="782280"/>
                  </a:lnTo>
                  <a:lnTo>
                    <a:pt x="303954" y="823845"/>
                  </a:lnTo>
                  <a:lnTo>
                    <a:pt x="323759" y="865103"/>
                  </a:lnTo>
                  <a:lnTo>
                    <a:pt x="344150" y="906036"/>
                  </a:lnTo>
                  <a:lnTo>
                    <a:pt x="365156" y="946630"/>
                  </a:lnTo>
                  <a:lnTo>
                    <a:pt x="386807" y="986869"/>
                  </a:lnTo>
                  <a:lnTo>
                    <a:pt x="409131" y="1026735"/>
                  </a:lnTo>
                  <a:lnTo>
                    <a:pt x="432158" y="1066213"/>
                  </a:lnTo>
                  <a:lnTo>
                    <a:pt x="455918" y="1105286"/>
                  </a:lnTo>
                  <a:lnTo>
                    <a:pt x="480439" y="1143939"/>
                  </a:lnTo>
                  <a:lnTo>
                    <a:pt x="505751" y="1182155"/>
                  </a:lnTo>
                  <a:lnTo>
                    <a:pt x="531883" y="1219919"/>
                  </a:lnTo>
                  <a:lnTo>
                    <a:pt x="558864" y="1257213"/>
                  </a:lnTo>
                  <a:lnTo>
                    <a:pt x="586724" y="1294022"/>
                  </a:lnTo>
                  <a:lnTo>
                    <a:pt x="615492" y="1330329"/>
                  </a:lnTo>
                  <a:lnTo>
                    <a:pt x="645198" y="1366119"/>
                  </a:lnTo>
                  <a:lnTo>
                    <a:pt x="675870" y="1401375"/>
                  </a:lnTo>
                  <a:lnTo>
                    <a:pt x="707538" y="1436080"/>
                  </a:lnTo>
                  <a:lnTo>
                    <a:pt x="740231" y="1470220"/>
                  </a:lnTo>
                  <a:lnTo>
                    <a:pt x="773978" y="1503778"/>
                  </a:lnTo>
                  <a:lnTo>
                    <a:pt x="808809" y="1536736"/>
                  </a:lnTo>
                  <a:lnTo>
                    <a:pt x="844754" y="1569080"/>
                  </a:lnTo>
                  <a:lnTo>
                    <a:pt x="881840" y="1600794"/>
                  </a:lnTo>
                  <a:lnTo>
                    <a:pt x="920098" y="1631860"/>
                  </a:lnTo>
                  <a:lnTo>
                    <a:pt x="959557" y="1662263"/>
                  </a:lnTo>
                  <a:lnTo>
                    <a:pt x="1000247" y="1691986"/>
                  </a:lnTo>
                  <a:lnTo>
                    <a:pt x="1042195" y="1721014"/>
                  </a:lnTo>
                  <a:lnTo>
                    <a:pt x="1085433" y="1749330"/>
                  </a:lnTo>
                  <a:lnTo>
                    <a:pt x="1129988" y="1776919"/>
                  </a:lnTo>
                  <a:lnTo>
                    <a:pt x="1175891" y="1803763"/>
                  </a:lnTo>
                  <a:lnTo>
                    <a:pt x="1223171" y="1829847"/>
                  </a:lnTo>
                  <a:lnTo>
                    <a:pt x="1271856" y="1855154"/>
                  </a:lnTo>
                  <a:lnTo>
                    <a:pt x="1321977" y="1879669"/>
                  </a:lnTo>
                  <a:lnTo>
                    <a:pt x="1373562" y="1903374"/>
                  </a:lnTo>
                  <a:lnTo>
                    <a:pt x="1426641" y="1926255"/>
                  </a:lnTo>
                  <a:lnTo>
                    <a:pt x="1481244" y="1948295"/>
                  </a:lnTo>
                  <a:lnTo>
                    <a:pt x="1537398" y="1969477"/>
                  </a:lnTo>
                  <a:lnTo>
                    <a:pt x="1605323" y="1993237"/>
                  </a:lnTo>
                  <a:lnTo>
                    <a:pt x="1675380" y="2015818"/>
                  </a:lnTo>
                  <a:lnTo>
                    <a:pt x="1747523" y="2037248"/>
                  </a:lnTo>
                  <a:lnTo>
                    <a:pt x="1784361" y="2047539"/>
                  </a:lnTo>
                  <a:lnTo>
                    <a:pt x="1821703" y="2057553"/>
                  </a:lnTo>
                  <a:lnTo>
                    <a:pt x="1859542" y="2067291"/>
                  </a:lnTo>
                  <a:lnTo>
                    <a:pt x="1897873" y="2076758"/>
                  </a:lnTo>
                  <a:lnTo>
                    <a:pt x="1936689" y="2085957"/>
                  </a:lnTo>
                  <a:lnTo>
                    <a:pt x="1975985" y="2094891"/>
                  </a:lnTo>
                  <a:lnTo>
                    <a:pt x="2015756" y="2103563"/>
                  </a:lnTo>
                  <a:lnTo>
                    <a:pt x="2055994" y="2111976"/>
                  </a:lnTo>
                  <a:lnTo>
                    <a:pt x="2096694" y="2120135"/>
                  </a:lnTo>
                  <a:lnTo>
                    <a:pt x="2137850" y="2128042"/>
                  </a:lnTo>
                  <a:lnTo>
                    <a:pt x="2179456" y="2135700"/>
                  </a:lnTo>
                  <a:lnTo>
                    <a:pt x="2221507" y="2143112"/>
                  </a:lnTo>
                  <a:lnTo>
                    <a:pt x="2263995" y="2150283"/>
                  </a:lnTo>
                  <a:lnTo>
                    <a:pt x="2306917" y="2157215"/>
                  </a:lnTo>
                  <a:lnTo>
                    <a:pt x="2350264" y="2163911"/>
                  </a:lnTo>
                  <a:lnTo>
                    <a:pt x="2394033" y="2170375"/>
                  </a:lnTo>
                  <a:lnTo>
                    <a:pt x="2438215" y="2176610"/>
                  </a:lnTo>
                  <a:lnTo>
                    <a:pt x="2482807" y="2182619"/>
                  </a:lnTo>
                  <a:lnTo>
                    <a:pt x="2527801" y="2188406"/>
                  </a:lnTo>
                  <a:lnTo>
                    <a:pt x="2573192" y="2193974"/>
                  </a:lnTo>
                  <a:lnTo>
                    <a:pt x="2618974" y="2199325"/>
                  </a:lnTo>
                  <a:lnTo>
                    <a:pt x="2665141" y="2204465"/>
                  </a:lnTo>
                  <a:lnTo>
                    <a:pt x="2711688" y="2209394"/>
                  </a:lnTo>
                  <a:lnTo>
                    <a:pt x="2758607" y="2214118"/>
                  </a:lnTo>
                  <a:lnTo>
                    <a:pt x="2805893" y="2218639"/>
                  </a:lnTo>
                  <a:lnTo>
                    <a:pt x="2853541" y="2222960"/>
                  </a:lnTo>
                  <a:lnTo>
                    <a:pt x="2901544" y="2227085"/>
                  </a:lnTo>
                  <a:lnTo>
                    <a:pt x="2949897" y="2231017"/>
                  </a:lnTo>
                  <a:lnTo>
                    <a:pt x="2998593" y="2234760"/>
                  </a:lnTo>
                  <a:lnTo>
                    <a:pt x="3047627" y="2238315"/>
                  </a:lnTo>
                  <a:lnTo>
                    <a:pt x="3096993" y="2241688"/>
                  </a:lnTo>
                  <a:lnTo>
                    <a:pt x="3146684" y="2244881"/>
                  </a:lnTo>
                  <a:lnTo>
                    <a:pt x="3196695" y="2247897"/>
                  </a:lnTo>
                  <a:lnTo>
                    <a:pt x="3247020" y="2250740"/>
                  </a:lnTo>
                  <a:lnTo>
                    <a:pt x="3297653" y="2253412"/>
                  </a:lnTo>
                  <a:lnTo>
                    <a:pt x="3348588" y="2255918"/>
                  </a:lnTo>
                  <a:lnTo>
                    <a:pt x="3399820" y="2258260"/>
                  </a:lnTo>
                  <a:lnTo>
                    <a:pt x="3451341" y="2260442"/>
                  </a:lnTo>
                  <a:lnTo>
                    <a:pt x="3503147" y="2262467"/>
                  </a:lnTo>
                  <a:lnTo>
                    <a:pt x="3555231" y="2264338"/>
                  </a:lnTo>
                  <a:lnTo>
                    <a:pt x="3607588" y="2266059"/>
                  </a:lnTo>
                  <a:lnTo>
                    <a:pt x="3660211" y="2267632"/>
                  </a:lnTo>
                  <a:lnTo>
                    <a:pt x="3713095" y="2269062"/>
                  </a:lnTo>
                  <a:lnTo>
                    <a:pt x="3766233" y="2270351"/>
                  </a:lnTo>
                  <a:lnTo>
                    <a:pt x="3819621" y="2271502"/>
                  </a:lnTo>
                  <a:lnTo>
                    <a:pt x="3873251" y="2272519"/>
                  </a:lnTo>
                  <a:lnTo>
                    <a:pt x="3927118" y="2273406"/>
                  </a:lnTo>
                  <a:lnTo>
                    <a:pt x="3981216" y="2274165"/>
                  </a:lnTo>
                  <a:lnTo>
                    <a:pt x="4035539" y="2274799"/>
                  </a:lnTo>
                  <a:lnTo>
                    <a:pt x="4090081" y="2275313"/>
                  </a:lnTo>
                  <a:lnTo>
                    <a:pt x="4144837" y="2275709"/>
                  </a:lnTo>
                  <a:lnTo>
                    <a:pt x="4199800" y="2275990"/>
                  </a:lnTo>
                  <a:lnTo>
                    <a:pt x="4254964" y="2276160"/>
                  </a:lnTo>
                  <a:lnTo>
                    <a:pt x="4310324" y="2276222"/>
                  </a:lnTo>
                  <a:lnTo>
                    <a:pt x="4365873" y="2276180"/>
                  </a:lnTo>
                  <a:lnTo>
                    <a:pt x="4421606" y="2276036"/>
                  </a:lnTo>
                  <a:lnTo>
                    <a:pt x="4477516" y="2275794"/>
                  </a:lnTo>
                  <a:lnTo>
                    <a:pt x="4533599" y="2275457"/>
                  </a:lnTo>
                  <a:lnTo>
                    <a:pt x="4589847" y="2275028"/>
                  </a:lnTo>
                  <a:lnTo>
                    <a:pt x="4646255" y="2274511"/>
                  </a:lnTo>
                  <a:lnTo>
                    <a:pt x="4702817" y="2273909"/>
                  </a:lnTo>
                  <a:lnTo>
                    <a:pt x="4759527" y="2273226"/>
                  </a:lnTo>
                  <a:lnTo>
                    <a:pt x="4816379" y="2272463"/>
                  </a:lnTo>
                  <a:lnTo>
                    <a:pt x="4873368" y="2271626"/>
                  </a:lnTo>
                  <a:lnTo>
                    <a:pt x="4930487" y="2270717"/>
                  </a:lnTo>
                  <a:lnTo>
                    <a:pt x="4987730" y="2269738"/>
                  </a:lnTo>
                  <a:lnTo>
                    <a:pt x="5045092" y="2268695"/>
                  </a:lnTo>
                  <a:lnTo>
                    <a:pt x="5102566" y="2267589"/>
                  </a:lnTo>
                  <a:lnTo>
                    <a:pt x="5160147" y="2266425"/>
                  </a:lnTo>
                  <a:lnTo>
                    <a:pt x="5217828" y="2265204"/>
                  </a:lnTo>
                  <a:lnTo>
                    <a:pt x="5275604" y="2263932"/>
                  </a:lnTo>
                  <a:lnTo>
                    <a:pt x="5333470" y="2262610"/>
                  </a:lnTo>
                  <a:lnTo>
                    <a:pt x="5391418" y="2261243"/>
                  </a:lnTo>
                  <a:lnTo>
                    <a:pt x="5449443" y="2259833"/>
                  </a:lnTo>
                  <a:lnTo>
                    <a:pt x="5507539" y="2258384"/>
                  </a:lnTo>
                  <a:lnTo>
                    <a:pt x="5565700" y="2256899"/>
                  </a:lnTo>
                  <a:lnTo>
                    <a:pt x="5623921" y="2255381"/>
                  </a:lnTo>
                  <a:lnTo>
                    <a:pt x="5682194" y="2253833"/>
                  </a:lnTo>
                  <a:lnTo>
                    <a:pt x="5740516" y="2252260"/>
                  </a:lnTo>
                  <a:lnTo>
                    <a:pt x="5798878" y="2250664"/>
                  </a:lnTo>
                  <a:lnTo>
                    <a:pt x="5857277" y="2249048"/>
                  </a:lnTo>
                  <a:lnTo>
                    <a:pt x="5915704" y="2247415"/>
                  </a:lnTo>
                  <a:lnTo>
                    <a:pt x="5974156" y="2245770"/>
                  </a:lnTo>
                  <a:lnTo>
                    <a:pt x="6032625" y="2244114"/>
                  </a:lnTo>
                  <a:lnTo>
                    <a:pt x="6091106" y="2242453"/>
                  </a:lnTo>
                  <a:lnTo>
                    <a:pt x="6149594" y="2240788"/>
                  </a:lnTo>
                </a:path>
              </a:pathLst>
            </a:custGeom>
            <a:ln w="635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471895" y="1145512"/>
              <a:ext cx="5014595" cy="2289810"/>
            </a:xfrm>
            <a:custGeom>
              <a:avLst/>
              <a:gdLst/>
              <a:ahLst/>
              <a:cxnLst/>
              <a:rect l="l" t="t" r="r" b="b"/>
              <a:pathLst>
                <a:path w="5014595" h="2289810">
                  <a:moveTo>
                    <a:pt x="0" y="0"/>
                  </a:moveTo>
                  <a:lnTo>
                    <a:pt x="17982" y="45855"/>
                  </a:lnTo>
                  <a:lnTo>
                    <a:pt x="35989" y="91692"/>
                  </a:lnTo>
                  <a:lnTo>
                    <a:pt x="54044" y="137493"/>
                  </a:lnTo>
                  <a:lnTo>
                    <a:pt x="72170" y="183239"/>
                  </a:lnTo>
                  <a:lnTo>
                    <a:pt x="90393" y="228914"/>
                  </a:lnTo>
                  <a:lnTo>
                    <a:pt x="108735" y="274498"/>
                  </a:lnTo>
                  <a:lnTo>
                    <a:pt x="127221" y="319973"/>
                  </a:lnTo>
                  <a:lnTo>
                    <a:pt x="145875" y="365323"/>
                  </a:lnTo>
                  <a:lnTo>
                    <a:pt x="164721" y="410527"/>
                  </a:lnTo>
                  <a:lnTo>
                    <a:pt x="183782" y="455569"/>
                  </a:lnTo>
                  <a:lnTo>
                    <a:pt x="203084" y="500430"/>
                  </a:lnTo>
                  <a:lnTo>
                    <a:pt x="222649" y="545093"/>
                  </a:lnTo>
                  <a:lnTo>
                    <a:pt x="242502" y="589539"/>
                  </a:lnTo>
                  <a:lnTo>
                    <a:pt x="262666" y="633750"/>
                  </a:lnTo>
                  <a:lnTo>
                    <a:pt x="283166" y="677707"/>
                  </a:lnTo>
                  <a:lnTo>
                    <a:pt x="304026" y="721394"/>
                  </a:lnTo>
                  <a:lnTo>
                    <a:pt x="325269" y="764792"/>
                  </a:lnTo>
                  <a:lnTo>
                    <a:pt x="346920" y="807883"/>
                  </a:lnTo>
                  <a:lnTo>
                    <a:pt x="369002" y="850648"/>
                  </a:lnTo>
                  <a:lnTo>
                    <a:pt x="391540" y="893070"/>
                  </a:lnTo>
                  <a:lnTo>
                    <a:pt x="414558" y="935131"/>
                  </a:lnTo>
                  <a:lnTo>
                    <a:pt x="438079" y="976813"/>
                  </a:lnTo>
                  <a:lnTo>
                    <a:pt x="462127" y="1018097"/>
                  </a:lnTo>
                  <a:lnTo>
                    <a:pt x="486727" y="1058965"/>
                  </a:lnTo>
                  <a:lnTo>
                    <a:pt x="511902" y="1099400"/>
                  </a:lnTo>
                  <a:lnTo>
                    <a:pt x="537676" y="1139383"/>
                  </a:lnTo>
                  <a:lnTo>
                    <a:pt x="564074" y="1178896"/>
                  </a:lnTo>
                  <a:lnTo>
                    <a:pt x="591119" y="1217922"/>
                  </a:lnTo>
                  <a:lnTo>
                    <a:pt x="618836" y="1256442"/>
                  </a:lnTo>
                  <a:lnTo>
                    <a:pt x="647248" y="1294438"/>
                  </a:lnTo>
                  <a:lnTo>
                    <a:pt x="676379" y="1331891"/>
                  </a:lnTo>
                  <a:lnTo>
                    <a:pt x="706253" y="1368785"/>
                  </a:lnTo>
                  <a:lnTo>
                    <a:pt x="736894" y="1405101"/>
                  </a:lnTo>
                  <a:lnTo>
                    <a:pt x="768327" y="1440820"/>
                  </a:lnTo>
                  <a:lnTo>
                    <a:pt x="800575" y="1475925"/>
                  </a:lnTo>
                  <a:lnTo>
                    <a:pt x="833661" y="1510398"/>
                  </a:lnTo>
                  <a:lnTo>
                    <a:pt x="867611" y="1544221"/>
                  </a:lnTo>
                  <a:lnTo>
                    <a:pt x="902448" y="1577375"/>
                  </a:lnTo>
                  <a:lnTo>
                    <a:pt x="938196" y="1609842"/>
                  </a:lnTo>
                  <a:lnTo>
                    <a:pt x="974880" y="1641605"/>
                  </a:lnTo>
                  <a:lnTo>
                    <a:pt x="1012522" y="1672645"/>
                  </a:lnTo>
                  <a:lnTo>
                    <a:pt x="1051147" y="1702945"/>
                  </a:lnTo>
                  <a:lnTo>
                    <a:pt x="1090779" y="1732486"/>
                  </a:lnTo>
                  <a:lnTo>
                    <a:pt x="1131442" y="1761250"/>
                  </a:lnTo>
                  <a:lnTo>
                    <a:pt x="1173159" y="1789219"/>
                  </a:lnTo>
                  <a:lnTo>
                    <a:pt x="1215956" y="1816375"/>
                  </a:lnTo>
                  <a:lnTo>
                    <a:pt x="1259855" y="1842699"/>
                  </a:lnTo>
                  <a:lnTo>
                    <a:pt x="1304882" y="1868175"/>
                  </a:lnTo>
                  <a:lnTo>
                    <a:pt x="1351059" y="1892784"/>
                  </a:lnTo>
                  <a:lnTo>
                    <a:pt x="1398411" y="1916507"/>
                  </a:lnTo>
                  <a:lnTo>
                    <a:pt x="1446961" y="1939328"/>
                  </a:lnTo>
                  <a:lnTo>
                    <a:pt x="1482087" y="1954938"/>
                  </a:lnTo>
                  <a:lnTo>
                    <a:pt x="1517817" y="1970092"/>
                  </a:lnTo>
                  <a:lnTo>
                    <a:pt x="1554144" y="1984796"/>
                  </a:lnTo>
                  <a:lnTo>
                    <a:pt x="1591059" y="1999058"/>
                  </a:lnTo>
                  <a:lnTo>
                    <a:pt x="1628554" y="2012883"/>
                  </a:lnTo>
                  <a:lnTo>
                    <a:pt x="1666619" y="2026278"/>
                  </a:lnTo>
                  <a:lnTo>
                    <a:pt x="1705246" y="2039249"/>
                  </a:lnTo>
                  <a:lnTo>
                    <a:pt x="1744428" y="2051803"/>
                  </a:lnTo>
                  <a:lnTo>
                    <a:pt x="1784155" y="2063946"/>
                  </a:lnTo>
                  <a:lnTo>
                    <a:pt x="1824418" y="2075684"/>
                  </a:lnTo>
                  <a:lnTo>
                    <a:pt x="1865210" y="2087024"/>
                  </a:lnTo>
                  <a:lnTo>
                    <a:pt x="1906522" y="2097973"/>
                  </a:lnTo>
                  <a:lnTo>
                    <a:pt x="1948344" y="2108536"/>
                  </a:lnTo>
                  <a:lnTo>
                    <a:pt x="1990670" y="2118721"/>
                  </a:lnTo>
                  <a:lnTo>
                    <a:pt x="2033490" y="2128533"/>
                  </a:lnTo>
                  <a:lnTo>
                    <a:pt x="2076795" y="2137979"/>
                  </a:lnTo>
                  <a:lnTo>
                    <a:pt x="2120578" y="2147066"/>
                  </a:lnTo>
                  <a:lnTo>
                    <a:pt x="2164829" y="2155799"/>
                  </a:lnTo>
                  <a:lnTo>
                    <a:pt x="2209541" y="2164186"/>
                  </a:lnTo>
                  <a:lnTo>
                    <a:pt x="2254704" y="2172233"/>
                  </a:lnTo>
                  <a:lnTo>
                    <a:pt x="2300310" y="2179945"/>
                  </a:lnTo>
                  <a:lnTo>
                    <a:pt x="2346350" y="2187330"/>
                  </a:lnTo>
                  <a:lnTo>
                    <a:pt x="2392817" y="2194394"/>
                  </a:lnTo>
                  <a:lnTo>
                    <a:pt x="2439701" y="2201144"/>
                  </a:lnTo>
                  <a:lnTo>
                    <a:pt x="2486994" y="2207585"/>
                  </a:lnTo>
                  <a:lnTo>
                    <a:pt x="2534688" y="2213725"/>
                  </a:lnTo>
                  <a:lnTo>
                    <a:pt x="2582773" y="2219569"/>
                  </a:lnTo>
                  <a:lnTo>
                    <a:pt x="2631242" y="2225124"/>
                  </a:lnTo>
                  <a:lnTo>
                    <a:pt x="2680086" y="2230397"/>
                  </a:lnTo>
                  <a:lnTo>
                    <a:pt x="2729297" y="2235393"/>
                  </a:lnTo>
                  <a:lnTo>
                    <a:pt x="2778865" y="2240120"/>
                  </a:lnTo>
                  <a:lnTo>
                    <a:pt x="2828782" y="2244584"/>
                  </a:lnTo>
                  <a:lnTo>
                    <a:pt x="2879041" y="2248791"/>
                  </a:lnTo>
                  <a:lnTo>
                    <a:pt x="2929631" y="2252747"/>
                  </a:lnTo>
                  <a:lnTo>
                    <a:pt x="2980546" y="2256459"/>
                  </a:lnTo>
                  <a:lnTo>
                    <a:pt x="3031775" y="2259934"/>
                  </a:lnTo>
                  <a:lnTo>
                    <a:pt x="3083312" y="2263178"/>
                  </a:lnTo>
                  <a:lnTo>
                    <a:pt x="3135146" y="2266197"/>
                  </a:lnTo>
                  <a:lnTo>
                    <a:pt x="3187271" y="2268998"/>
                  </a:lnTo>
                  <a:lnTo>
                    <a:pt x="3239676" y="2271587"/>
                  </a:lnTo>
                  <a:lnTo>
                    <a:pt x="3292354" y="2273970"/>
                  </a:lnTo>
                  <a:lnTo>
                    <a:pt x="3345297" y="2276154"/>
                  </a:lnTo>
                  <a:lnTo>
                    <a:pt x="3398495" y="2278146"/>
                  </a:lnTo>
                  <a:lnTo>
                    <a:pt x="3451940" y="2279951"/>
                  </a:lnTo>
                  <a:lnTo>
                    <a:pt x="3505623" y="2281577"/>
                  </a:lnTo>
                  <a:lnTo>
                    <a:pt x="3559537" y="2283029"/>
                  </a:lnTo>
                  <a:lnTo>
                    <a:pt x="3613672" y="2284314"/>
                  </a:lnTo>
                  <a:lnTo>
                    <a:pt x="3668020" y="2285439"/>
                  </a:lnTo>
                  <a:lnTo>
                    <a:pt x="3722573" y="2286410"/>
                  </a:lnTo>
                  <a:lnTo>
                    <a:pt x="3777321" y="2287233"/>
                  </a:lnTo>
                  <a:lnTo>
                    <a:pt x="3832257" y="2287915"/>
                  </a:lnTo>
                  <a:lnTo>
                    <a:pt x="3887372" y="2288462"/>
                  </a:lnTo>
                  <a:lnTo>
                    <a:pt x="3942658" y="2288880"/>
                  </a:lnTo>
                  <a:lnTo>
                    <a:pt x="3998105" y="2289177"/>
                  </a:lnTo>
                  <a:lnTo>
                    <a:pt x="4053706" y="2289358"/>
                  </a:lnTo>
                  <a:lnTo>
                    <a:pt x="4109451" y="2289429"/>
                  </a:lnTo>
                  <a:lnTo>
                    <a:pt x="4165333" y="2289398"/>
                  </a:lnTo>
                  <a:lnTo>
                    <a:pt x="4221343" y="2289271"/>
                  </a:lnTo>
                  <a:lnTo>
                    <a:pt x="4277472" y="2289054"/>
                  </a:lnTo>
                  <a:lnTo>
                    <a:pt x="4333711" y="2288753"/>
                  </a:lnTo>
                  <a:lnTo>
                    <a:pt x="4390053" y="2288375"/>
                  </a:lnTo>
                  <a:lnTo>
                    <a:pt x="4446489" y="2287927"/>
                  </a:lnTo>
                  <a:lnTo>
                    <a:pt x="4503010" y="2287414"/>
                  </a:lnTo>
                  <a:lnTo>
                    <a:pt x="4559607" y="2286844"/>
                  </a:lnTo>
                  <a:lnTo>
                    <a:pt x="4616273" y="2286222"/>
                  </a:lnTo>
                  <a:lnTo>
                    <a:pt x="4672998" y="2285555"/>
                  </a:lnTo>
                  <a:lnTo>
                    <a:pt x="4729774" y="2284850"/>
                  </a:lnTo>
                  <a:lnTo>
                    <a:pt x="4786593" y="2284113"/>
                  </a:lnTo>
                  <a:lnTo>
                    <a:pt x="4843446" y="2283350"/>
                  </a:lnTo>
                  <a:lnTo>
                    <a:pt x="4900325" y="2282567"/>
                  </a:lnTo>
                  <a:lnTo>
                    <a:pt x="4957220" y="2281772"/>
                  </a:lnTo>
                  <a:lnTo>
                    <a:pt x="5014125" y="2280970"/>
                  </a:lnTo>
                </a:path>
              </a:pathLst>
            </a:custGeom>
            <a:ln w="635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3235568" y="1115367"/>
              <a:ext cx="4250690" cy="2311400"/>
            </a:xfrm>
            <a:custGeom>
              <a:avLst/>
              <a:gdLst/>
              <a:ahLst/>
              <a:cxnLst/>
              <a:rect l="l" t="t" r="r" b="b"/>
              <a:pathLst>
                <a:path w="4250690" h="2311400">
                  <a:moveTo>
                    <a:pt x="0" y="0"/>
                  </a:moveTo>
                  <a:lnTo>
                    <a:pt x="25817" y="39060"/>
                  </a:lnTo>
                  <a:lnTo>
                    <a:pt x="51669" y="78108"/>
                  </a:lnTo>
                  <a:lnTo>
                    <a:pt x="77589" y="117131"/>
                  </a:lnTo>
                  <a:lnTo>
                    <a:pt x="103611" y="156116"/>
                  </a:lnTo>
                  <a:lnTo>
                    <a:pt x="129770" y="195049"/>
                  </a:lnTo>
                  <a:lnTo>
                    <a:pt x="156100" y="233920"/>
                  </a:lnTo>
                  <a:lnTo>
                    <a:pt x="182634" y="272713"/>
                  </a:lnTo>
                  <a:lnTo>
                    <a:pt x="209408" y="311418"/>
                  </a:lnTo>
                  <a:lnTo>
                    <a:pt x="236455" y="350021"/>
                  </a:lnTo>
                  <a:lnTo>
                    <a:pt x="263809" y="388510"/>
                  </a:lnTo>
                  <a:lnTo>
                    <a:pt x="291505" y="426871"/>
                  </a:lnTo>
                  <a:lnTo>
                    <a:pt x="319576" y="465093"/>
                  </a:lnTo>
                  <a:lnTo>
                    <a:pt x="348057" y="503162"/>
                  </a:lnTo>
                  <a:lnTo>
                    <a:pt x="376982" y="541065"/>
                  </a:lnTo>
                  <a:lnTo>
                    <a:pt x="406385" y="578791"/>
                  </a:lnTo>
                  <a:lnTo>
                    <a:pt x="436300" y="616326"/>
                  </a:lnTo>
                  <a:lnTo>
                    <a:pt x="466762" y="653657"/>
                  </a:lnTo>
                  <a:lnTo>
                    <a:pt x="497804" y="690772"/>
                  </a:lnTo>
                  <a:lnTo>
                    <a:pt x="529461" y="727658"/>
                  </a:lnTo>
                  <a:lnTo>
                    <a:pt x="561767" y="764303"/>
                  </a:lnTo>
                  <a:lnTo>
                    <a:pt x="594755" y="800693"/>
                  </a:lnTo>
                  <a:lnTo>
                    <a:pt x="628461" y="836816"/>
                  </a:lnTo>
                  <a:lnTo>
                    <a:pt x="662918" y="872660"/>
                  </a:lnTo>
                  <a:lnTo>
                    <a:pt x="698160" y="908211"/>
                  </a:lnTo>
                  <a:lnTo>
                    <a:pt x="734222" y="943457"/>
                  </a:lnTo>
                  <a:lnTo>
                    <a:pt x="771138" y="978384"/>
                  </a:lnTo>
                  <a:lnTo>
                    <a:pt x="808942" y="1012982"/>
                  </a:lnTo>
                  <a:lnTo>
                    <a:pt x="847667" y="1047235"/>
                  </a:lnTo>
                  <a:lnTo>
                    <a:pt x="887349" y="1081133"/>
                  </a:lnTo>
                  <a:lnTo>
                    <a:pt x="928021" y="1114662"/>
                  </a:lnTo>
                  <a:lnTo>
                    <a:pt x="969717" y="1147809"/>
                  </a:lnTo>
                  <a:lnTo>
                    <a:pt x="1012472" y="1180563"/>
                  </a:lnTo>
                  <a:lnTo>
                    <a:pt x="1056320" y="1212909"/>
                  </a:lnTo>
                  <a:lnTo>
                    <a:pt x="1101295" y="1244835"/>
                  </a:lnTo>
                  <a:lnTo>
                    <a:pt x="1147431" y="1276330"/>
                  </a:lnTo>
                  <a:lnTo>
                    <a:pt x="1194762" y="1307379"/>
                  </a:lnTo>
                  <a:lnTo>
                    <a:pt x="1243322" y="1337970"/>
                  </a:lnTo>
                  <a:lnTo>
                    <a:pt x="1293146" y="1368091"/>
                  </a:lnTo>
                  <a:lnTo>
                    <a:pt x="1344267" y="1397728"/>
                  </a:lnTo>
                  <a:lnTo>
                    <a:pt x="1396720" y="1426870"/>
                  </a:lnTo>
                  <a:lnTo>
                    <a:pt x="1433053" y="1446339"/>
                  </a:lnTo>
                  <a:lnTo>
                    <a:pt x="1470003" y="1465578"/>
                  </a:lnTo>
                  <a:lnTo>
                    <a:pt x="1507559" y="1484592"/>
                  </a:lnTo>
                  <a:lnTo>
                    <a:pt x="1545712" y="1503383"/>
                  </a:lnTo>
                  <a:lnTo>
                    <a:pt x="1584450" y="1521957"/>
                  </a:lnTo>
                  <a:lnTo>
                    <a:pt x="1623762" y="1540316"/>
                  </a:lnTo>
                  <a:lnTo>
                    <a:pt x="1663639" y="1558466"/>
                  </a:lnTo>
                  <a:lnTo>
                    <a:pt x="1704069" y="1576409"/>
                  </a:lnTo>
                  <a:lnTo>
                    <a:pt x="1745041" y="1594151"/>
                  </a:lnTo>
                  <a:lnTo>
                    <a:pt x="1786546" y="1611694"/>
                  </a:lnTo>
                  <a:lnTo>
                    <a:pt x="1828572" y="1629043"/>
                  </a:lnTo>
                  <a:lnTo>
                    <a:pt x="1871109" y="1646202"/>
                  </a:lnTo>
                  <a:lnTo>
                    <a:pt x="1914146" y="1663175"/>
                  </a:lnTo>
                  <a:lnTo>
                    <a:pt x="1957672" y="1679965"/>
                  </a:lnTo>
                  <a:lnTo>
                    <a:pt x="2001677" y="1696578"/>
                  </a:lnTo>
                  <a:lnTo>
                    <a:pt x="2046151" y="1713015"/>
                  </a:lnTo>
                  <a:lnTo>
                    <a:pt x="2091082" y="1729283"/>
                  </a:lnTo>
                  <a:lnTo>
                    <a:pt x="2136460" y="1745384"/>
                  </a:lnTo>
                  <a:lnTo>
                    <a:pt x="2182275" y="1761322"/>
                  </a:lnTo>
                  <a:lnTo>
                    <a:pt x="2228515" y="1777102"/>
                  </a:lnTo>
                  <a:lnTo>
                    <a:pt x="2275170" y="1792727"/>
                  </a:lnTo>
                  <a:lnTo>
                    <a:pt x="2322230" y="1808202"/>
                  </a:lnTo>
                  <a:lnTo>
                    <a:pt x="2369683" y="1823530"/>
                  </a:lnTo>
                  <a:lnTo>
                    <a:pt x="2417519" y="1838716"/>
                  </a:lnTo>
                  <a:lnTo>
                    <a:pt x="2465728" y="1853763"/>
                  </a:lnTo>
                  <a:lnTo>
                    <a:pt x="2514298" y="1868675"/>
                  </a:lnTo>
                  <a:lnTo>
                    <a:pt x="2563220" y="1883456"/>
                  </a:lnTo>
                  <a:lnTo>
                    <a:pt x="2612482" y="1898111"/>
                  </a:lnTo>
                  <a:lnTo>
                    <a:pt x="2662074" y="1912642"/>
                  </a:lnTo>
                  <a:lnTo>
                    <a:pt x="2711986" y="1927055"/>
                  </a:lnTo>
                  <a:lnTo>
                    <a:pt x="2762206" y="1941353"/>
                  </a:lnTo>
                  <a:lnTo>
                    <a:pt x="2812724" y="1955540"/>
                  </a:lnTo>
                  <a:lnTo>
                    <a:pt x="2863529" y="1969620"/>
                  </a:lnTo>
                  <a:lnTo>
                    <a:pt x="2914611" y="1983597"/>
                  </a:lnTo>
                  <a:lnTo>
                    <a:pt x="2965959" y="1997474"/>
                  </a:lnTo>
                  <a:lnTo>
                    <a:pt x="3017562" y="2011257"/>
                  </a:lnTo>
                  <a:lnTo>
                    <a:pt x="3069410" y="2024949"/>
                  </a:lnTo>
                  <a:lnTo>
                    <a:pt x="3121492" y="2038553"/>
                  </a:lnTo>
                  <a:lnTo>
                    <a:pt x="3173798" y="2052074"/>
                  </a:lnTo>
                  <a:lnTo>
                    <a:pt x="3226316" y="2065516"/>
                  </a:lnTo>
                  <a:lnTo>
                    <a:pt x="3279037" y="2078882"/>
                  </a:lnTo>
                  <a:lnTo>
                    <a:pt x="3331949" y="2092178"/>
                  </a:lnTo>
                  <a:lnTo>
                    <a:pt x="3385042" y="2105405"/>
                  </a:lnTo>
                  <a:lnTo>
                    <a:pt x="3438305" y="2118570"/>
                  </a:lnTo>
                  <a:lnTo>
                    <a:pt x="3491728" y="2131675"/>
                  </a:lnTo>
                  <a:lnTo>
                    <a:pt x="3545300" y="2144724"/>
                  </a:lnTo>
                  <a:lnTo>
                    <a:pt x="3599010" y="2157722"/>
                  </a:lnTo>
                  <a:lnTo>
                    <a:pt x="3652848" y="2170672"/>
                  </a:lnTo>
                  <a:lnTo>
                    <a:pt x="3706803" y="2183579"/>
                  </a:lnTo>
                  <a:lnTo>
                    <a:pt x="3760864" y="2196446"/>
                  </a:lnTo>
                  <a:lnTo>
                    <a:pt x="3815022" y="2209278"/>
                  </a:lnTo>
                  <a:lnTo>
                    <a:pt x="3869264" y="2222077"/>
                  </a:lnTo>
                  <a:lnTo>
                    <a:pt x="3923580" y="2234849"/>
                  </a:lnTo>
                  <a:lnTo>
                    <a:pt x="3977961" y="2247598"/>
                  </a:lnTo>
                  <a:lnTo>
                    <a:pt x="4032394" y="2260326"/>
                  </a:lnTo>
                  <a:lnTo>
                    <a:pt x="4086871" y="2273038"/>
                  </a:lnTo>
                  <a:lnTo>
                    <a:pt x="4141379" y="2285739"/>
                  </a:lnTo>
                  <a:lnTo>
                    <a:pt x="4195908" y="2298431"/>
                  </a:lnTo>
                  <a:lnTo>
                    <a:pt x="4250448" y="2311120"/>
                  </a:lnTo>
                </a:path>
              </a:pathLst>
            </a:custGeom>
            <a:ln w="6349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250452" y="1095269"/>
              <a:ext cx="3235960" cy="2331720"/>
            </a:xfrm>
            <a:custGeom>
              <a:avLst/>
              <a:gdLst/>
              <a:ahLst/>
              <a:cxnLst/>
              <a:rect l="l" t="t" r="r" b="b"/>
              <a:pathLst>
                <a:path w="3235959" h="2331720">
                  <a:moveTo>
                    <a:pt x="0" y="0"/>
                  </a:moveTo>
                  <a:lnTo>
                    <a:pt x="13828" y="42546"/>
                  </a:lnTo>
                  <a:lnTo>
                    <a:pt x="27727" y="85080"/>
                  </a:lnTo>
                  <a:lnTo>
                    <a:pt x="41771" y="127591"/>
                  </a:lnTo>
                  <a:lnTo>
                    <a:pt x="56029" y="170065"/>
                  </a:lnTo>
                  <a:lnTo>
                    <a:pt x="70575" y="212492"/>
                  </a:lnTo>
                  <a:lnTo>
                    <a:pt x="85480" y="254859"/>
                  </a:lnTo>
                  <a:lnTo>
                    <a:pt x="100815" y="297155"/>
                  </a:lnTo>
                  <a:lnTo>
                    <a:pt x="116653" y="339366"/>
                  </a:lnTo>
                  <a:lnTo>
                    <a:pt x="133064" y="381482"/>
                  </a:lnTo>
                  <a:lnTo>
                    <a:pt x="150122" y="423491"/>
                  </a:lnTo>
                  <a:lnTo>
                    <a:pt x="167897" y="465380"/>
                  </a:lnTo>
                  <a:lnTo>
                    <a:pt x="186461" y="507137"/>
                  </a:lnTo>
                  <a:lnTo>
                    <a:pt x="205887" y="548751"/>
                  </a:lnTo>
                  <a:lnTo>
                    <a:pt x="226245" y="590210"/>
                  </a:lnTo>
                  <a:lnTo>
                    <a:pt x="247608" y="631501"/>
                  </a:lnTo>
                  <a:lnTo>
                    <a:pt x="270048" y="672612"/>
                  </a:lnTo>
                  <a:lnTo>
                    <a:pt x="293635" y="713532"/>
                  </a:lnTo>
                  <a:lnTo>
                    <a:pt x="318442" y="754249"/>
                  </a:lnTo>
                  <a:lnTo>
                    <a:pt x="344541" y="794751"/>
                  </a:lnTo>
                  <a:lnTo>
                    <a:pt x="372003" y="835025"/>
                  </a:lnTo>
                  <a:lnTo>
                    <a:pt x="400901" y="875061"/>
                  </a:lnTo>
                  <a:lnTo>
                    <a:pt x="431305" y="914845"/>
                  </a:lnTo>
                  <a:lnTo>
                    <a:pt x="463287" y="954365"/>
                  </a:lnTo>
                  <a:lnTo>
                    <a:pt x="496921" y="993611"/>
                  </a:lnTo>
                  <a:lnTo>
                    <a:pt x="532276" y="1032570"/>
                  </a:lnTo>
                  <a:lnTo>
                    <a:pt x="569425" y="1071230"/>
                  </a:lnTo>
                  <a:lnTo>
                    <a:pt x="608440" y="1109578"/>
                  </a:lnTo>
                  <a:lnTo>
                    <a:pt x="649392" y="1147604"/>
                  </a:lnTo>
                  <a:lnTo>
                    <a:pt x="692353" y="1185295"/>
                  </a:lnTo>
                  <a:lnTo>
                    <a:pt x="737395" y="1222638"/>
                  </a:lnTo>
                  <a:lnTo>
                    <a:pt x="784589" y="1259624"/>
                  </a:lnTo>
                  <a:lnTo>
                    <a:pt x="834009" y="1296238"/>
                  </a:lnTo>
                  <a:lnTo>
                    <a:pt x="865552" y="1318581"/>
                  </a:lnTo>
                  <a:lnTo>
                    <a:pt x="897948" y="1340782"/>
                  </a:lnTo>
                  <a:lnTo>
                    <a:pt x="931181" y="1362844"/>
                  </a:lnTo>
                  <a:lnTo>
                    <a:pt x="965233" y="1384769"/>
                  </a:lnTo>
                  <a:lnTo>
                    <a:pt x="1000088" y="1406561"/>
                  </a:lnTo>
                  <a:lnTo>
                    <a:pt x="1035728" y="1428221"/>
                  </a:lnTo>
                  <a:lnTo>
                    <a:pt x="1072138" y="1449754"/>
                  </a:lnTo>
                  <a:lnTo>
                    <a:pt x="1109300" y="1471161"/>
                  </a:lnTo>
                  <a:lnTo>
                    <a:pt x="1147198" y="1492445"/>
                  </a:lnTo>
                  <a:lnTo>
                    <a:pt x="1185815" y="1513609"/>
                  </a:lnTo>
                  <a:lnTo>
                    <a:pt x="1225135" y="1534657"/>
                  </a:lnTo>
                  <a:lnTo>
                    <a:pt x="1265140" y="1555590"/>
                  </a:lnTo>
                  <a:lnTo>
                    <a:pt x="1305814" y="1576412"/>
                  </a:lnTo>
                  <a:lnTo>
                    <a:pt x="1347140" y="1597125"/>
                  </a:lnTo>
                  <a:lnTo>
                    <a:pt x="1389102" y="1617732"/>
                  </a:lnTo>
                  <a:lnTo>
                    <a:pt x="1431682" y="1638236"/>
                  </a:lnTo>
                  <a:lnTo>
                    <a:pt x="1474864" y="1658640"/>
                  </a:lnTo>
                  <a:lnTo>
                    <a:pt x="1518632" y="1678946"/>
                  </a:lnTo>
                  <a:lnTo>
                    <a:pt x="1562968" y="1699157"/>
                  </a:lnTo>
                  <a:lnTo>
                    <a:pt x="1607856" y="1719277"/>
                  </a:lnTo>
                  <a:lnTo>
                    <a:pt x="1653279" y="1739307"/>
                  </a:lnTo>
                  <a:lnTo>
                    <a:pt x="1699220" y="1759251"/>
                  </a:lnTo>
                  <a:lnTo>
                    <a:pt x="1745663" y="1779111"/>
                  </a:lnTo>
                  <a:lnTo>
                    <a:pt x="1792591" y="1798891"/>
                  </a:lnTo>
                  <a:lnTo>
                    <a:pt x="1839988" y="1818592"/>
                  </a:lnTo>
                  <a:lnTo>
                    <a:pt x="1887835" y="1838218"/>
                  </a:lnTo>
                  <a:lnTo>
                    <a:pt x="1936118" y="1857772"/>
                  </a:lnTo>
                  <a:lnTo>
                    <a:pt x="1984819" y="1877256"/>
                  </a:lnTo>
                  <a:lnTo>
                    <a:pt x="2033920" y="1896673"/>
                  </a:lnTo>
                  <a:lnTo>
                    <a:pt x="2083407" y="1916026"/>
                  </a:lnTo>
                  <a:lnTo>
                    <a:pt x="2133261" y="1935318"/>
                  </a:lnTo>
                  <a:lnTo>
                    <a:pt x="2183467" y="1954551"/>
                  </a:lnTo>
                  <a:lnTo>
                    <a:pt x="2234007" y="1973728"/>
                  </a:lnTo>
                  <a:lnTo>
                    <a:pt x="2284864" y="1992853"/>
                  </a:lnTo>
                  <a:lnTo>
                    <a:pt x="2336023" y="2011927"/>
                  </a:lnTo>
                  <a:lnTo>
                    <a:pt x="2387466" y="2030954"/>
                  </a:lnTo>
                  <a:lnTo>
                    <a:pt x="2439176" y="2049936"/>
                  </a:lnTo>
                  <a:lnTo>
                    <a:pt x="2491138" y="2068876"/>
                  </a:lnTo>
                  <a:lnTo>
                    <a:pt x="2543333" y="2087778"/>
                  </a:lnTo>
                  <a:lnTo>
                    <a:pt x="2595746" y="2106643"/>
                  </a:lnTo>
                  <a:lnTo>
                    <a:pt x="2648359" y="2125475"/>
                  </a:lnTo>
                  <a:lnTo>
                    <a:pt x="2701156" y="2144276"/>
                  </a:lnTo>
                  <a:lnTo>
                    <a:pt x="2754121" y="2163049"/>
                  </a:lnTo>
                  <a:lnTo>
                    <a:pt x="2807236" y="2181797"/>
                  </a:lnTo>
                  <a:lnTo>
                    <a:pt x="2860484" y="2200522"/>
                  </a:lnTo>
                  <a:lnTo>
                    <a:pt x="2913850" y="2219229"/>
                  </a:lnTo>
                  <a:lnTo>
                    <a:pt x="2967316" y="2237918"/>
                  </a:lnTo>
                  <a:lnTo>
                    <a:pt x="3020866" y="2256593"/>
                  </a:lnTo>
                  <a:lnTo>
                    <a:pt x="3074482" y="2275258"/>
                  </a:lnTo>
                  <a:lnTo>
                    <a:pt x="3128149" y="2293914"/>
                  </a:lnTo>
                  <a:lnTo>
                    <a:pt x="3181849" y="2312564"/>
                  </a:lnTo>
                  <a:lnTo>
                    <a:pt x="3235566" y="2331212"/>
                  </a:lnTo>
                </a:path>
              </a:pathLst>
            </a:custGeom>
            <a:ln w="2540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275384" y="1155560"/>
              <a:ext cx="2221230" cy="2281555"/>
            </a:xfrm>
            <a:custGeom>
              <a:avLst/>
              <a:gdLst/>
              <a:ahLst/>
              <a:cxnLst/>
              <a:rect l="l" t="t" r="r" b="b"/>
              <a:pathLst>
                <a:path w="2221229" h="2281554">
                  <a:moveTo>
                    <a:pt x="0" y="0"/>
                  </a:moveTo>
                  <a:lnTo>
                    <a:pt x="37232" y="45604"/>
                  </a:lnTo>
                  <a:lnTo>
                    <a:pt x="74452" y="91189"/>
                  </a:lnTo>
                  <a:lnTo>
                    <a:pt x="111648" y="136734"/>
                  </a:lnTo>
                  <a:lnTo>
                    <a:pt x="148806" y="182219"/>
                  </a:lnTo>
                  <a:lnTo>
                    <a:pt x="185915" y="227624"/>
                  </a:lnTo>
                  <a:lnTo>
                    <a:pt x="222961" y="272928"/>
                  </a:lnTo>
                  <a:lnTo>
                    <a:pt x="259933" y="318113"/>
                  </a:lnTo>
                  <a:lnTo>
                    <a:pt x="296819" y="363158"/>
                  </a:lnTo>
                  <a:lnTo>
                    <a:pt x="333605" y="408042"/>
                  </a:lnTo>
                  <a:lnTo>
                    <a:pt x="370279" y="452746"/>
                  </a:lnTo>
                  <a:lnTo>
                    <a:pt x="406829" y="497250"/>
                  </a:lnTo>
                  <a:lnTo>
                    <a:pt x="443243" y="541534"/>
                  </a:lnTo>
                  <a:lnTo>
                    <a:pt x="479508" y="585578"/>
                  </a:lnTo>
                  <a:lnTo>
                    <a:pt x="515612" y="629362"/>
                  </a:lnTo>
                  <a:lnTo>
                    <a:pt x="551542" y="672865"/>
                  </a:lnTo>
                  <a:lnTo>
                    <a:pt x="587286" y="716068"/>
                  </a:lnTo>
                  <a:lnTo>
                    <a:pt x="622832" y="758951"/>
                  </a:lnTo>
                  <a:lnTo>
                    <a:pt x="658166" y="801494"/>
                  </a:lnTo>
                  <a:lnTo>
                    <a:pt x="693278" y="843677"/>
                  </a:lnTo>
                  <a:lnTo>
                    <a:pt x="728153" y="885479"/>
                  </a:lnTo>
                  <a:lnTo>
                    <a:pt x="762781" y="926881"/>
                  </a:lnTo>
                  <a:lnTo>
                    <a:pt x="797148" y="967863"/>
                  </a:lnTo>
                  <a:lnTo>
                    <a:pt x="831242" y="1008404"/>
                  </a:lnTo>
                  <a:lnTo>
                    <a:pt x="865051" y="1048485"/>
                  </a:lnTo>
                  <a:lnTo>
                    <a:pt x="898562" y="1088086"/>
                  </a:lnTo>
                  <a:lnTo>
                    <a:pt x="931763" y="1127186"/>
                  </a:lnTo>
                  <a:lnTo>
                    <a:pt x="964641" y="1165766"/>
                  </a:lnTo>
                  <a:lnTo>
                    <a:pt x="997185" y="1203806"/>
                  </a:lnTo>
                  <a:lnTo>
                    <a:pt x="1029381" y="1241285"/>
                  </a:lnTo>
                  <a:lnTo>
                    <a:pt x="1061217" y="1278184"/>
                  </a:lnTo>
                  <a:lnTo>
                    <a:pt x="1092681" y="1314482"/>
                  </a:lnTo>
                  <a:lnTo>
                    <a:pt x="1123761" y="1350160"/>
                  </a:lnTo>
                  <a:lnTo>
                    <a:pt x="1154444" y="1385198"/>
                  </a:lnTo>
                  <a:lnTo>
                    <a:pt x="1184717" y="1419575"/>
                  </a:lnTo>
                  <a:lnTo>
                    <a:pt x="1214568" y="1453272"/>
                  </a:lnTo>
                  <a:lnTo>
                    <a:pt x="1243986" y="1486268"/>
                  </a:lnTo>
                  <a:lnTo>
                    <a:pt x="1272957" y="1518543"/>
                  </a:lnTo>
                  <a:lnTo>
                    <a:pt x="1301468" y="1550078"/>
                  </a:lnTo>
                  <a:lnTo>
                    <a:pt x="1329509" y="1580853"/>
                  </a:lnTo>
                  <a:lnTo>
                    <a:pt x="1357065" y="1610847"/>
                  </a:lnTo>
                  <a:lnTo>
                    <a:pt x="1384126" y="1640040"/>
                  </a:lnTo>
                  <a:lnTo>
                    <a:pt x="1410677" y="1668413"/>
                  </a:lnTo>
                  <a:lnTo>
                    <a:pt x="1462205" y="1722617"/>
                  </a:lnTo>
                  <a:lnTo>
                    <a:pt x="1547131" y="1809006"/>
                  </a:lnTo>
                  <a:lnTo>
                    <a:pt x="1603809" y="1864288"/>
                  </a:lnTo>
                  <a:lnTo>
                    <a:pt x="1657386" y="1914566"/>
                  </a:lnTo>
                  <a:lnTo>
                    <a:pt x="1708055" y="1960154"/>
                  </a:lnTo>
                  <a:lnTo>
                    <a:pt x="1756010" y="2001363"/>
                  </a:lnTo>
                  <a:lnTo>
                    <a:pt x="1801446" y="2038508"/>
                  </a:lnTo>
                  <a:lnTo>
                    <a:pt x="1844556" y="2071899"/>
                  </a:lnTo>
                  <a:lnTo>
                    <a:pt x="1885533" y="2101851"/>
                  </a:lnTo>
                  <a:lnTo>
                    <a:pt x="1924572" y="2128675"/>
                  </a:lnTo>
                  <a:lnTo>
                    <a:pt x="1961866" y="2152685"/>
                  </a:lnTo>
                  <a:lnTo>
                    <a:pt x="1997610" y="2174193"/>
                  </a:lnTo>
                  <a:lnTo>
                    <a:pt x="2031997" y="2193512"/>
                  </a:lnTo>
                  <a:lnTo>
                    <a:pt x="2097476" y="2226835"/>
                  </a:lnTo>
                  <a:lnTo>
                    <a:pt x="2159855" y="2255153"/>
                  </a:lnTo>
                  <a:lnTo>
                    <a:pt x="2190366" y="2268218"/>
                  </a:lnTo>
                  <a:lnTo>
                    <a:pt x="2220683" y="2280970"/>
                  </a:lnTo>
                </a:path>
              </a:pathLst>
            </a:custGeom>
            <a:ln w="635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310365" y="1145512"/>
              <a:ext cx="1176020" cy="2271395"/>
            </a:xfrm>
            <a:custGeom>
              <a:avLst/>
              <a:gdLst/>
              <a:ahLst/>
              <a:cxnLst/>
              <a:rect l="l" t="t" r="r" b="b"/>
              <a:pathLst>
                <a:path w="1176020" h="2271395">
                  <a:moveTo>
                    <a:pt x="0" y="0"/>
                  </a:moveTo>
                  <a:lnTo>
                    <a:pt x="10557" y="50239"/>
                  </a:lnTo>
                  <a:lnTo>
                    <a:pt x="21156" y="100462"/>
                  </a:lnTo>
                  <a:lnTo>
                    <a:pt x="31838" y="150655"/>
                  </a:lnTo>
                  <a:lnTo>
                    <a:pt x="42645" y="200802"/>
                  </a:lnTo>
                  <a:lnTo>
                    <a:pt x="53617" y="250886"/>
                  </a:lnTo>
                  <a:lnTo>
                    <a:pt x="64797" y="300894"/>
                  </a:lnTo>
                  <a:lnTo>
                    <a:pt x="76225" y="350809"/>
                  </a:lnTo>
                  <a:lnTo>
                    <a:pt x="87945" y="400616"/>
                  </a:lnTo>
                  <a:lnTo>
                    <a:pt x="99995" y="450300"/>
                  </a:lnTo>
                  <a:lnTo>
                    <a:pt x="112420" y="499844"/>
                  </a:lnTo>
                  <a:lnTo>
                    <a:pt x="125259" y="549234"/>
                  </a:lnTo>
                  <a:lnTo>
                    <a:pt x="138554" y="598455"/>
                  </a:lnTo>
                  <a:lnTo>
                    <a:pt x="152347" y="647490"/>
                  </a:lnTo>
                  <a:lnTo>
                    <a:pt x="166680" y="696324"/>
                  </a:lnTo>
                  <a:lnTo>
                    <a:pt x="181593" y="744943"/>
                  </a:lnTo>
                  <a:lnTo>
                    <a:pt x="197128" y="793330"/>
                  </a:lnTo>
                  <a:lnTo>
                    <a:pt x="213327" y="841470"/>
                  </a:lnTo>
                  <a:lnTo>
                    <a:pt x="230232" y="889347"/>
                  </a:lnTo>
                  <a:lnTo>
                    <a:pt x="247883" y="936947"/>
                  </a:lnTo>
                  <a:lnTo>
                    <a:pt x="266322" y="984254"/>
                  </a:lnTo>
                  <a:lnTo>
                    <a:pt x="285591" y="1031251"/>
                  </a:lnTo>
                  <a:lnTo>
                    <a:pt x="305731" y="1077925"/>
                  </a:lnTo>
                  <a:lnTo>
                    <a:pt x="326783" y="1124259"/>
                  </a:lnTo>
                  <a:lnTo>
                    <a:pt x="348790" y="1170238"/>
                  </a:lnTo>
                  <a:lnTo>
                    <a:pt x="371792" y="1215847"/>
                  </a:lnTo>
                  <a:lnTo>
                    <a:pt x="394873" y="1259343"/>
                  </a:lnTo>
                  <a:lnTo>
                    <a:pt x="418876" y="1302497"/>
                  </a:lnTo>
                  <a:lnTo>
                    <a:pt x="443765" y="1345321"/>
                  </a:lnTo>
                  <a:lnTo>
                    <a:pt x="469501" y="1387830"/>
                  </a:lnTo>
                  <a:lnTo>
                    <a:pt x="496049" y="1430036"/>
                  </a:lnTo>
                  <a:lnTo>
                    <a:pt x="523371" y="1471954"/>
                  </a:lnTo>
                  <a:lnTo>
                    <a:pt x="551430" y="1513598"/>
                  </a:lnTo>
                  <a:lnTo>
                    <a:pt x="580191" y="1554981"/>
                  </a:lnTo>
                  <a:lnTo>
                    <a:pt x="609615" y="1596117"/>
                  </a:lnTo>
                  <a:lnTo>
                    <a:pt x="639666" y="1637019"/>
                  </a:lnTo>
                  <a:lnTo>
                    <a:pt x="670307" y="1677702"/>
                  </a:lnTo>
                  <a:lnTo>
                    <a:pt x="701501" y="1718179"/>
                  </a:lnTo>
                  <a:lnTo>
                    <a:pt x="733212" y="1758464"/>
                  </a:lnTo>
                  <a:lnTo>
                    <a:pt x="765402" y="1798570"/>
                  </a:lnTo>
                  <a:lnTo>
                    <a:pt x="798034" y="1838512"/>
                  </a:lnTo>
                  <a:lnTo>
                    <a:pt x="831072" y="1878302"/>
                  </a:lnTo>
                  <a:lnTo>
                    <a:pt x="864479" y="1917956"/>
                  </a:lnTo>
                  <a:lnTo>
                    <a:pt x="898218" y="1957486"/>
                  </a:lnTo>
                  <a:lnTo>
                    <a:pt x="932252" y="1996906"/>
                  </a:lnTo>
                  <a:lnTo>
                    <a:pt x="966544" y="2036230"/>
                  </a:lnTo>
                  <a:lnTo>
                    <a:pt x="1001057" y="2075471"/>
                  </a:lnTo>
                  <a:lnTo>
                    <a:pt x="1035754" y="2114644"/>
                  </a:lnTo>
                  <a:lnTo>
                    <a:pt x="1070600" y="2153762"/>
                  </a:lnTo>
                  <a:lnTo>
                    <a:pt x="1105555" y="2192839"/>
                  </a:lnTo>
                  <a:lnTo>
                    <a:pt x="1140585" y="2231889"/>
                  </a:lnTo>
                  <a:lnTo>
                    <a:pt x="1175651" y="2270925"/>
                  </a:lnTo>
                </a:path>
              </a:pathLst>
            </a:custGeom>
            <a:ln w="1270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7079790" y="1145512"/>
              <a:ext cx="416559" cy="2240915"/>
            </a:xfrm>
            <a:custGeom>
              <a:avLst/>
              <a:gdLst/>
              <a:ahLst/>
              <a:cxnLst/>
              <a:rect l="l" t="t" r="r" b="b"/>
              <a:pathLst>
                <a:path w="416559" h="2240915">
                  <a:moveTo>
                    <a:pt x="74634" y="0"/>
                  </a:moveTo>
                  <a:lnTo>
                    <a:pt x="67653" y="51660"/>
                  </a:lnTo>
                  <a:lnTo>
                    <a:pt x="60726" y="103309"/>
                  </a:lnTo>
                  <a:lnTo>
                    <a:pt x="53908" y="154935"/>
                  </a:lnTo>
                  <a:lnTo>
                    <a:pt x="47254" y="206528"/>
                  </a:lnTo>
                  <a:lnTo>
                    <a:pt x="40818" y="258077"/>
                  </a:lnTo>
                  <a:lnTo>
                    <a:pt x="34654" y="309570"/>
                  </a:lnTo>
                  <a:lnTo>
                    <a:pt x="28817" y="360995"/>
                  </a:lnTo>
                  <a:lnTo>
                    <a:pt x="23362" y="412343"/>
                  </a:lnTo>
                  <a:lnTo>
                    <a:pt x="18343" y="463602"/>
                  </a:lnTo>
                  <a:lnTo>
                    <a:pt x="13815" y="514760"/>
                  </a:lnTo>
                  <a:lnTo>
                    <a:pt x="9831" y="565807"/>
                  </a:lnTo>
                  <a:lnTo>
                    <a:pt x="6448" y="616730"/>
                  </a:lnTo>
                  <a:lnTo>
                    <a:pt x="3718" y="667520"/>
                  </a:lnTo>
                  <a:lnTo>
                    <a:pt x="1697" y="718166"/>
                  </a:lnTo>
                  <a:lnTo>
                    <a:pt x="440" y="768654"/>
                  </a:lnTo>
                  <a:lnTo>
                    <a:pt x="0" y="818976"/>
                  </a:lnTo>
                  <a:lnTo>
                    <a:pt x="432" y="869119"/>
                  </a:lnTo>
                  <a:lnTo>
                    <a:pt x="1791" y="919073"/>
                  </a:lnTo>
                  <a:lnTo>
                    <a:pt x="4131" y="968825"/>
                  </a:lnTo>
                  <a:lnTo>
                    <a:pt x="7506" y="1018366"/>
                  </a:lnTo>
                  <a:lnTo>
                    <a:pt x="11972" y="1067684"/>
                  </a:lnTo>
                  <a:lnTo>
                    <a:pt x="17583" y="1116767"/>
                  </a:lnTo>
                  <a:lnTo>
                    <a:pt x="24393" y="1165606"/>
                  </a:lnTo>
                  <a:lnTo>
                    <a:pt x="32439" y="1214192"/>
                  </a:lnTo>
                  <a:lnTo>
                    <a:pt x="41683" y="1262534"/>
                  </a:lnTo>
                  <a:lnTo>
                    <a:pt x="52072" y="1310641"/>
                  </a:lnTo>
                  <a:lnTo>
                    <a:pt x="63551" y="1358526"/>
                  </a:lnTo>
                  <a:lnTo>
                    <a:pt x="76066" y="1406198"/>
                  </a:lnTo>
                  <a:lnTo>
                    <a:pt x="89561" y="1453669"/>
                  </a:lnTo>
                  <a:lnTo>
                    <a:pt x="103983" y="1500951"/>
                  </a:lnTo>
                  <a:lnTo>
                    <a:pt x="119277" y="1548055"/>
                  </a:lnTo>
                  <a:lnTo>
                    <a:pt x="135389" y="1594991"/>
                  </a:lnTo>
                  <a:lnTo>
                    <a:pt x="152264" y="1641772"/>
                  </a:lnTo>
                  <a:lnTo>
                    <a:pt x="169847" y="1688407"/>
                  </a:lnTo>
                  <a:lnTo>
                    <a:pt x="188084" y="1734908"/>
                  </a:lnTo>
                  <a:lnTo>
                    <a:pt x="206921" y="1781287"/>
                  </a:lnTo>
                  <a:lnTo>
                    <a:pt x="226303" y="1827555"/>
                  </a:lnTo>
                  <a:lnTo>
                    <a:pt x="246175" y="1873722"/>
                  </a:lnTo>
                  <a:lnTo>
                    <a:pt x="266484" y="1919800"/>
                  </a:lnTo>
                  <a:lnTo>
                    <a:pt x="287174" y="1965800"/>
                  </a:lnTo>
                  <a:lnTo>
                    <a:pt x="308191" y="2011733"/>
                  </a:lnTo>
                  <a:lnTo>
                    <a:pt x="329481" y="2057611"/>
                  </a:lnTo>
                  <a:lnTo>
                    <a:pt x="350989" y="2103444"/>
                  </a:lnTo>
                  <a:lnTo>
                    <a:pt x="372661" y="2149243"/>
                  </a:lnTo>
                  <a:lnTo>
                    <a:pt x="394442" y="2195021"/>
                  </a:lnTo>
                  <a:lnTo>
                    <a:pt x="416277" y="2240788"/>
                  </a:lnTo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17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439" y="6632087"/>
            <a:ext cx="18034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400" spc="-35">
                <a:solidFill>
                  <a:srgbClr val="5F497A"/>
                </a:solidFill>
                <a:latin typeface="Calibri"/>
                <a:cs typeface="Calibri"/>
              </a:rPr>
              <a:t>19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5398061"/>
              <a:ext cx="12192000" cy="76200"/>
            </a:xfrm>
            <a:custGeom>
              <a:avLst/>
              <a:gdLst/>
              <a:ahLst/>
              <a:cxnLst/>
              <a:rect l="l" t="t" r="r" b="b"/>
              <a:pathLst>
                <a:path w="12192000" h="76200">
                  <a:moveTo>
                    <a:pt x="0" y="0"/>
                  </a:moveTo>
                  <a:lnTo>
                    <a:pt x="0" y="76200"/>
                  </a:lnTo>
                  <a:lnTo>
                    <a:pt x="12191999" y="762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2" y="4811267"/>
              <a:ext cx="10018775" cy="128777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9669856" y="0"/>
                  </a:moveTo>
                  <a:lnTo>
                    <a:pt x="187579" y="0"/>
                  </a:lnTo>
                  <a:lnTo>
                    <a:pt x="137714" y="6700"/>
                  </a:lnTo>
                  <a:lnTo>
                    <a:pt x="92905" y="25610"/>
                  </a:lnTo>
                  <a:lnTo>
                    <a:pt x="54941" y="54941"/>
                  </a:lnTo>
                  <a:lnTo>
                    <a:pt x="25610" y="92905"/>
                  </a:lnTo>
                  <a:lnTo>
                    <a:pt x="6700" y="137714"/>
                  </a:lnTo>
                  <a:lnTo>
                    <a:pt x="0" y="187579"/>
                  </a:lnTo>
                  <a:lnTo>
                    <a:pt x="0" y="937844"/>
                  </a:lnTo>
                  <a:lnTo>
                    <a:pt x="6700" y="987709"/>
                  </a:lnTo>
                  <a:lnTo>
                    <a:pt x="25610" y="1032517"/>
                  </a:lnTo>
                  <a:lnTo>
                    <a:pt x="54941" y="1070481"/>
                  </a:lnTo>
                  <a:lnTo>
                    <a:pt x="92905" y="1099812"/>
                  </a:lnTo>
                  <a:lnTo>
                    <a:pt x="137714" y="1118722"/>
                  </a:lnTo>
                  <a:lnTo>
                    <a:pt x="187579" y="1125423"/>
                  </a:lnTo>
                  <a:lnTo>
                    <a:pt x="9669856" y="1125423"/>
                  </a:lnTo>
                  <a:lnTo>
                    <a:pt x="9719721" y="1118722"/>
                  </a:lnTo>
                  <a:lnTo>
                    <a:pt x="9764529" y="1099812"/>
                  </a:lnTo>
                  <a:lnTo>
                    <a:pt x="9802493" y="1070481"/>
                  </a:lnTo>
                  <a:lnTo>
                    <a:pt x="9831824" y="1032517"/>
                  </a:lnTo>
                  <a:lnTo>
                    <a:pt x="9850734" y="987709"/>
                  </a:lnTo>
                  <a:lnTo>
                    <a:pt x="9857435" y="937844"/>
                  </a:lnTo>
                  <a:lnTo>
                    <a:pt x="9857435" y="187579"/>
                  </a:lnTo>
                  <a:lnTo>
                    <a:pt x="9850734" y="137714"/>
                  </a:lnTo>
                  <a:lnTo>
                    <a:pt x="9831824" y="92905"/>
                  </a:lnTo>
                  <a:lnTo>
                    <a:pt x="9802493" y="54941"/>
                  </a:lnTo>
                  <a:lnTo>
                    <a:pt x="9764529" y="25610"/>
                  </a:lnTo>
                  <a:lnTo>
                    <a:pt x="9719721" y="6700"/>
                  </a:lnTo>
                  <a:lnTo>
                    <a:pt x="966985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205801" y="4872342"/>
              <a:ext cx="9857740" cy="1125855"/>
            </a:xfrm>
            <a:custGeom>
              <a:avLst/>
              <a:gdLst/>
              <a:ahLst/>
              <a:cxnLst/>
              <a:rect l="l" t="t" r="r" b="b"/>
              <a:pathLst>
                <a:path w="9857740" h="1125854">
                  <a:moveTo>
                    <a:pt x="0" y="187579"/>
                  </a:moveTo>
                  <a:lnTo>
                    <a:pt x="6700" y="137714"/>
                  </a:lnTo>
                  <a:lnTo>
                    <a:pt x="25610" y="92905"/>
                  </a:lnTo>
                  <a:lnTo>
                    <a:pt x="54941" y="54941"/>
                  </a:lnTo>
                  <a:lnTo>
                    <a:pt x="92905" y="25610"/>
                  </a:lnTo>
                  <a:lnTo>
                    <a:pt x="137714" y="6700"/>
                  </a:lnTo>
                  <a:lnTo>
                    <a:pt x="187579" y="0"/>
                  </a:lnTo>
                  <a:lnTo>
                    <a:pt x="9669856" y="0"/>
                  </a:lnTo>
                  <a:lnTo>
                    <a:pt x="9719721" y="6700"/>
                  </a:lnTo>
                  <a:lnTo>
                    <a:pt x="9764529" y="25610"/>
                  </a:lnTo>
                  <a:lnTo>
                    <a:pt x="9802493" y="54941"/>
                  </a:lnTo>
                  <a:lnTo>
                    <a:pt x="9831824" y="92905"/>
                  </a:lnTo>
                  <a:lnTo>
                    <a:pt x="9850734" y="137714"/>
                  </a:lnTo>
                  <a:lnTo>
                    <a:pt x="9857435" y="187579"/>
                  </a:lnTo>
                  <a:lnTo>
                    <a:pt x="9857435" y="937844"/>
                  </a:lnTo>
                  <a:lnTo>
                    <a:pt x="9850734" y="987709"/>
                  </a:lnTo>
                  <a:lnTo>
                    <a:pt x="9831824" y="1032517"/>
                  </a:lnTo>
                  <a:lnTo>
                    <a:pt x="9802493" y="1070481"/>
                  </a:lnTo>
                  <a:lnTo>
                    <a:pt x="9764529" y="1099812"/>
                  </a:lnTo>
                  <a:lnTo>
                    <a:pt x="9719721" y="1118722"/>
                  </a:lnTo>
                  <a:lnTo>
                    <a:pt x="9669856" y="1125423"/>
                  </a:lnTo>
                  <a:lnTo>
                    <a:pt x="187579" y="1125423"/>
                  </a:lnTo>
                  <a:lnTo>
                    <a:pt x="137714" y="1118722"/>
                  </a:lnTo>
                  <a:lnTo>
                    <a:pt x="92905" y="1099812"/>
                  </a:lnTo>
                  <a:lnTo>
                    <a:pt x="54941" y="1070481"/>
                  </a:lnTo>
                  <a:lnTo>
                    <a:pt x="25610" y="1032517"/>
                  </a:lnTo>
                  <a:lnTo>
                    <a:pt x="6700" y="987709"/>
                  </a:lnTo>
                  <a:lnTo>
                    <a:pt x="0" y="937844"/>
                  </a:lnTo>
                  <a:lnTo>
                    <a:pt x="0" y="187579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792895" y="5119076"/>
            <a:ext cx="86817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Today’s</a:t>
            </a:r>
            <a:r>
              <a:rPr dirty="0" sz="36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models</a:t>
            </a: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36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trained</a:t>
            </a:r>
            <a:r>
              <a:rPr dirty="0" sz="36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36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&gt;1</a:t>
            </a: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FFFF"/>
                </a:solidFill>
                <a:latin typeface="Calibri"/>
                <a:cs typeface="Calibri"/>
              </a:rPr>
              <a:t>trillion</a:t>
            </a:r>
            <a:r>
              <a:rPr dirty="0" sz="36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FFFF"/>
                </a:solidFill>
                <a:latin typeface="Calibri"/>
                <a:cs typeface="Calibri"/>
              </a:rPr>
              <a:t>words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6039" y="113990"/>
            <a:ext cx="357949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4"/>
              <a:t>A</a:t>
            </a:r>
            <a:r>
              <a:rPr dirty="0" spc="-25"/>
              <a:t> </a:t>
            </a:r>
            <a:r>
              <a:rPr dirty="0" spc="-90"/>
              <a:t>Brief </a:t>
            </a:r>
            <a:r>
              <a:rPr dirty="0" spc="-140"/>
              <a:t>History</a:t>
            </a:r>
            <a:r>
              <a:rPr dirty="0" spc="-65"/>
              <a:t> </a:t>
            </a:r>
            <a:r>
              <a:rPr dirty="0" spc="-200"/>
              <a:t>of</a:t>
            </a:r>
            <a:r>
              <a:rPr dirty="0" spc="-45"/>
              <a:t> </a:t>
            </a:r>
            <a:r>
              <a:rPr dirty="0" spc="-25"/>
              <a:t>AI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1168782" y="1436911"/>
            <a:ext cx="10236200" cy="4070350"/>
            <a:chOff x="1168782" y="1436911"/>
            <a:chExt cx="10236200" cy="40703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5053" y="1752955"/>
              <a:ext cx="9404471" cy="33520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9102" y="2291156"/>
              <a:ext cx="2275674" cy="227568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395667" y="1436911"/>
              <a:ext cx="8326120" cy="4070350"/>
            </a:xfrm>
            <a:custGeom>
              <a:avLst/>
              <a:gdLst/>
              <a:ahLst/>
              <a:cxnLst/>
              <a:rect l="l" t="t" r="r" b="b"/>
              <a:pathLst>
                <a:path w="8326120" h="4070350">
                  <a:moveTo>
                    <a:pt x="5754522" y="0"/>
                  </a:moveTo>
                  <a:lnTo>
                    <a:pt x="3547592" y="996911"/>
                  </a:lnTo>
                  <a:lnTo>
                    <a:pt x="776884" y="1285659"/>
                  </a:lnTo>
                  <a:lnTo>
                    <a:pt x="0" y="2138184"/>
                  </a:lnTo>
                  <a:lnTo>
                    <a:pt x="467512" y="3884485"/>
                  </a:lnTo>
                  <a:lnTo>
                    <a:pt x="7480198" y="4070108"/>
                  </a:lnTo>
                  <a:lnTo>
                    <a:pt x="8078343" y="3664483"/>
                  </a:lnTo>
                  <a:lnTo>
                    <a:pt x="7892707" y="2901327"/>
                  </a:lnTo>
                  <a:lnTo>
                    <a:pt x="7892707" y="1897557"/>
                  </a:lnTo>
                  <a:lnTo>
                    <a:pt x="8257095" y="1388795"/>
                  </a:lnTo>
                  <a:lnTo>
                    <a:pt x="8325853" y="948778"/>
                  </a:lnTo>
                  <a:lnTo>
                    <a:pt x="7702203" y="26871"/>
                  </a:lnTo>
                  <a:lnTo>
                    <a:pt x="5754522" y="0"/>
                  </a:lnTo>
                  <a:close/>
                </a:path>
                <a:path w="8326120" h="4070350">
                  <a:moveTo>
                    <a:pt x="7693329" y="13754"/>
                  </a:moveTo>
                  <a:lnTo>
                    <a:pt x="7702203" y="26871"/>
                  </a:lnTo>
                  <a:lnTo>
                    <a:pt x="7748333" y="27508"/>
                  </a:lnTo>
                  <a:lnTo>
                    <a:pt x="7693329" y="137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168782" y="3471969"/>
              <a:ext cx="7885430" cy="0"/>
            </a:xfrm>
            <a:custGeom>
              <a:avLst/>
              <a:gdLst/>
              <a:ahLst/>
              <a:cxnLst/>
              <a:rect l="l" t="t" r="r" b="b"/>
              <a:pathLst>
                <a:path w="7885430" h="0">
                  <a:moveTo>
                    <a:pt x="0" y="0"/>
                  </a:moveTo>
                  <a:lnTo>
                    <a:pt x="7884883" y="0"/>
                  </a:lnTo>
                </a:path>
              </a:pathLst>
            </a:custGeom>
            <a:ln w="762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8825058" y="3338605"/>
              <a:ext cx="229235" cy="266700"/>
            </a:xfrm>
            <a:custGeom>
              <a:avLst/>
              <a:gdLst/>
              <a:ahLst/>
              <a:cxnLst/>
              <a:rect l="l" t="t" r="r" b="b"/>
              <a:pathLst>
                <a:path w="229234" h="266700">
                  <a:moveTo>
                    <a:pt x="12" y="0"/>
                  </a:moveTo>
                  <a:lnTo>
                    <a:pt x="228612" y="133362"/>
                  </a:lnTo>
                  <a:lnTo>
                    <a:pt x="0" y="266700"/>
                  </a:lnTo>
                </a:path>
              </a:pathLst>
            </a:custGeom>
            <a:ln w="762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400348" y="1937429"/>
            <a:ext cx="533400" cy="310007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870"/>
              </a:lnSpc>
            </a:pPr>
            <a:r>
              <a:rPr dirty="0" sz="4000" spc="-10" b="1">
                <a:latin typeface="Consolas"/>
                <a:cs typeface="Consolas"/>
              </a:rPr>
              <a:t>Nothingness</a:t>
            </a:r>
            <a:endParaRPr sz="4000">
              <a:latin typeface="Consolas"/>
              <a:cs typeface="Consolas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7977" y="1501784"/>
            <a:ext cx="6108457" cy="417854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42595">
              <a:lnSpc>
                <a:spcPct val="100000"/>
              </a:lnSpc>
              <a:spcBef>
                <a:spcPts val="100"/>
              </a:spcBef>
            </a:pPr>
            <a:r>
              <a:rPr dirty="0" spc="-145"/>
              <a:t>Predicting</a:t>
            </a:r>
            <a:r>
              <a:rPr dirty="0" spc="-80"/>
              <a:t> </a:t>
            </a:r>
            <a:r>
              <a:rPr dirty="0" spc="-130"/>
              <a:t>the</a:t>
            </a:r>
            <a:r>
              <a:rPr dirty="0" spc="-90"/>
              <a:t> </a:t>
            </a:r>
            <a:r>
              <a:rPr dirty="0" spc="-155"/>
              <a:t>next</a:t>
            </a:r>
            <a:r>
              <a:rPr dirty="0" spc="-70"/>
              <a:t> </a:t>
            </a:r>
            <a:r>
              <a:rPr dirty="0" spc="-105"/>
              <a:t>work</a:t>
            </a:r>
            <a:r>
              <a:rPr dirty="0" spc="-100"/>
              <a:t> </a:t>
            </a:r>
            <a:r>
              <a:rPr dirty="0" spc="-75"/>
              <a:t>is</a:t>
            </a:r>
            <a:r>
              <a:rPr dirty="0" spc="-45"/>
              <a:t> </a:t>
            </a:r>
            <a:r>
              <a:rPr dirty="0" spc="-200"/>
              <a:t>not</a:t>
            </a:r>
            <a:r>
              <a:rPr dirty="0" spc="-50"/>
              <a:t> </a:t>
            </a:r>
            <a:r>
              <a:rPr dirty="0" spc="-235"/>
              <a:t>enough</a:t>
            </a:r>
            <a:r>
              <a:rPr dirty="0" spc="-75"/>
              <a:t> </a:t>
            </a:r>
            <a:r>
              <a:rPr dirty="0" spc="-165"/>
              <a:t>to</a:t>
            </a:r>
            <a:r>
              <a:rPr dirty="0" spc="-45"/>
              <a:t> </a:t>
            </a:r>
            <a:r>
              <a:rPr dirty="0" spc="-195"/>
              <a:t>be</a:t>
            </a:r>
            <a:r>
              <a:rPr dirty="0" spc="-50"/>
              <a:t> </a:t>
            </a:r>
            <a:r>
              <a:rPr dirty="0" spc="-155"/>
              <a:t>useful</a:t>
            </a:r>
            <a:r>
              <a:rPr dirty="0" spc="-65"/>
              <a:t> </a:t>
            </a:r>
            <a:r>
              <a:rPr dirty="0" spc="-254"/>
              <a:t>on</a:t>
            </a:r>
            <a:r>
              <a:rPr dirty="0" spc="-40"/>
              <a:t> </a:t>
            </a:r>
            <a:r>
              <a:rPr dirty="0" spc="-70"/>
              <a:t>its</a:t>
            </a:r>
            <a:r>
              <a:rPr dirty="0" spc="-45"/>
              <a:t> </a:t>
            </a:r>
            <a:r>
              <a:rPr dirty="0" spc="-505"/>
              <a:t>own…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1653519" y="6574821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8656" y="6619399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20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934845">
              <a:lnSpc>
                <a:spcPct val="100000"/>
              </a:lnSpc>
              <a:spcBef>
                <a:spcPts val="100"/>
              </a:spcBef>
            </a:pPr>
            <a:r>
              <a:rPr dirty="0" sz="3600" spc="-295"/>
              <a:t>And</a:t>
            </a:r>
            <a:r>
              <a:rPr dirty="0" sz="3600" spc="-55"/>
              <a:t> </a:t>
            </a:r>
            <a:r>
              <a:rPr dirty="0" sz="3600" spc="-195"/>
              <a:t>then</a:t>
            </a:r>
            <a:r>
              <a:rPr dirty="0" sz="3600" spc="-75"/>
              <a:t> </a:t>
            </a:r>
            <a:r>
              <a:rPr dirty="0" sz="3600" spc="-185"/>
              <a:t>finetune</a:t>
            </a:r>
            <a:r>
              <a:rPr dirty="0" sz="3600" spc="-75"/>
              <a:t> </a:t>
            </a:r>
            <a:r>
              <a:rPr dirty="0" sz="3600"/>
              <a:t>it</a:t>
            </a:r>
            <a:r>
              <a:rPr dirty="0" sz="3600" spc="-200"/>
              <a:t> </a:t>
            </a:r>
            <a:r>
              <a:rPr dirty="0" sz="3600" spc="-100"/>
              <a:t>for</a:t>
            </a:r>
            <a:r>
              <a:rPr dirty="0" sz="3600" spc="-90"/>
              <a:t> </a:t>
            </a:r>
            <a:r>
              <a:rPr dirty="0" sz="3600" spc="-145"/>
              <a:t>what</a:t>
            </a:r>
            <a:r>
              <a:rPr dirty="0" sz="3600" spc="-95"/>
              <a:t> </a:t>
            </a:r>
            <a:r>
              <a:rPr dirty="0" sz="3600" spc="-210"/>
              <a:t>people</a:t>
            </a:r>
            <a:r>
              <a:rPr dirty="0" sz="3600" spc="-75"/>
              <a:t> </a:t>
            </a:r>
            <a:r>
              <a:rPr dirty="0" sz="3600" spc="-400"/>
              <a:t>like…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13048" y="736189"/>
            <a:ext cx="5487035" cy="6045835"/>
            <a:chOff x="13048" y="736189"/>
            <a:chExt cx="5487035" cy="604583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48" y="736189"/>
              <a:ext cx="5486450" cy="51859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1946" y="5095303"/>
              <a:ext cx="1801495" cy="1686496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5765031" y="670956"/>
            <a:ext cx="6348095" cy="6116955"/>
            <a:chOff x="5765031" y="670956"/>
            <a:chExt cx="6348095" cy="611695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2351" y="670956"/>
              <a:ext cx="5740476" cy="525121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5031" y="5102608"/>
              <a:ext cx="1809693" cy="1685173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8786" y="0"/>
            <a:ext cx="7274417" cy="6857998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650" y="809259"/>
            <a:ext cx="10926698" cy="5239480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754" y="947391"/>
            <a:ext cx="10850489" cy="4963214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6514" y="0"/>
            <a:ext cx="6098958" cy="6857999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67125" y="0"/>
            <a:ext cx="5457747" cy="6857999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5067" y="0"/>
            <a:ext cx="7301863" cy="6857999"/>
          </a:xfrm>
          <a:prstGeom prst="rect">
            <a:avLst/>
          </a:prstGeom>
        </p:spPr>
      </p:pic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21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439" y="6632087"/>
            <a:ext cx="18034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400" spc="-35">
                <a:solidFill>
                  <a:srgbClr val="5F497A"/>
                </a:solidFill>
                <a:latin typeface="Calibri"/>
                <a:cs typeface="Calibri"/>
              </a:rPr>
              <a:t>28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5333324"/>
              <a:ext cx="12192000" cy="76200"/>
            </a:xfrm>
            <a:custGeom>
              <a:avLst/>
              <a:gdLst/>
              <a:ahLst/>
              <a:cxnLst/>
              <a:rect l="l" t="t" r="r" b="b"/>
              <a:pathLst>
                <a:path w="12192000" h="76200">
                  <a:moveTo>
                    <a:pt x="0" y="0"/>
                  </a:moveTo>
                  <a:lnTo>
                    <a:pt x="0" y="76200"/>
                  </a:lnTo>
                  <a:lnTo>
                    <a:pt x="12191999" y="762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4711" y="4664964"/>
              <a:ext cx="10018775" cy="143408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5164" y="4652771"/>
              <a:ext cx="7458455" cy="7297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5164" y="5997765"/>
              <a:ext cx="7458455" cy="249110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205801" y="4725753"/>
              <a:ext cx="9857740" cy="1272540"/>
            </a:xfrm>
            <a:custGeom>
              <a:avLst/>
              <a:gdLst/>
              <a:ahLst/>
              <a:cxnLst/>
              <a:rect l="l" t="t" r="r" b="b"/>
              <a:pathLst>
                <a:path w="9857740" h="1272539">
                  <a:moveTo>
                    <a:pt x="9645434" y="0"/>
                  </a:moveTo>
                  <a:lnTo>
                    <a:pt x="212001" y="0"/>
                  </a:lnTo>
                  <a:lnTo>
                    <a:pt x="163392" y="5599"/>
                  </a:lnTo>
                  <a:lnTo>
                    <a:pt x="118769" y="21548"/>
                  </a:lnTo>
                  <a:lnTo>
                    <a:pt x="79406" y="46575"/>
                  </a:lnTo>
                  <a:lnTo>
                    <a:pt x="46575" y="79406"/>
                  </a:lnTo>
                  <a:lnTo>
                    <a:pt x="21548" y="118769"/>
                  </a:lnTo>
                  <a:lnTo>
                    <a:pt x="5599" y="163392"/>
                  </a:lnTo>
                  <a:lnTo>
                    <a:pt x="0" y="212001"/>
                  </a:lnTo>
                  <a:lnTo>
                    <a:pt x="0" y="1060005"/>
                  </a:lnTo>
                  <a:lnTo>
                    <a:pt x="5599" y="1108614"/>
                  </a:lnTo>
                  <a:lnTo>
                    <a:pt x="21548" y="1153236"/>
                  </a:lnTo>
                  <a:lnTo>
                    <a:pt x="46575" y="1192599"/>
                  </a:lnTo>
                  <a:lnTo>
                    <a:pt x="79406" y="1225431"/>
                  </a:lnTo>
                  <a:lnTo>
                    <a:pt x="118769" y="1250457"/>
                  </a:lnTo>
                  <a:lnTo>
                    <a:pt x="163392" y="1266407"/>
                  </a:lnTo>
                  <a:lnTo>
                    <a:pt x="212001" y="1272006"/>
                  </a:lnTo>
                  <a:lnTo>
                    <a:pt x="9645434" y="1272006"/>
                  </a:lnTo>
                  <a:lnTo>
                    <a:pt x="9694042" y="1266407"/>
                  </a:lnTo>
                  <a:lnTo>
                    <a:pt x="9738665" y="1250457"/>
                  </a:lnTo>
                  <a:lnTo>
                    <a:pt x="9778028" y="1225431"/>
                  </a:lnTo>
                  <a:lnTo>
                    <a:pt x="9810859" y="1192599"/>
                  </a:lnTo>
                  <a:lnTo>
                    <a:pt x="9835886" y="1153236"/>
                  </a:lnTo>
                  <a:lnTo>
                    <a:pt x="9851835" y="1108614"/>
                  </a:lnTo>
                  <a:lnTo>
                    <a:pt x="9857435" y="1060005"/>
                  </a:lnTo>
                  <a:lnTo>
                    <a:pt x="9857435" y="212001"/>
                  </a:lnTo>
                  <a:lnTo>
                    <a:pt x="9851835" y="163392"/>
                  </a:lnTo>
                  <a:lnTo>
                    <a:pt x="9835886" y="118769"/>
                  </a:lnTo>
                  <a:lnTo>
                    <a:pt x="9810859" y="79406"/>
                  </a:lnTo>
                  <a:lnTo>
                    <a:pt x="9778028" y="46575"/>
                  </a:lnTo>
                  <a:lnTo>
                    <a:pt x="9738665" y="21548"/>
                  </a:lnTo>
                  <a:lnTo>
                    <a:pt x="9694042" y="5599"/>
                  </a:lnTo>
                  <a:lnTo>
                    <a:pt x="9645434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05801" y="4725753"/>
              <a:ext cx="9857740" cy="1272540"/>
            </a:xfrm>
            <a:custGeom>
              <a:avLst/>
              <a:gdLst/>
              <a:ahLst/>
              <a:cxnLst/>
              <a:rect l="l" t="t" r="r" b="b"/>
              <a:pathLst>
                <a:path w="9857740" h="1272539">
                  <a:moveTo>
                    <a:pt x="0" y="212001"/>
                  </a:moveTo>
                  <a:lnTo>
                    <a:pt x="5599" y="163392"/>
                  </a:lnTo>
                  <a:lnTo>
                    <a:pt x="21548" y="118769"/>
                  </a:lnTo>
                  <a:lnTo>
                    <a:pt x="46575" y="79406"/>
                  </a:lnTo>
                  <a:lnTo>
                    <a:pt x="79406" y="46575"/>
                  </a:lnTo>
                  <a:lnTo>
                    <a:pt x="118769" y="21548"/>
                  </a:lnTo>
                  <a:lnTo>
                    <a:pt x="163392" y="5599"/>
                  </a:lnTo>
                  <a:lnTo>
                    <a:pt x="212001" y="0"/>
                  </a:lnTo>
                  <a:lnTo>
                    <a:pt x="9645434" y="0"/>
                  </a:lnTo>
                  <a:lnTo>
                    <a:pt x="9694042" y="5599"/>
                  </a:lnTo>
                  <a:lnTo>
                    <a:pt x="9738665" y="21548"/>
                  </a:lnTo>
                  <a:lnTo>
                    <a:pt x="9778028" y="46575"/>
                  </a:lnTo>
                  <a:lnTo>
                    <a:pt x="9810859" y="79406"/>
                  </a:lnTo>
                  <a:lnTo>
                    <a:pt x="9835886" y="118769"/>
                  </a:lnTo>
                  <a:lnTo>
                    <a:pt x="9851835" y="163392"/>
                  </a:lnTo>
                  <a:lnTo>
                    <a:pt x="9857435" y="212001"/>
                  </a:lnTo>
                  <a:lnTo>
                    <a:pt x="9857435" y="1060005"/>
                  </a:lnTo>
                  <a:lnTo>
                    <a:pt x="9851835" y="1108614"/>
                  </a:lnTo>
                  <a:lnTo>
                    <a:pt x="9835886" y="1153236"/>
                  </a:lnTo>
                  <a:lnTo>
                    <a:pt x="9810859" y="1192599"/>
                  </a:lnTo>
                  <a:lnTo>
                    <a:pt x="9778028" y="1225431"/>
                  </a:lnTo>
                  <a:lnTo>
                    <a:pt x="9738665" y="1250457"/>
                  </a:lnTo>
                  <a:lnTo>
                    <a:pt x="9694042" y="1266407"/>
                  </a:lnTo>
                  <a:lnTo>
                    <a:pt x="9645434" y="1272006"/>
                  </a:lnTo>
                  <a:lnTo>
                    <a:pt x="212001" y="1272006"/>
                  </a:lnTo>
                  <a:lnTo>
                    <a:pt x="163392" y="1266407"/>
                  </a:lnTo>
                  <a:lnTo>
                    <a:pt x="118769" y="1250457"/>
                  </a:lnTo>
                  <a:lnTo>
                    <a:pt x="79406" y="1225431"/>
                  </a:lnTo>
                  <a:lnTo>
                    <a:pt x="46575" y="1192599"/>
                  </a:lnTo>
                  <a:lnTo>
                    <a:pt x="21548" y="1153236"/>
                  </a:lnTo>
                  <a:lnTo>
                    <a:pt x="5599" y="1108614"/>
                  </a:lnTo>
                  <a:lnTo>
                    <a:pt x="0" y="1060005"/>
                  </a:lnTo>
                  <a:lnTo>
                    <a:pt x="0" y="212001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760192" y="4771458"/>
            <a:ext cx="674878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32485" marR="5080" indent="-820419">
              <a:lnSpc>
                <a:spcPct val="100000"/>
              </a:lnSpc>
              <a:spcBef>
                <a:spcPts val="100"/>
              </a:spcBef>
            </a:pPr>
            <a:r>
              <a:rPr dirty="0" sz="3600" spc="-25" b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dirty="0" sz="3600" spc="-9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3600" spc="-6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10" b="0">
                <a:solidFill>
                  <a:srgbClr val="FFFFFF"/>
                </a:solidFill>
                <a:latin typeface="Calibri"/>
                <a:cs typeface="Calibri"/>
              </a:rPr>
              <a:t>Fine-</a:t>
            </a:r>
            <a:r>
              <a:rPr dirty="0" sz="3600" b="0">
                <a:solidFill>
                  <a:srgbClr val="FFFFFF"/>
                </a:solidFill>
                <a:latin typeface="Calibri"/>
                <a:cs typeface="Calibri"/>
              </a:rPr>
              <a:t>tuning</a:t>
            </a:r>
            <a:r>
              <a:rPr dirty="0" sz="3600" spc="-9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3600" spc="-5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b="0">
                <a:solidFill>
                  <a:srgbClr val="FFFFFF"/>
                </a:solidFill>
                <a:latin typeface="Calibri"/>
                <a:cs typeface="Calibri"/>
              </a:rPr>
              <a:t>Prompting</a:t>
            </a:r>
            <a:r>
              <a:rPr dirty="0" sz="3600" spc="-7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50" b="0">
                <a:solidFill>
                  <a:srgbClr val="FFFFFF"/>
                </a:solidFill>
                <a:latin typeface="Calibri"/>
                <a:cs typeface="Calibri"/>
              </a:rPr>
              <a:t>= </a:t>
            </a:r>
            <a:r>
              <a:rPr dirty="0" sz="3600" spc="-10" b="0">
                <a:solidFill>
                  <a:srgbClr val="FFFFFF"/>
                </a:solidFill>
                <a:latin typeface="Calibri"/>
                <a:cs typeface="Calibri"/>
              </a:rPr>
              <a:t>ChatGPT/Cohere/Gemini/…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693160">
              <a:lnSpc>
                <a:spcPct val="100000"/>
              </a:lnSpc>
              <a:spcBef>
                <a:spcPts val="100"/>
              </a:spcBef>
            </a:pPr>
            <a:r>
              <a:rPr dirty="0" spc="-185"/>
              <a:t>Some</a:t>
            </a:r>
            <a:r>
              <a:rPr dirty="0" spc="-30"/>
              <a:t> </a:t>
            </a:r>
            <a:r>
              <a:rPr dirty="0" spc="-170"/>
              <a:t>notable</a:t>
            </a:r>
            <a:r>
              <a:rPr dirty="0" spc="-40"/>
              <a:t> </a:t>
            </a:r>
            <a:r>
              <a:rPr dirty="0" spc="-280"/>
              <a:t>challenges…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38117" y="731945"/>
            <a:ext cx="8395335" cy="1315085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469265" algn="l"/>
              </a:tabLst>
            </a:pPr>
            <a:r>
              <a:rPr dirty="0" sz="2600" spc="-10">
                <a:latin typeface="Times New Roman"/>
                <a:cs typeface="Times New Roman"/>
              </a:rPr>
              <a:t>Pretraining</a:t>
            </a:r>
            <a:endParaRPr sz="2600">
              <a:latin typeface="Times New Roman"/>
              <a:cs typeface="Times New Roman"/>
            </a:endParaRPr>
          </a:p>
          <a:p>
            <a:pPr lvl="1" marL="926465" indent="-456565">
              <a:lnSpc>
                <a:spcPct val="100000"/>
              </a:lnSpc>
              <a:spcBef>
                <a:spcPts val="555"/>
              </a:spcBef>
              <a:buFont typeface="Arial MT"/>
              <a:buChar char="•"/>
              <a:tabLst>
                <a:tab pos="926465" algn="l"/>
              </a:tabLst>
            </a:pPr>
            <a:r>
              <a:rPr dirty="0" sz="2200">
                <a:latin typeface="Times New Roman"/>
                <a:cs typeface="Times New Roman"/>
              </a:rPr>
              <a:t>Internet</a:t>
            </a:r>
            <a:r>
              <a:rPr dirty="0" sz="2200" spc="-65">
                <a:latin typeface="Times New Roman"/>
                <a:cs typeface="Times New Roman"/>
              </a:rPr>
              <a:t> </a:t>
            </a:r>
            <a:r>
              <a:rPr dirty="0" sz="2200" spc="-45">
                <a:latin typeface="Times New Roman"/>
                <a:cs typeface="Times New Roman"/>
              </a:rPr>
              <a:t>text</a:t>
            </a:r>
            <a:r>
              <a:rPr dirty="0" sz="2200" spc="-6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not</a:t>
            </a:r>
            <a:r>
              <a:rPr dirty="0" sz="2200" spc="-95">
                <a:latin typeface="Times New Roman"/>
                <a:cs typeface="Times New Roman"/>
              </a:rPr>
              <a:t> </a:t>
            </a:r>
            <a:r>
              <a:rPr dirty="0" sz="2200" spc="-60">
                <a:latin typeface="Times New Roman"/>
                <a:cs typeface="Times New Roman"/>
              </a:rPr>
              <a:t>representative</a:t>
            </a:r>
            <a:r>
              <a:rPr dirty="0" sz="2200" spc="-35">
                <a:latin typeface="Times New Roman"/>
                <a:cs typeface="Times New Roman"/>
              </a:rPr>
              <a:t> </a:t>
            </a:r>
            <a:r>
              <a:rPr dirty="0" sz="2200" spc="-30">
                <a:latin typeface="Times New Roman"/>
                <a:cs typeface="Times New Roman"/>
              </a:rPr>
              <a:t>(reporter</a:t>
            </a:r>
            <a:r>
              <a:rPr dirty="0" sz="2200" spc="-55">
                <a:latin typeface="Times New Roman"/>
                <a:cs typeface="Times New Roman"/>
              </a:rPr>
              <a:t> </a:t>
            </a:r>
            <a:r>
              <a:rPr dirty="0" sz="2200" spc="-75">
                <a:latin typeface="Times New Roman"/>
                <a:cs typeface="Times New Roman"/>
              </a:rPr>
              <a:t>bias,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 spc="-60">
                <a:latin typeface="Times New Roman"/>
                <a:cs typeface="Times New Roman"/>
              </a:rPr>
              <a:t>linguistic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65">
                <a:latin typeface="Times New Roman"/>
                <a:cs typeface="Times New Roman"/>
              </a:rPr>
              <a:t>hegemony,</a:t>
            </a:r>
            <a:r>
              <a:rPr dirty="0" sz="2200" spc="-55">
                <a:latin typeface="Times New Roman"/>
                <a:cs typeface="Times New Roman"/>
              </a:rPr>
              <a:t> </a:t>
            </a:r>
            <a:r>
              <a:rPr dirty="0" sz="2200" spc="-405">
                <a:latin typeface="Times New Roman"/>
                <a:cs typeface="Times New Roman"/>
              </a:rPr>
              <a:t>…)</a:t>
            </a:r>
            <a:endParaRPr sz="2200">
              <a:latin typeface="Times New Roman"/>
              <a:cs typeface="Times New Roman"/>
            </a:endParaRPr>
          </a:p>
          <a:p>
            <a:pPr lvl="1" marL="926465" indent="-456565">
              <a:lnSpc>
                <a:spcPct val="100000"/>
              </a:lnSpc>
              <a:spcBef>
                <a:spcPts val="530"/>
              </a:spcBef>
              <a:buFont typeface="Arial MT"/>
              <a:buChar char="•"/>
              <a:tabLst>
                <a:tab pos="926465" algn="l"/>
              </a:tabLst>
            </a:pPr>
            <a:r>
              <a:rPr dirty="0" sz="2200">
                <a:latin typeface="Times New Roman"/>
                <a:cs typeface="Times New Roman"/>
              </a:rPr>
              <a:t>Internet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45">
                <a:latin typeface="Times New Roman"/>
                <a:cs typeface="Times New Roman"/>
              </a:rPr>
              <a:t>text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40">
                <a:latin typeface="Times New Roman"/>
                <a:cs typeface="Times New Roman"/>
              </a:rPr>
              <a:t>contains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 spc="-114">
                <a:latin typeface="Times New Roman"/>
                <a:cs typeface="Times New Roman"/>
              </a:rPr>
              <a:t>a</a:t>
            </a:r>
            <a:r>
              <a:rPr dirty="0" sz="2200" spc="-100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lot</a:t>
            </a:r>
            <a:r>
              <a:rPr dirty="0" sz="2200" spc="-105">
                <a:latin typeface="Times New Roman"/>
                <a:cs typeface="Times New Roman"/>
              </a:rPr>
              <a:t> </a:t>
            </a:r>
            <a:r>
              <a:rPr dirty="0" sz="2200" spc="-35">
                <a:latin typeface="Times New Roman"/>
                <a:cs typeface="Times New Roman"/>
              </a:rPr>
              <a:t>of</a:t>
            </a:r>
            <a:r>
              <a:rPr dirty="0" sz="2200" spc="-90">
                <a:latin typeface="Times New Roman"/>
                <a:cs typeface="Times New Roman"/>
              </a:rPr>
              <a:t> </a:t>
            </a:r>
            <a:r>
              <a:rPr dirty="0" sz="2200" spc="-30">
                <a:latin typeface="Times New Roman"/>
                <a:cs typeface="Times New Roman"/>
              </a:rPr>
              <a:t>stuff</a:t>
            </a:r>
            <a:r>
              <a:rPr dirty="0" sz="2200" spc="-80">
                <a:latin typeface="Times New Roman"/>
                <a:cs typeface="Times New Roman"/>
              </a:rPr>
              <a:t> </a:t>
            </a:r>
            <a:r>
              <a:rPr dirty="0" sz="2200" spc="-40">
                <a:latin typeface="Times New Roman"/>
                <a:cs typeface="Times New Roman"/>
              </a:rPr>
              <a:t>you</a:t>
            </a:r>
            <a:r>
              <a:rPr dirty="0" sz="2200" spc="-75">
                <a:latin typeface="Times New Roman"/>
                <a:cs typeface="Times New Roman"/>
              </a:rPr>
              <a:t> </a:t>
            </a:r>
            <a:r>
              <a:rPr dirty="0" sz="2200" spc="-40">
                <a:latin typeface="Times New Roman"/>
                <a:cs typeface="Times New Roman"/>
              </a:rPr>
              <a:t>might</a:t>
            </a:r>
            <a:r>
              <a:rPr dirty="0" sz="2200" spc="-8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not</a:t>
            </a:r>
            <a:r>
              <a:rPr dirty="0" sz="2200" spc="-105">
                <a:latin typeface="Times New Roman"/>
                <a:cs typeface="Times New Roman"/>
              </a:rPr>
              <a:t> </a:t>
            </a:r>
            <a:r>
              <a:rPr dirty="0" sz="2200" spc="-20">
                <a:latin typeface="Times New Roman"/>
                <a:cs typeface="Times New Roman"/>
              </a:rPr>
              <a:t>want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38117" y="2414440"/>
            <a:ext cx="8960485" cy="306705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765"/>
              </a:spcBef>
              <a:buFont typeface="Arial MT"/>
              <a:buChar char="•"/>
              <a:tabLst>
                <a:tab pos="469265" algn="l"/>
              </a:tabLst>
            </a:pPr>
            <a:r>
              <a:rPr dirty="0" sz="2600">
                <a:latin typeface="Times New Roman"/>
                <a:cs typeface="Times New Roman"/>
              </a:rPr>
              <a:t>Instruction</a:t>
            </a:r>
            <a:r>
              <a:rPr dirty="0" sz="2600" spc="-90">
                <a:latin typeface="Times New Roman"/>
                <a:cs typeface="Times New Roman"/>
              </a:rPr>
              <a:t> </a:t>
            </a:r>
            <a:r>
              <a:rPr dirty="0" sz="2600" spc="-95">
                <a:latin typeface="Times New Roman"/>
                <a:cs typeface="Times New Roman"/>
              </a:rPr>
              <a:t>Fine-</a:t>
            </a:r>
            <a:r>
              <a:rPr dirty="0" sz="2600">
                <a:latin typeface="Times New Roman"/>
                <a:cs typeface="Times New Roman"/>
              </a:rPr>
              <a:t>Tuning</a:t>
            </a:r>
            <a:r>
              <a:rPr dirty="0" sz="2600" spc="-10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(IFT)</a:t>
            </a:r>
            <a:endParaRPr sz="2600">
              <a:latin typeface="Times New Roman"/>
              <a:cs typeface="Times New Roman"/>
            </a:endParaRPr>
          </a:p>
          <a:p>
            <a:pPr lvl="1" marL="926465" indent="-456565">
              <a:lnSpc>
                <a:spcPct val="100000"/>
              </a:lnSpc>
              <a:spcBef>
                <a:spcPts val="555"/>
              </a:spcBef>
              <a:buFont typeface="Arial MT"/>
              <a:buChar char="•"/>
              <a:tabLst>
                <a:tab pos="926465" algn="l"/>
              </a:tabLst>
            </a:pPr>
            <a:r>
              <a:rPr dirty="0" sz="2200" spc="-60">
                <a:latin typeface="Times New Roman"/>
                <a:cs typeface="Times New Roman"/>
              </a:rPr>
              <a:t>Models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 spc="-75">
                <a:latin typeface="Times New Roman"/>
                <a:cs typeface="Times New Roman"/>
              </a:rPr>
              <a:t>get </a:t>
            </a:r>
            <a:r>
              <a:rPr dirty="0" sz="2200" spc="-105">
                <a:latin typeface="Times New Roman"/>
                <a:cs typeface="Times New Roman"/>
              </a:rPr>
              <a:t>really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50">
                <a:latin typeface="Times New Roman"/>
                <a:cs typeface="Times New Roman"/>
              </a:rPr>
              <a:t>good</a:t>
            </a:r>
            <a:r>
              <a:rPr dirty="0" sz="2200" spc="-100">
                <a:latin typeface="Times New Roman"/>
                <a:cs typeface="Times New Roman"/>
              </a:rPr>
              <a:t> </a:t>
            </a:r>
            <a:r>
              <a:rPr dirty="0" sz="2200" spc="-20">
                <a:latin typeface="Times New Roman"/>
                <a:cs typeface="Times New Roman"/>
              </a:rPr>
              <a:t>at</a:t>
            </a:r>
            <a:r>
              <a:rPr dirty="0" sz="2200" spc="-90">
                <a:latin typeface="Times New Roman"/>
                <a:cs typeface="Times New Roman"/>
              </a:rPr>
              <a:t> </a:t>
            </a:r>
            <a:r>
              <a:rPr dirty="0" sz="2200" spc="-50">
                <a:latin typeface="Times New Roman"/>
                <a:cs typeface="Times New Roman"/>
              </a:rPr>
              <a:t>things</a:t>
            </a:r>
            <a:r>
              <a:rPr dirty="0" sz="2200" spc="-75">
                <a:latin typeface="Times New Roman"/>
                <a:cs typeface="Times New Roman"/>
              </a:rPr>
              <a:t> </a:t>
            </a:r>
            <a:r>
              <a:rPr dirty="0" sz="2200" spc="-85">
                <a:latin typeface="Times New Roman"/>
                <a:cs typeface="Times New Roman"/>
              </a:rPr>
              <a:t>they’re</a:t>
            </a:r>
            <a:r>
              <a:rPr dirty="0" sz="2200" spc="-40">
                <a:latin typeface="Times New Roman"/>
                <a:cs typeface="Times New Roman"/>
              </a:rPr>
              <a:t> </a:t>
            </a:r>
            <a:r>
              <a:rPr dirty="0" sz="2200" spc="-35">
                <a:latin typeface="Times New Roman"/>
                <a:cs typeface="Times New Roman"/>
              </a:rPr>
              <a:t>trained</a:t>
            </a:r>
            <a:r>
              <a:rPr dirty="0" sz="2200" spc="-8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on,</a:t>
            </a:r>
            <a:r>
              <a:rPr dirty="0" sz="2200" spc="-95">
                <a:latin typeface="Times New Roman"/>
                <a:cs typeface="Times New Roman"/>
              </a:rPr>
              <a:t> </a:t>
            </a:r>
            <a:r>
              <a:rPr dirty="0" sz="2200" spc="-130">
                <a:latin typeface="Times New Roman"/>
                <a:cs typeface="Times New Roman"/>
              </a:rPr>
              <a:t>less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 spc="-95">
                <a:latin typeface="Times New Roman"/>
                <a:cs typeface="Times New Roman"/>
              </a:rPr>
              <a:t>clear</a:t>
            </a:r>
            <a:r>
              <a:rPr dirty="0" sz="2200" spc="-6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on</a:t>
            </a:r>
            <a:r>
              <a:rPr dirty="0" sz="2200" spc="-90">
                <a:latin typeface="Times New Roman"/>
                <a:cs typeface="Times New Roman"/>
              </a:rPr>
              <a:t> </a:t>
            </a:r>
            <a:r>
              <a:rPr dirty="0" sz="2200" spc="-20">
                <a:latin typeface="Times New Roman"/>
                <a:cs typeface="Times New Roman"/>
              </a:rPr>
              <a:t>other</a:t>
            </a:r>
            <a:r>
              <a:rPr dirty="0" sz="2200" spc="-75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things</a:t>
            </a:r>
            <a:endParaRPr sz="2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235"/>
              </a:spcBef>
              <a:buFont typeface="Arial MT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600" spc="-35">
                <a:latin typeface="Times New Roman"/>
                <a:cs typeface="Times New Roman"/>
              </a:rPr>
              <a:t>Reinforcement</a:t>
            </a:r>
            <a:r>
              <a:rPr dirty="0" sz="2600" spc="-85">
                <a:latin typeface="Times New Roman"/>
                <a:cs typeface="Times New Roman"/>
              </a:rPr>
              <a:t> </a:t>
            </a:r>
            <a:r>
              <a:rPr dirty="0" sz="2600" spc="-65">
                <a:latin typeface="Times New Roman"/>
                <a:cs typeface="Times New Roman"/>
              </a:rPr>
              <a:t>Learning</a:t>
            </a:r>
            <a:r>
              <a:rPr dirty="0" sz="2600" spc="-70">
                <a:latin typeface="Times New Roman"/>
                <a:cs typeface="Times New Roman"/>
              </a:rPr>
              <a:t> </a:t>
            </a:r>
            <a:r>
              <a:rPr dirty="0" sz="2600" spc="-20">
                <a:latin typeface="Times New Roman"/>
                <a:cs typeface="Times New Roman"/>
              </a:rPr>
              <a:t>from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Human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 spc="-85">
                <a:latin typeface="Times New Roman"/>
                <a:cs typeface="Times New Roman"/>
              </a:rPr>
              <a:t>Feedback</a:t>
            </a:r>
            <a:r>
              <a:rPr dirty="0" sz="2600" spc="-6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(RLHF)</a:t>
            </a:r>
            <a:endParaRPr sz="2600">
              <a:latin typeface="Times New Roman"/>
              <a:cs typeface="Times New Roman"/>
            </a:endParaRPr>
          </a:p>
          <a:p>
            <a:pPr lvl="1" marL="926465" indent="-456565">
              <a:lnSpc>
                <a:spcPct val="100000"/>
              </a:lnSpc>
              <a:spcBef>
                <a:spcPts val="555"/>
              </a:spcBef>
              <a:buFont typeface="Arial MT"/>
              <a:buChar char="•"/>
              <a:tabLst>
                <a:tab pos="926465" algn="l"/>
              </a:tabLst>
            </a:pPr>
            <a:r>
              <a:rPr dirty="0" sz="2200" spc="-55">
                <a:latin typeface="Times New Roman"/>
                <a:cs typeface="Times New Roman"/>
              </a:rPr>
              <a:t>“Which</a:t>
            </a:r>
            <a:r>
              <a:rPr dirty="0" sz="2200" spc="-65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do</a:t>
            </a:r>
            <a:r>
              <a:rPr dirty="0" sz="2200" spc="-105">
                <a:latin typeface="Times New Roman"/>
                <a:cs typeface="Times New Roman"/>
              </a:rPr>
              <a:t> </a:t>
            </a:r>
            <a:r>
              <a:rPr dirty="0" sz="2200" spc="-45">
                <a:latin typeface="Times New Roman"/>
                <a:cs typeface="Times New Roman"/>
              </a:rPr>
              <a:t>you</a:t>
            </a:r>
            <a:r>
              <a:rPr dirty="0" sz="2200" spc="-75">
                <a:latin typeface="Times New Roman"/>
                <a:cs typeface="Times New Roman"/>
              </a:rPr>
              <a:t> </a:t>
            </a:r>
            <a:r>
              <a:rPr dirty="0" sz="2200" spc="-60">
                <a:latin typeface="Times New Roman"/>
                <a:cs typeface="Times New Roman"/>
              </a:rPr>
              <a:t>prefer”</a:t>
            </a:r>
            <a:r>
              <a:rPr dirty="0" sz="2200" spc="-55">
                <a:latin typeface="Times New Roman"/>
                <a:cs typeface="Times New Roman"/>
              </a:rPr>
              <a:t> </a:t>
            </a:r>
            <a:r>
              <a:rPr dirty="0" sz="2200" spc="-120">
                <a:latin typeface="Times New Roman"/>
                <a:cs typeface="Times New Roman"/>
              </a:rPr>
              <a:t>is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not</a:t>
            </a:r>
            <a:r>
              <a:rPr dirty="0" sz="2200" spc="-100">
                <a:latin typeface="Times New Roman"/>
                <a:cs typeface="Times New Roman"/>
              </a:rPr>
              <a:t> </a:t>
            </a:r>
            <a:r>
              <a:rPr dirty="0" sz="2200" spc="-120">
                <a:latin typeface="Times New Roman"/>
                <a:cs typeface="Times New Roman"/>
              </a:rPr>
              <a:t>always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the</a:t>
            </a:r>
            <a:r>
              <a:rPr dirty="0" sz="2200" spc="-65">
                <a:latin typeface="Times New Roman"/>
                <a:cs typeface="Times New Roman"/>
              </a:rPr>
              <a:t> </a:t>
            </a:r>
            <a:r>
              <a:rPr dirty="0" sz="2200" spc="-75">
                <a:latin typeface="Times New Roman"/>
                <a:cs typeface="Times New Roman"/>
              </a:rPr>
              <a:t>measure</a:t>
            </a:r>
            <a:r>
              <a:rPr dirty="0" sz="2200" spc="-45">
                <a:latin typeface="Times New Roman"/>
                <a:cs typeface="Times New Roman"/>
              </a:rPr>
              <a:t> </a:t>
            </a:r>
            <a:r>
              <a:rPr dirty="0" sz="2200" spc="-40">
                <a:latin typeface="Times New Roman"/>
                <a:cs typeface="Times New Roman"/>
              </a:rPr>
              <a:t>you</a:t>
            </a:r>
            <a:r>
              <a:rPr dirty="0" sz="2200" spc="-75">
                <a:latin typeface="Times New Roman"/>
                <a:cs typeface="Times New Roman"/>
              </a:rPr>
              <a:t> </a:t>
            </a:r>
            <a:r>
              <a:rPr dirty="0" sz="2200" spc="-20">
                <a:latin typeface="Times New Roman"/>
                <a:cs typeface="Times New Roman"/>
              </a:rPr>
              <a:t>want</a:t>
            </a:r>
            <a:endParaRPr sz="2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235"/>
              </a:spcBef>
              <a:buFont typeface="Arial MT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dirty="0" sz="2600" spc="-10">
                <a:latin typeface="Times New Roman"/>
                <a:cs typeface="Times New Roman"/>
              </a:rPr>
              <a:t>Constitutional</a:t>
            </a:r>
            <a:r>
              <a:rPr dirty="0" sz="2600" spc="-10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Prompting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95317" y="5459176"/>
            <a:ext cx="4420235" cy="83058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469265" algn="l"/>
              </a:tabLst>
            </a:pPr>
            <a:r>
              <a:rPr dirty="0" sz="2200" spc="-80">
                <a:latin typeface="Times New Roman"/>
                <a:cs typeface="Times New Roman"/>
              </a:rPr>
              <a:t>Suggestions,</a:t>
            </a:r>
            <a:r>
              <a:rPr dirty="0" sz="2200" spc="-1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not</a:t>
            </a:r>
            <a:r>
              <a:rPr dirty="0" sz="2200" spc="-50">
                <a:latin typeface="Times New Roman"/>
                <a:cs typeface="Times New Roman"/>
              </a:rPr>
              <a:t> </a:t>
            </a:r>
            <a:r>
              <a:rPr dirty="0" sz="2200" spc="-20">
                <a:latin typeface="Times New Roman"/>
                <a:cs typeface="Times New Roman"/>
              </a:rPr>
              <a:t>rules</a:t>
            </a:r>
            <a:endParaRPr sz="22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530"/>
              </a:spcBef>
              <a:buFont typeface="Arial MT"/>
              <a:buChar char="•"/>
              <a:tabLst>
                <a:tab pos="469265" algn="l"/>
              </a:tabLst>
            </a:pPr>
            <a:r>
              <a:rPr dirty="0" sz="2200" spc="-60">
                <a:latin typeface="Times New Roman"/>
                <a:cs typeface="Times New Roman"/>
              </a:rPr>
              <a:t>Unclear </a:t>
            </a:r>
            <a:r>
              <a:rPr dirty="0" sz="2200" spc="-40">
                <a:latin typeface="Times New Roman"/>
                <a:cs typeface="Times New Roman"/>
              </a:rPr>
              <a:t>how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>
                <a:latin typeface="Times New Roman"/>
                <a:cs typeface="Times New Roman"/>
              </a:rPr>
              <a:t>to</a:t>
            </a:r>
            <a:r>
              <a:rPr dirty="0" sz="2200" spc="-85">
                <a:latin typeface="Times New Roman"/>
                <a:cs typeface="Times New Roman"/>
              </a:rPr>
              <a:t> </a:t>
            </a:r>
            <a:r>
              <a:rPr dirty="0" sz="2200" spc="-75">
                <a:latin typeface="Times New Roman"/>
                <a:cs typeface="Times New Roman"/>
              </a:rPr>
              <a:t>parse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95">
                <a:latin typeface="Times New Roman"/>
                <a:cs typeface="Times New Roman"/>
              </a:rPr>
              <a:t>values</a:t>
            </a:r>
            <a:r>
              <a:rPr dirty="0" sz="2200" spc="-70">
                <a:latin typeface="Times New Roman"/>
                <a:cs typeface="Times New Roman"/>
              </a:rPr>
              <a:t> </a:t>
            </a:r>
            <a:r>
              <a:rPr dirty="0" sz="2200" spc="-25">
                <a:latin typeface="Times New Roman"/>
                <a:cs typeface="Times New Roman"/>
              </a:rPr>
              <a:t>conflicts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875776" y="768096"/>
            <a:ext cx="722630" cy="5552440"/>
            <a:chOff x="8875776" y="768096"/>
            <a:chExt cx="722630" cy="55524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5776" y="768096"/>
              <a:ext cx="722375" cy="5551931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918369" y="807521"/>
              <a:ext cx="617855" cy="5427345"/>
            </a:xfrm>
            <a:custGeom>
              <a:avLst/>
              <a:gdLst/>
              <a:ahLst/>
              <a:cxnLst/>
              <a:rect l="l" t="t" r="r" b="b"/>
              <a:pathLst>
                <a:path w="617854" h="5427345">
                  <a:moveTo>
                    <a:pt x="0" y="0"/>
                  </a:moveTo>
                  <a:lnTo>
                    <a:pt x="70795" y="1359"/>
                  </a:lnTo>
                  <a:lnTo>
                    <a:pt x="135785" y="5230"/>
                  </a:lnTo>
                  <a:lnTo>
                    <a:pt x="193114" y="11304"/>
                  </a:lnTo>
                  <a:lnTo>
                    <a:pt x="240930" y="19273"/>
                  </a:lnTo>
                  <a:lnTo>
                    <a:pt x="300607" y="39660"/>
                  </a:lnTo>
                  <a:lnTo>
                    <a:pt x="308762" y="51460"/>
                  </a:lnTo>
                  <a:lnTo>
                    <a:pt x="308762" y="2662059"/>
                  </a:lnTo>
                  <a:lnTo>
                    <a:pt x="316917" y="2673854"/>
                  </a:lnTo>
                  <a:lnTo>
                    <a:pt x="376594" y="2694235"/>
                  </a:lnTo>
                  <a:lnTo>
                    <a:pt x="424410" y="2702203"/>
                  </a:lnTo>
                  <a:lnTo>
                    <a:pt x="481739" y="2708277"/>
                  </a:lnTo>
                  <a:lnTo>
                    <a:pt x="546729" y="2712148"/>
                  </a:lnTo>
                  <a:lnTo>
                    <a:pt x="617524" y="2713507"/>
                  </a:lnTo>
                  <a:lnTo>
                    <a:pt x="546729" y="2714866"/>
                  </a:lnTo>
                  <a:lnTo>
                    <a:pt x="481739" y="2718737"/>
                  </a:lnTo>
                  <a:lnTo>
                    <a:pt x="424410" y="2724812"/>
                  </a:lnTo>
                  <a:lnTo>
                    <a:pt x="376594" y="2732781"/>
                  </a:lnTo>
                  <a:lnTo>
                    <a:pt x="316917" y="2753167"/>
                  </a:lnTo>
                  <a:lnTo>
                    <a:pt x="308762" y="2764967"/>
                  </a:lnTo>
                  <a:lnTo>
                    <a:pt x="308762" y="5375567"/>
                  </a:lnTo>
                  <a:lnTo>
                    <a:pt x="300607" y="5387367"/>
                  </a:lnTo>
                  <a:lnTo>
                    <a:pt x="240930" y="5407753"/>
                  </a:lnTo>
                  <a:lnTo>
                    <a:pt x="193114" y="5415722"/>
                  </a:lnTo>
                  <a:lnTo>
                    <a:pt x="135785" y="5421797"/>
                  </a:lnTo>
                  <a:lnTo>
                    <a:pt x="70795" y="5425668"/>
                  </a:lnTo>
                  <a:lnTo>
                    <a:pt x="0" y="5427027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9840255" y="2380079"/>
            <a:ext cx="1967864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libri"/>
                <a:cs typeface="Calibri"/>
              </a:rPr>
              <a:t>All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 </a:t>
            </a:r>
            <a:r>
              <a:rPr dirty="0" sz="2400" spc="-20">
                <a:latin typeface="Calibri"/>
                <a:cs typeface="Calibri"/>
              </a:rPr>
              <a:t>these </a:t>
            </a:r>
            <a:r>
              <a:rPr dirty="0" sz="2400">
                <a:latin typeface="Calibri"/>
                <a:cs typeface="Calibri"/>
              </a:rPr>
              <a:t>steps</a:t>
            </a:r>
            <a:r>
              <a:rPr dirty="0" sz="2400" spc="-1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skew/bias </a:t>
            </a:r>
            <a:r>
              <a:rPr dirty="0" sz="2400">
                <a:latin typeface="Calibri"/>
                <a:cs typeface="Calibri"/>
              </a:rPr>
              <a:t>results</a:t>
            </a:r>
            <a:r>
              <a:rPr dirty="0" sz="2400" spc="-9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in </a:t>
            </a:r>
            <a:r>
              <a:rPr dirty="0" sz="2400" spc="-10">
                <a:latin typeface="Calibri"/>
                <a:cs typeface="Calibri"/>
              </a:rPr>
              <a:t>sometimes </a:t>
            </a:r>
            <a:r>
              <a:rPr dirty="0" sz="2400" spc="-25">
                <a:latin typeface="Calibri"/>
                <a:cs typeface="Calibri"/>
              </a:rPr>
              <a:t>hard-</a:t>
            </a:r>
            <a:r>
              <a:rPr dirty="0" sz="2400" spc="-20">
                <a:latin typeface="Calibri"/>
                <a:cs typeface="Calibri"/>
              </a:rPr>
              <a:t>to-</a:t>
            </a:r>
            <a:r>
              <a:rPr dirty="0" sz="2400" spc="-10">
                <a:latin typeface="Calibri"/>
                <a:cs typeface="Calibri"/>
              </a:rPr>
              <a:t>predict </a:t>
            </a:r>
            <a:r>
              <a:rPr dirty="0" sz="2400" spc="-20">
                <a:latin typeface="Calibri"/>
                <a:cs typeface="Calibri"/>
              </a:rPr>
              <a:t>ways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38117" y="-93792"/>
            <a:ext cx="7926705" cy="3758565"/>
          </a:xfrm>
          <a:prstGeom prst="rect">
            <a:avLst/>
          </a:prstGeom>
        </p:spPr>
        <p:txBody>
          <a:bodyPr wrap="square" lIns="0" tIns="220979" rIns="0" bIns="0" rtlCol="0" vert="horz">
            <a:spAutoFit/>
          </a:bodyPr>
          <a:lstStyle/>
          <a:p>
            <a:pPr algn="r" marR="1306195">
              <a:lnSpc>
                <a:spcPct val="100000"/>
              </a:lnSpc>
              <a:spcBef>
                <a:spcPts val="1739"/>
              </a:spcBef>
            </a:pPr>
            <a:r>
              <a:rPr dirty="0" sz="3200" spc="-60" b="1">
                <a:solidFill>
                  <a:srgbClr val="1F487C"/>
                </a:solidFill>
                <a:latin typeface="Arial"/>
                <a:cs typeface="Arial"/>
              </a:rPr>
              <a:t>Agenda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dirty="0" sz="3200" spc="-125">
                <a:latin typeface="Times New Roman"/>
                <a:cs typeface="Times New Roman"/>
              </a:rPr>
              <a:t>A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70">
                <a:latin typeface="Times New Roman"/>
                <a:cs typeface="Times New Roman"/>
              </a:rPr>
              <a:t>brief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30">
                <a:latin typeface="Times New Roman"/>
                <a:cs typeface="Times New Roman"/>
              </a:rPr>
              <a:t>(and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incomplete)</a:t>
            </a:r>
            <a:r>
              <a:rPr dirty="0" sz="3200" spc="-16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history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45">
                <a:latin typeface="Times New Roman"/>
                <a:cs typeface="Times New Roman"/>
              </a:rPr>
              <a:t>of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25">
                <a:latin typeface="Times New Roman"/>
                <a:cs typeface="Times New Roman"/>
              </a:rPr>
              <a:t>AI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4">
                <a:latin typeface="Times New Roman"/>
                <a:cs typeface="Times New Roman"/>
              </a:rPr>
              <a:t>does</a:t>
            </a:r>
            <a:r>
              <a:rPr dirty="0" sz="3200" spc="-80">
                <a:latin typeface="Times New Roman"/>
                <a:cs typeface="Times New Roman"/>
              </a:rPr>
              <a:t> </a:t>
            </a:r>
            <a:r>
              <a:rPr dirty="0" sz="3200" spc="-65">
                <a:latin typeface="Times New Roman"/>
                <a:cs typeface="Times New Roman"/>
              </a:rPr>
              <a:t>machine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85">
                <a:latin typeface="Times New Roman"/>
                <a:cs typeface="Times New Roman"/>
              </a:rPr>
              <a:t>learning</a:t>
            </a:r>
            <a:r>
              <a:rPr dirty="0" sz="3200" spc="-120">
                <a:latin typeface="Times New Roman"/>
                <a:cs typeface="Times New Roman"/>
              </a:rPr>
              <a:t> </a:t>
            </a:r>
            <a:r>
              <a:rPr dirty="0" sz="3200" spc="-10">
                <a:latin typeface="Times New Roman"/>
                <a:cs typeface="Times New Roman"/>
              </a:rPr>
              <a:t>work?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95"/>
              </a:spcBef>
            </a:pP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200">
                <a:latin typeface="Times New Roman"/>
                <a:cs typeface="Times New Roman"/>
              </a:rPr>
              <a:t>How</a:t>
            </a:r>
            <a:r>
              <a:rPr dirty="0" sz="3200" spc="-15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do</a:t>
            </a:r>
            <a:r>
              <a:rPr dirty="0" sz="3200" spc="-125">
                <a:latin typeface="Times New Roman"/>
                <a:cs typeface="Times New Roman"/>
              </a:rPr>
              <a:t> </a:t>
            </a:r>
            <a:r>
              <a:rPr dirty="0" sz="3200" spc="-110">
                <a:latin typeface="Times New Roman"/>
                <a:cs typeface="Times New Roman"/>
              </a:rPr>
              <a:t>generative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5">
                <a:latin typeface="Times New Roman"/>
                <a:cs typeface="Times New Roman"/>
              </a:rPr>
              <a:t>AI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140">
                <a:latin typeface="Times New Roman"/>
                <a:cs typeface="Times New Roman"/>
              </a:rPr>
              <a:t>systems </a:t>
            </a:r>
            <a:r>
              <a:rPr dirty="0" sz="3200" spc="-70">
                <a:latin typeface="Times New Roman"/>
                <a:cs typeface="Times New Roman"/>
              </a:rPr>
              <a:t>work</a:t>
            </a:r>
            <a:r>
              <a:rPr dirty="0" sz="3200" spc="-140">
                <a:latin typeface="Times New Roman"/>
                <a:cs typeface="Times New Roman"/>
              </a:rPr>
              <a:t> </a:t>
            </a:r>
            <a:r>
              <a:rPr dirty="0" sz="3200" spc="-50">
                <a:latin typeface="Times New Roman"/>
                <a:cs typeface="Times New Roman"/>
              </a:rPr>
              <a:t>(text</a:t>
            </a:r>
            <a:r>
              <a:rPr dirty="0" sz="3200" spc="-150">
                <a:latin typeface="Times New Roman"/>
                <a:cs typeface="Times New Roman"/>
              </a:rPr>
              <a:t> </a:t>
            </a:r>
            <a:r>
              <a:rPr dirty="0" sz="3200" spc="-80">
                <a:latin typeface="Times New Roman"/>
                <a:cs typeface="Times New Roman"/>
              </a:rPr>
              <a:t>&amp;</a:t>
            </a:r>
            <a:r>
              <a:rPr dirty="0" sz="3200" spc="-135">
                <a:latin typeface="Times New Roman"/>
                <a:cs typeface="Times New Roman"/>
              </a:rPr>
              <a:t> </a:t>
            </a:r>
            <a:r>
              <a:rPr dirty="0" sz="3200" spc="-60">
                <a:latin typeface="Times New Roman"/>
                <a:cs typeface="Times New Roman"/>
              </a:rPr>
              <a:t>image)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27659" y="484644"/>
            <a:ext cx="8745220" cy="6193790"/>
            <a:chOff x="327659" y="484644"/>
            <a:chExt cx="8745220" cy="61937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659" y="484644"/>
              <a:ext cx="8176247" cy="17784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458" y="695578"/>
              <a:ext cx="7715019" cy="1318696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5115" y="2008631"/>
              <a:ext cx="5477255" cy="4669523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90226" y="2204580"/>
              <a:ext cx="4889092" cy="4080229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29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77" y="87743"/>
            <a:ext cx="330707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0"/>
              <a:t>Image</a:t>
            </a:r>
            <a:r>
              <a:rPr dirty="0" sz="3600" spc="-45"/>
              <a:t> </a:t>
            </a:r>
            <a:r>
              <a:rPr dirty="0" sz="3600" spc="-185"/>
              <a:t>Synthesis</a:t>
            </a:r>
            <a:endParaRPr sz="36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0506" y="2002751"/>
            <a:ext cx="3518242" cy="313387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0031" y="2002383"/>
            <a:ext cx="3518235" cy="313424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623" y="1993963"/>
            <a:ext cx="3539184" cy="314266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123659" y="6525396"/>
            <a:ext cx="79375" cy="14414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800" spc="-50">
                <a:solidFill>
                  <a:srgbClr val="8B8B8B"/>
                </a:solidFill>
                <a:latin typeface="Trebuchet MS"/>
                <a:cs typeface="Trebuchet MS"/>
              </a:rPr>
              <a:t>3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653519" y="6574821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31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31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3345">
              <a:lnSpc>
                <a:spcPct val="100000"/>
              </a:lnSpc>
              <a:spcBef>
                <a:spcPts val="100"/>
              </a:spcBef>
            </a:pPr>
            <a:r>
              <a:rPr dirty="0" sz="3600" spc="-235"/>
              <a:t>Conditional</a:t>
            </a:r>
            <a:r>
              <a:rPr dirty="0" sz="3600" spc="-30"/>
              <a:t> </a:t>
            </a:r>
            <a:r>
              <a:rPr dirty="0" sz="3600" spc="-180"/>
              <a:t>Image</a:t>
            </a:r>
            <a:r>
              <a:rPr dirty="0" sz="3600" spc="-20"/>
              <a:t> </a:t>
            </a:r>
            <a:r>
              <a:rPr dirty="0" sz="3600" spc="-180"/>
              <a:t>Synthesis</a:t>
            </a:r>
            <a:endParaRPr sz="36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304" y="990472"/>
            <a:ext cx="9127451" cy="5181725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1653519" y="6574821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32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8656" y="6619399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32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70"/>
              <a:t>Panorama</a:t>
            </a:r>
            <a:r>
              <a:rPr dirty="0" sz="3600" spc="-65"/>
              <a:t> </a:t>
            </a:r>
            <a:r>
              <a:rPr dirty="0" sz="3600" spc="-175"/>
              <a:t>Generation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2698495" y="1912518"/>
            <a:ext cx="6795134" cy="4234815"/>
            <a:chOff x="2698495" y="1912518"/>
            <a:chExt cx="6795134" cy="42348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8495" y="3344670"/>
              <a:ext cx="6795007" cy="136143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8495" y="1926335"/>
              <a:ext cx="6795007" cy="136143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8495" y="4763006"/>
              <a:ext cx="6795007" cy="13715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433745" y="1926805"/>
              <a:ext cx="1324610" cy="4206240"/>
            </a:xfrm>
            <a:custGeom>
              <a:avLst/>
              <a:gdLst/>
              <a:ahLst/>
              <a:cxnLst/>
              <a:rect l="l" t="t" r="r" b="b"/>
              <a:pathLst>
                <a:path w="1324609" h="4206240">
                  <a:moveTo>
                    <a:pt x="0" y="0"/>
                  </a:moveTo>
                  <a:lnTo>
                    <a:pt x="1324508" y="0"/>
                  </a:lnTo>
                  <a:lnTo>
                    <a:pt x="1324508" y="4205795"/>
                  </a:lnTo>
                  <a:lnTo>
                    <a:pt x="0" y="4205795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 txBox="1"/>
          <p:nvPr/>
        </p:nvSpPr>
        <p:spPr>
          <a:xfrm>
            <a:off x="4323547" y="1654218"/>
            <a:ext cx="102425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latin typeface="Calibri"/>
                <a:cs typeface="Calibri"/>
              </a:rPr>
              <a:t>← </a:t>
            </a:r>
            <a:r>
              <a:rPr dirty="0" sz="1450" spc="-10">
                <a:latin typeface="Calibri"/>
                <a:cs typeface="Calibri"/>
              </a:rPr>
              <a:t>Generated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78739" y="6619387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33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5882553" y="1654218"/>
            <a:ext cx="42037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10">
                <a:latin typeface="Calibri"/>
                <a:cs typeface="Calibri"/>
              </a:rPr>
              <a:t>Input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830786" y="1674484"/>
            <a:ext cx="101981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20">
                <a:latin typeface="Calibri"/>
                <a:cs typeface="Calibri"/>
              </a:rPr>
              <a:t>Generated</a:t>
            </a:r>
            <a:r>
              <a:rPr dirty="0" sz="1450" spc="10">
                <a:latin typeface="Calibri"/>
                <a:cs typeface="Calibri"/>
              </a:rPr>
              <a:t> </a:t>
            </a:r>
            <a:r>
              <a:rPr dirty="0" sz="1450" spc="-50">
                <a:latin typeface="Calibri"/>
                <a:cs typeface="Calibri"/>
              </a:rPr>
              <a:t>→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492" y="599544"/>
            <a:ext cx="10317006" cy="56586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dirty="0" spc="-155"/>
              <a:t>Image</a:t>
            </a:r>
            <a:r>
              <a:rPr dirty="0" spc="-35"/>
              <a:t> </a:t>
            </a:r>
            <a:r>
              <a:rPr dirty="0" spc="-160"/>
              <a:t>Editing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1653519" y="6574821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34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8656" y="6619399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34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71799" y="6519164"/>
            <a:ext cx="129539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25">
                <a:solidFill>
                  <a:srgbClr val="8B8B8B"/>
                </a:solidFill>
                <a:latin typeface="Trebuchet MS"/>
                <a:cs typeface="Trebuchet MS"/>
              </a:rPr>
              <a:t>18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353435">
              <a:lnSpc>
                <a:spcPct val="100000"/>
              </a:lnSpc>
              <a:spcBef>
                <a:spcPts val="100"/>
              </a:spcBef>
            </a:pPr>
            <a:r>
              <a:rPr dirty="0" sz="3600" spc="-225"/>
              <a:t>Denoising</a:t>
            </a:r>
            <a:r>
              <a:rPr dirty="0" sz="3600" spc="-195"/>
              <a:t> </a:t>
            </a:r>
            <a:r>
              <a:rPr dirty="0" sz="3600" spc="-204"/>
              <a:t>Diffusion</a:t>
            </a:r>
            <a:r>
              <a:rPr dirty="0" sz="3600" spc="-195"/>
              <a:t> </a:t>
            </a:r>
            <a:r>
              <a:rPr dirty="0" sz="3600" spc="-160"/>
              <a:t>Models</a:t>
            </a:r>
            <a:endParaRPr sz="3600"/>
          </a:p>
        </p:txBody>
      </p:sp>
      <p:sp>
        <p:nvSpPr>
          <p:cNvPr id="4" name="object 4" descr=""/>
          <p:cNvSpPr txBox="1"/>
          <p:nvPr/>
        </p:nvSpPr>
        <p:spPr>
          <a:xfrm>
            <a:off x="145737" y="829874"/>
            <a:ext cx="11214735" cy="3348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Trebuchet MS"/>
                <a:cs typeface="Trebuchet MS"/>
              </a:rPr>
              <a:t>Denoising</a:t>
            </a:r>
            <a:r>
              <a:rPr dirty="0" sz="2800" spc="-3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diffusion</a:t>
            </a:r>
            <a:r>
              <a:rPr dirty="0" sz="2800" spc="-1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models</a:t>
            </a:r>
            <a:r>
              <a:rPr dirty="0" sz="2800" spc="-2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consist</a:t>
            </a:r>
            <a:r>
              <a:rPr dirty="0" sz="2800" spc="-2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of</a:t>
            </a:r>
            <a:r>
              <a:rPr dirty="0" sz="2800" spc="-5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two</a:t>
            </a:r>
            <a:r>
              <a:rPr dirty="0" sz="2800" spc="-35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processes: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2800">
              <a:latin typeface="Trebuchet MS"/>
              <a:cs typeface="Trebuchet MS"/>
            </a:endParaRPr>
          </a:p>
          <a:p>
            <a:pPr marL="347345" indent="-334645">
              <a:lnSpc>
                <a:spcPct val="100000"/>
              </a:lnSpc>
              <a:buClr>
                <a:srgbClr val="CDCDCD"/>
              </a:buClr>
              <a:buFont typeface="Arial MT"/>
              <a:buChar char="•"/>
              <a:tabLst>
                <a:tab pos="347345" algn="l"/>
              </a:tabLst>
            </a:pPr>
            <a:r>
              <a:rPr dirty="0" sz="2800">
                <a:latin typeface="Trebuchet MS"/>
                <a:cs typeface="Trebuchet MS"/>
              </a:rPr>
              <a:t>Forward</a:t>
            </a:r>
            <a:r>
              <a:rPr dirty="0" sz="2800" spc="-3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diffusion</a:t>
            </a:r>
            <a:r>
              <a:rPr dirty="0" sz="2800" spc="-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process</a:t>
            </a:r>
            <a:r>
              <a:rPr dirty="0" sz="2800" spc="-3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that</a:t>
            </a:r>
            <a:r>
              <a:rPr dirty="0" sz="2800" spc="-2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gradually</a:t>
            </a:r>
            <a:r>
              <a:rPr dirty="0" sz="2800" spc="-5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adds</a:t>
            </a:r>
            <a:r>
              <a:rPr dirty="0" sz="2800" spc="-3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noise</a:t>
            </a:r>
            <a:r>
              <a:rPr dirty="0" sz="2800" spc="-3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to</a:t>
            </a:r>
            <a:r>
              <a:rPr dirty="0" sz="2800" spc="-40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input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5"/>
              </a:spcBef>
              <a:buClr>
                <a:srgbClr val="CDCDCD"/>
              </a:buClr>
              <a:buFont typeface="Arial MT"/>
              <a:buChar char="•"/>
            </a:pPr>
            <a:endParaRPr sz="2800">
              <a:latin typeface="Trebuchet MS"/>
              <a:cs typeface="Trebuchet MS"/>
            </a:endParaRPr>
          </a:p>
          <a:p>
            <a:pPr marL="347345" indent="-334645">
              <a:lnSpc>
                <a:spcPct val="100000"/>
              </a:lnSpc>
              <a:buClr>
                <a:srgbClr val="CDCDCD"/>
              </a:buClr>
              <a:buFont typeface="Arial MT"/>
              <a:buChar char="•"/>
              <a:tabLst>
                <a:tab pos="347345" algn="l"/>
              </a:tabLst>
            </a:pPr>
            <a:r>
              <a:rPr dirty="0" sz="2800">
                <a:latin typeface="Trebuchet MS"/>
                <a:cs typeface="Trebuchet MS"/>
              </a:rPr>
              <a:t>Reverse</a:t>
            </a:r>
            <a:r>
              <a:rPr dirty="0" sz="2800" spc="-6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denoising</a:t>
            </a:r>
            <a:r>
              <a:rPr dirty="0" sz="2800" spc="-2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process</a:t>
            </a:r>
            <a:r>
              <a:rPr dirty="0" sz="2800" spc="-3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that</a:t>
            </a:r>
            <a:r>
              <a:rPr dirty="0" sz="2800" spc="-2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learns</a:t>
            </a:r>
            <a:r>
              <a:rPr dirty="0" sz="2800" spc="-4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to</a:t>
            </a:r>
            <a:r>
              <a:rPr dirty="0" sz="2800" spc="-4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generate</a:t>
            </a:r>
            <a:r>
              <a:rPr dirty="0" sz="2800" spc="-45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data</a:t>
            </a:r>
            <a:r>
              <a:rPr dirty="0" sz="2800" spc="-20">
                <a:latin typeface="Trebuchet MS"/>
                <a:cs typeface="Trebuchet MS"/>
              </a:rPr>
              <a:t> </a:t>
            </a:r>
            <a:r>
              <a:rPr dirty="0" sz="2800">
                <a:latin typeface="Trebuchet MS"/>
                <a:cs typeface="Trebuchet MS"/>
              </a:rPr>
              <a:t>by</a:t>
            </a:r>
            <a:r>
              <a:rPr dirty="0" sz="2800" spc="-55">
                <a:latin typeface="Trebuchet MS"/>
                <a:cs typeface="Trebuchet MS"/>
              </a:rPr>
              <a:t> </a:t>
            </a:r>
            <a:r>
              <a:rPr dirty="0" sz="2800" spc="-10">
                <a:latin typeface="Trebuchet MS"/>
                <a:cs typeface="Trebuchet MS"/>
              </a:rPr>
              <a:t>denoising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980"/>
              </a:spcBef>
            </a:pPr>
            <a:endParaRPr sz="2800">
              <a:latin typeface="Trebuchet MS"/>
              <a:cs typeface="Trebuchet MS"/>
            </a:endParaRPr>
          </a:p>
          <a:p>
            <a:pPr marL="3986529">
              <a:lnSpc>
                <a:spcPct val="100000"/>
              </a:lnSpc>
              <a:spcBef>
                <a:spcPts val="5"/>
              </a:spcBef>
            </a:pPr>
            <a:r>
              <a:rPr dirty="0" sz="2800">
                <a:latin typeface="Arial MT"/>
                <a:cs typeface="Arial MT"/>
              </a:rPr>
              <a:t>Forward</a:t>
            </a:r>
            <a:r>
              <a:rPr dirty="0" sz="2800" spc="-140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diffusion</a:t>
            </a:r>
            <a:r>
              <a:rPr dirty="0" sz="2800" spc="-160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process</a:t>
            </a:r>
            <a:r>
              <a:rPr dirty="0" sz="2800" spc="-165">
                <a:latin typeface="Arial MT"/>
                <a:cs typeface="Arial MT"/>
              </a:rPr>
              <a:t> </a:t>
            </a:r>
            <a:r>
              <a:rPr dirty="0" sz="2800" spc="-10">
                <a:latin typeface="Arial MT"/>
                <a:cs typeface="Arial MT"/>
              </a:rPr>
              <a:t>(fixed)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3918851" y="4165587"/>
            <a:ext cx="4143375" cy="95250"/>
          </a:xfrm>
          <a:custGeom>
            <a:avLst/>
            <a:gdLst/>
            <a:ahLst/>
            <a:cxnLst/>
            <a:rect l="l" t="t" r="r" b="b"/>
            <a:pathLst>
              <a:path w="4143375" h="95250">
                <a:moveTo>
                  <a:pt x="4142841" y="47536"/>
                </a:moveTo>
                <a:lnTo>
                  <a:pt x="4124693" y="36957"/>
                </a:lnTo>
                <a:lnTo>
                  <a:pt x="4100830" y="23037"/>
                </a:lnTo>
                <a:lnTo>
                  <a:pt x="4100830" y="47536"/>
                </a:lnTo>
                <a:lnTo>
                  <a:pt x="4091762" y="52832"/>
                </a:lnTo>
                <a:lnTo>
                  <a:pt x="4091762" y="47117"/>
                </a:lnTo>
                <a:lnTo>
                  <a:pt x="4091406" y="47117"/>
                </a:lnTo>
                <a:lnTo>
                  <a:pt x="4091406" y="42037"/>
                </a:lnTo>
                <a:lnTo>
                  <a:pt x="4100830" y="47536"/>
                </a:lnTo>
                <a:lnTo>
                  <a:pt x="4100830" y="23037"/>
                </a:lnTo>
                <a:lnTo>
                  <a:pt x="4063669" y="1358"/>
                </a:lnTo>
                <a:lnTo>
                  <a:pt x="4059694" y="0"/>
                </a:lnTo>
                <a:lnTo>
                  <a:pt x="4055643" y="266"/>
                </a:lnTo>
                <a:lnTo>
                  <a:pt x="4051998" y="2032"/>
                </a:lnTo>
                <a:lnTo>
                  <a:pt x="4049204" y="5168"/>
                </a:lnTo>
                <a:lnTo>
                  <a:pt x="4047845" y="9144"/>
                </a:lnTo>
                <a:lnTo>
                  <a:pt x="4048099" y="13195"/>
                </a:lnTo>
                <a:lnTo>
                  <a:pt x="4049865" y="16840"/>
                </a:lnTo>
                <a:lnTo>
                  <a:pt x="4053001" y="19634"/>
                </a:lnTo>
                <a:lnTo>
                  <a:pt x="4082694" y="36957"/>
                </a:lnTo>
                <a:lnTo>
                  <a:pt x="0" y="36957"/>
                </a:lnTo>
                <a:lnTo>
                  <a:pt x="0" y="47117"/>
                </a:lnTo>
                <a:lnTo>
                  <a:pt x="0" y="58547"/>
                </a:lnTo>
                <a:lnTo>
                  <a:pt x="4081945" y="58547"/>
                </a:lnTo>
                <a:lnTo>
                  <a:pt x="4053001" y="75438"/>
                </a:lnTo>
                <a:lnTo>
                  <a:pt x="4049865" y="78232"/>
                </a:lnTo>
                <a:lnTo>
                  <a:pt x="4048099" y="81889"/>
                </a:lnTo>
                <a:lnTo>
                  <a:pt x="4047833" y="85928"/>
                </a:lnTo>
                <a:lnTo>
                  <a:pt x="4049191" y="89916"/>
                </a:lnTo>
                <a:lnTo>
                  <a:pt x="4051985" y="93052"/>
                </a:lnTo>
                <a:lnTo>
                  <a:pt x="4055643" y="94818"/>
                </a:lnTo>
                <a:lnTo>
                  <a:pt x="4059682" y="95072"/>
                </a:lnTo>
                <a:lnTo>
                  <a:pt x="4063669" y="93713"/>
                </a:lnTo>
                <a:lnTo>
                  <a:pt x="4124668" y="58127"/>
                </a:lnTo>
                <a:lnTo>
                  <a:pt x="4142841" y="47536"/>
                </a:lnTo>
                <a:close/>
              </a:path>
            </a:pathLst>
          </a:custGeom>
          <a:solidFill>
            <a:srgbClr val="5E5E5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3918809" y="5501361"/>
            <a:ext cx="4143375" cy="95250"/>
            <a:chOff x="3918809" y="5501361"/>
            <a:chExt cx="4143375" cy="9525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8809" y="5501361"/>
              <a:ext cx="94996" cy="9508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939819" y="5538330"/>
              <a:ext cx="4122420" cy="21590"/>
            </a:xfrm>
            <a:custGeom>
              <a:avLst/>
              <a:gdLst/>
              <a:ahLst/>
              <a:cxnLst/>
              <a:rect l="l" t="t" r="r" b="b"/>
              <a:pathLst>
                <a:path w="4122420" h="21589">
                  <a:moveTo>
                    <a:pt x="4121823" y="0"/>
                  </a:moveTo>
                  <a:lnTo>
                    <a:pt x="39128" y="0"/>
                  </a:lnTo>
                  <a:lnTo>
                    <a:pt x="30416" y="0"/>
                  </a:lnTo>
                  <a:lnTo>
                    <a:pt x="30416" y="5092"/>
                  </a:lnTo>
                  <a:lnTo>
                    <a:pt x="30416" y="10160"/>
                  </a:lnTo>
                  <a:lnTo>
                    <a:pt x="30060" y="10160"/>
                  </a:lnTo>
                  <a:lnTo>
                    <a:pt x="30060" y="15875"/>
                  </a:lnTo>
                  <a:lnTo>
                    <a:pt x="20993" y="10579"/>
                  </a:lnTo>
                  <a:lnTo>
                    <a:pt x="30416" y="5092"/>
                  </a:lnTo>
                  <a:lnTo>
                    <a:pt x="30416" y="0"/>
                  </a:lnTo>
                  <a:lnTo>
                    <a:pt x="5321" y="0"/>
                  </a:lnTo>
                  <a:lnTo>
                    <a:pt x="5321" y="1447"/>
                  </a:lnTo>
                  <a:lnTo>
                    <a:pt x="5321" y="19723"/>
                  </a:lnTo>
                  <a:lnTo>
                    <a:pt x="5308" y="1447"/>
                  </a:lnTo>
                  <a:lnTo>
                    <a:pt x="5321" y="0"/>
                  </a:lnTo>
                  <a:lnTo>
                    <a:pt x="0" y="0"/>
                  </a:lnTo>
                  <a:lnTo>
                    <a:pt x="0" y="21170"/>
                  </a:lnTo>
                  <a:lnTo>
                    <a:pt x="30060" y="21170"/>
                  </a:lnTo>
                  <a:lnTo>
                    <a:pt x="30060" y="21590"/>
                  </a:lnTo>
                  <a:lnTo>
                    <a:pt x="4121823" y="21590"/>
                  </a:lnTo>
                  <a:lnTo>
                    <a:pt x="4121823" y="10160"/>
                  </a:lnTo>
                  <a:lnTo>
                    <a:pt x="4121823" y="0"/>
                  </a:lnTo>
                  <a:close/>
                </a:path>
              </a:pathLst>
            </a:custGeom>
            <a:solidFill>
              <a:srgbClr val="5E5E5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205127" y="4732020"/>
            <a:ext cx="4400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latin typeface="Trebuchet MS"/>
                <a:cs typeface="Trebuchet MS"/>
              </a:rPr>
              <a:t>Data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0551458" y="4732020"/>
            <a:ext cx="5060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Trebuchet MS"/>
                <a:cs typeface="Trebuchet MS"/>
              </a:rPr>
              <a:t>Noise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160442" y="5592571"/>
            <a:ext cx="628459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latin typeface="Arial MT"/>
                <a:cs typeface="Arial MT"/>
              </a:rPr>
              <a:t>Reverse</a:t>
            </a:r>
            <a:r>
              <a:rPr dirty="0" sz="2800" spc="-140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denoising</a:t>
            </a:r>
            <a:r>
              <a:rPr dirty="0" sz="2800" spc="-135">
                <a:latin typeface="Arial MT"/>
                <a:cs typeface="Arial MT"/>
              </a:rPr>
              <a:t> </a:t>
            </a:r>
            <a:r>
              <a:rPr dirty="0" sz="2800">
                <a:latin typeface="Arial MT"/>
                <a:cs typeface="Arial MT"/>
              </a:rPr>
              <a:t>process</a:t>
            </a:r>
            <a:r>
              <a:rPr dirty="0" sz="2800" spc="-150">
                <a:latin typeface="Arial MT"/>
                <a:cs typeface="Arial MT"/>
              </a:rPr>
              <a:t> </a:t>
            </a:r>
            <a:r>
              <a:rPr dirty="0" sz="2800" spc="-10">
                <a:latin typeface="Arial MT"/>
                <a:cs typeface="Arial MT"/>
              </a:rPr>
              <a:t>(generative)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2171280" y="4315853"/>
            <a:ext cx="8042909" cy="1115060"/>
            <a:chOff x="2171280" y="4315853"/>
            <a:chExt cx="8042909" cy="1115060"/>
          </a:xfrm>
        </p:grpSpPr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9206" y="4315853"/>
              <a:ext cx="1114698" cy="111470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1280" y="4315866"/>
              <a:ext cx="1114704" cy="111469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5939" y="4315866"/>
              <a:ext cx="1114704" cy="1114693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0598" y="4315866"/>
              <a:ext cx="1114699" cy="111469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5243" y="4315866"/>
              <a:ext cx="1114706" cy="1114693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89902" y="4315866"/>
              <a:ext cx="1114701" cy="1114693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44548" y="4315853"/>
              <a:ext cx="1114703" cy="1114704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78739" y="6619387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35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dirty="0" spc="-175"/>
              <a:t>Diffusion</a:t>
            </a:r>
            <a:r>
              <a:rPr dirty="0" spc="-25"/>
              <a:t> </a:t>
            </a:r>
            <a:r>
              <a:rPr dirty="0" spc="-150"/>
              <a:t>Process</a:t>
            </a:r>
            <a:r>
              <a:rPr dirty="0" spc="-20"/>
              <a:t> </a:t>
            </a:r>
            <a:r>
              <a:rPr dirty="0" spc="-125"/>
              <a:t>Visualized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7140" y="1971484"/>
            <a:ext cx="3934857" cy="393485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8570" y="1971483"/>
            <a:ext cx="3934857" cy="3934857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971485"/>
            <a:ext cx="3934857" cy="3934857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11653519" y="6574821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36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8656" y="6619399"/>
            <a:ext cx="205740" cy="203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435"/>
              </a:lnSpc>
            </a:pPr>
            <a:r>
              <a:rPr dirty="0" sz="1400" spc="-25">
                <a:solidFill>
                  <a:srgbClr val="5F497A"/>
                </a:solidFill>
                <a:latin typeface="Calibri"/>
                <a:cs typeface="Calibri"/>
              </a:rPr>
              <a:t>36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dirty="0" spc="-114"/>
              <a:t>Large</a:t>
            </a:r>
            <a:r>
              <a:rPr dirty="0" spc="-75"/>
              <a:t> </a:t>
            </a:r>
            <a:r>
              <a:rPr dirty="0" spc="-150"/>
              <a:t>Data</a:t>
            </a:r>
            <a:r>
              <a:rPr dirty="0" spc="-75"/>
              <a:t> </a:t>
            </a:r>
            <a:r>
              <a:rPr dirty="0" spc="-155"/>
              <a:t>Training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38117" y="816158"/>
            <a:ext cx="9055735" cy="1230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85">
                <a:latin typeface="Times New Roman"/>
                <a:cs typeface="Times New Roman"/>
              </a:rPr>
              <a:t>Stable</a:t>
            </a:r>
            <a:r>
              <a:rPr dirty="0" sz="2600" spc="-120">
                <a:latin typeface="Times New Roman"/>
                <a:cs typeface="Times New Roman"/>
              </a:rPr>
              <a:t> </a:t>
            </a:r>
            <a:r>
              <a:rPr dirty="0" sz="2600" spc="-40">
                <a:latin typeface="Times New Roman"/>
                <a:cs typeface="Times New Roman"/>
              </a:rPr>
              <a:t>diffusion</a:t>
            </a:r>
            <a:r>
              <a:rPr dirty="0" sz="2600" spc="-105">
                <a:latin typeface="Times New Roman"/>
                <a:cs typeface="Times New Roman"/>
              </a:rPr>
              <a:t> </a:t>
            </a:r>
            <a:r>
              <a:rPr dirty="0" sz="2600" spc="-145">
                <a:latin typeface="Times New Roman"/>
                <a:cs typeface="Times New Roman"/>
              </a:rPr>
              <a:t>is</a:t>
            </a:r>
            <a:r>
              <a:rPr dirty="0" sz="2600" spc="-100">
                <a:latin typeface="Times New Roman"/>
                <a:cs typeface="Times New Roman"/>
              </a:rPr>
              <a:t> </a:t>
            </a:r>
            <a:r>
              <a:rPr dirty="0" sz="2600" spc="-35">
                <a:latin typeface="Times New Roman"/>
                <a:cs typeface="Times New Roman"/>
              </a:rPr>
              <a:t>trained</a:t>
            </a:r>
            <a:r>
              <a:rPr dirty="0" sz="2600" spc="-1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on</a:t>
            </a:r>
            <a:r>
              <a:rPr dirty="0" sz="2600" spc="-95">
                <a:latin typeface="Times New Roman"/>
                <a:cs typeface="Times New Roman"/>
              </a:rPr>
              <a:t> </a:t>
            </a:r>
            <a:r>
              <a:rPr dirty="0" sz="2600" spc="-120">
                <a:latin typeface="Times New Roman"/>
                <a:cs typeface="Times New Roman"/>
              </a:rPr>
              <a:t>~</a:t>
            </a:r>
            <a:r>
              <a:rPr dirty="0" sz="2600" spc="-100">
                <a:latin typeface="Times New Roman"/>
                <a:cs typeface="Times New Roman"/>
              </a:rPr>
              <a:t> </a:t>
            </a:r>
            <a:r>
              <a:rPr dirty="0" sz="2600" spc="-60">
                <a:latin typeface="Times New Roman"/>
                <a:cs typeface="Times New Roman"/>
              </a:rPr>
              <a:t>2</a:t>
            </a:r>
            <a:r>
              <a:rPr dirty="0" sz="2600" spc="-100">
                <a:latin typeface="Times New Roman"/>
                <a:cs typeface="Times New Roman"/>
              </a:rPr>
              <a:t> </a:t>
            </a:r>
            <a:r>
              <a:rPr dirty="0" sz="2600" spc="-90">
                <a:latin typeface="Times New Roman"/>
                <a:cs typeface="Times New Roman"/>
              </a:rPr>
              <a:t>Billion</a:t>
            </a:r>
            <a:r>
              <a:rPr dirty="0" sz="2600" spc="-95">
                <a:latin typeface="Times New Roman"/>
                <a:cs typeface="Times New Roman"/>
              </a:rPr>
              <a:t> </a:t>
            </a:r>
            <a:r>
              <a:rPr dirty="0" sz="2600" spc="-110">
                <a:latin typeface="Times New Roman"/>
                <a:cs typeface="Times New Roman"/>
              </a:rPr>
              <a:t>image</a:t>
            </a:r>
            <a:r>
              <a:rPr dirty="0" sz="2600" spc="-120">
                <a:latin typeface="Times New Roman"/>
                <a:cs typeface="Times New Roman"/>
              </a:rPr>
              <a:t> </a:t>
            </a:r>
            <a:r>
              <a:rPr dirty="0" sz="2600" spc="130">
                <a:latin typeface="Times New Roman"/>
                <a:cs typeface="Times New Roman"/>
              </a:rPr>
              <a:t>–</a:t>
            </a:r>
            <a:r>
              <a:rPr dirty="0" sz="2600" spc="-110">
                <a:latin typeface="Times New Roman"/>
                <a:cs typeface="Times New Roman"/>
              </a:rPr>
              <a:t> </a:t>
            </a:r>
            <a:r>
              <a:rPr dirty="0" sz="2600" spc="-25">
                <a:latin typeface="Times New Roman"/>
                <a:cs typeface="Times New Roman"/>
              </a:rPr>
              <a:t>caption</a:t>
            </a:r>
            <a:r>
              <a:rPr dirty="0" sz="2600" spc="-105">
                <a:latin typeface="Times New Roman"/>
                <a:cs typeface="Times New Roman"/>
              </a:rPr>
              <a:t> </a:t>
            </a:r>
            <a:r>
              <a:rPr dirty="0" sz="2600" spc="-85">
                <a:latin typeface="Times New Roman"/>
                <a:cs typeface="Times New Roman"/>
              </a:rPr>
              <a:t>(English)</a:t>
            </a:r>
            <a:r>
              <a:rPr dirty="0" sz="2600" spc="-10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pairs.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30"/>
              </a:spcBef>
            </a:pPr>
            <a:endParaRPr sz="2600">
              <a:latin typeface="Times New Roman"/>
              <a:cs typeface="Times New Roman"/>
            </a:endParaRPr>
          </a:p>
          <a:p>
            <a:pPr marL="469900" indent="-285115">
              <a:lnSpc>
                <a:spcPct val="100000"/>
              </a:lnSpc>
              <a:buFont typeface="Courier New"/>
              <a:buChar char="o"/>
              <a:tabLst>
                <a:tab pos="469900" algn="l"/>
              </a:tabLst>
            </a:pPr>
            <a:r>
              <a:rPr dirty="0" sz="2200" spc="-75">
                <a:latin typeface="Times New Roman"/>
                <a:cs typeface="Times New Roman"/>
              </a:rPr>
              <a:t>Scraped</a:t>
            </a:r>
            <a:r>
              <a:rPr dirty="0" sz="2200" spc="-60">
                <a:latin typeface="Times New Roman"/>
                <a:cs typeface="Times New Roman"/>
              </a:rPr>
              <a:t> </a:t>
            </a:r>
            <a:r>
              <a:rPr dirty="0" sz="2200" spc="-25">
                <a:latin typeface="Times New Roman"/>
                <a:cs typeface="Times New Roman"/>
              </a:rPr>
              <a:t>from</a:t>
            </a:r>
            <a:r>
              <a:rPr dirty="0" sz="2200" spc="-95">
                <a:latin typeface="Times New Roman"/>
                <a:cs typeface="Times New Roman"/>
              </a:rPr>
              <a:t> </a:t>
            </a:r>
            <a:r>
              <a:rPr dirty="0" sz="2200" spc="-70">
                <a:latin typeface="Times New Roman"/>
                <a:cs typeface="Times New Roman"/>
              </a:rPr>
              <a:t>web,</a:t>
            </a:r>
            <a:r>
              <a:rPr dirty="0" sz="2200" spc="-60">
                <a:latin typeface="Times New Roman"/>
                <a:cs typeface="Times New Roman"/>
              </a:rPr>
              <a:t> filtered</a:t>
            </a:r>
            <a:r>
              <a:rPr dirty="0" sz="2200" spc="-55">
                <a:latin typeface="Times New Roman"/>
                <a:cs typeface="Times New Roman"/>
              </a:rPr>
              <a:t> </a:t>
            </a:r>
            <a:r>
              <a:rPr dirty="0" sz="2200" spc="-65">
                <a:latin typeface="Times New Roman"/>
                <a:cs typeface="Times New Roman"/>
              </a:rPr>
              <a:t>by</a:t>
            </a:r>
            <a:r>
              <a:rPr dirty="0" sz="2200" spc="-90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CLIP.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1506" y="1575057"/>
            <a:ext cx="5334736" cy="3982005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71500" y="205740"/>
            <a:ext cx="10590530" cy="6129655"/>
            <a:chOff x="571500" y="205740"/>
            <a:chExt cx="10590530" cy="612965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500" y="205740"/>
              <a:ext cx="6054839" cy="37398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356" y="400615"/>
              <a:ext cx="5466358" cy="315213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4840" y="1972055"/>
              <a:ext cx="4536935" cy="436319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9524" y="2167267"/>
              <a:ext cx="3949643" cy="377545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213100">
              <a:lnSpc>
                <a:spcPct val="100000"/>
              </a:lnSpc>
              <a:spcBef>
                <a:spcPts val="100"/>
              </a:spcBef>
            </a:pPr>
            <a:r>
              <a:rPr dirty="0" spc="-200"/>
              <a:t>Robotics</a:t>
            </a:r>
            <a:r>
              <a:rPr dirty="0" spc="-65"/>
              <a:t> </a:t>
            </a:r>
            <a:r>
              <a:rPr dirty="0" spc="-55"/>
              <a:t>is</a:t>
            </a:r>
            <a:r>
              <a:rPr dirty="0" spc="-170"/>
              <a:t> </a:t>
            </a:r>
            <a:r>
              <a:rPr dirty="0"/>
              <a:t>a</a:t>
            </a:r>
            <a:r>
              <a:rPr dirty="0" spc="-90"/>
              <a:t> </a:t>
            </a:r>
            <a:r>
              <a:rPr dirty="0" spc="-80"/>
              <a:t>few</a:t>
            </a:r>
            <a:r>
              <a:rPr dirty="0" spc="-120"/>
              <a:t> </a:t>
            </a:r>
            <a:r>
              <a:rPr dirty="0" spc="-135"/>
              <a:t>years</a:t>
            </a:r>
            <a:r>
              <a:rPr dirty="0" spc="-90"/>
              <a:t> </a:t>
            </a:r>
            <a:r>
              <a:rPr dirty="0" spc="-375"/>
              <a:t>behind…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2093" y="2130625"/>
            <a:ext cx="6872604" cy="27108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794" y="1585355"/>
            <a:ext cx="3801402" cy="3801405"/>
          </a:xfrm>
          <a:prstGeom prst="rect">
            <a:avLst/>
          </a:prstGeom>
        </p:spPr>
      </p:pic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40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5087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701052" y="2113800"/>
            <a:ext cx="1880870" cy="2338070"/>
            <a:chOff x="701052" y="2113800"/>
            <a:chExt cx="1880870" cy="23380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1052" y="2113800"/>
              <a:ext cx="1880603" cy="23378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878" y="2308580"/>
              <a:ext cx="1291889" cy="1750076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48257" y="4103748"/>
            <a:ext cx="1597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Turing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30">
                <a:latin typeface="Calibri"/>
                <a:cs typeface="Calibri"/>
              </a:rPr>
              <a:t>Test,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1949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80771" y="0"/>
            <a:ext cx="3002280" cy="2193290"/>
            <a:chOff x="80771" y="0"/>
            <a:chExt cx="3002280" cy="2193290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71" y="12"/>
              <a:ext cx="1795271" cy="219302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5611" y="164947"/>
              <a:ext cx="1207468" cy="163572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87779" y="0"/>
              <a:ext cx="1795271" cy="21930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3093" y="144032"/>
              <a:ext cx="1207465" cy="1656624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354351" y="1887735"/>
            <a:ext cx="22447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Pitts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McCulloch,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1943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80772" y="4253496"/>
            <a:ext cx="2969260" cy="2179320"/>
            <a:chOff x="80772" y="4253496"/>
            <a:chExt cx="2969260" cy="217932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772" y="4253496"/>
              <a:ext cx="2968751" cy="2179307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611" y="4449177"/>
              <a:ext cx="2381249" cy="1590674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559456" y="6057633"/>
            <a:ext cx="181165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4010" marR="5080" indent="-32194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Minsky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Edmonds </a:t>
            </a:r>
            <a:r>
              <a:rPr dirty="0" sz="1800">
                <a:latin typeface="Calibri"/>
                <a:cs typeface="Calibri"/>
              </a:rPr>
              <a:t>SNARC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1951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3474996" y="1643995"/>
            <a:ext cx="747585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1958,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Simon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Newell: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"within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ten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years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digital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computer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world's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chess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champion"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"within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ten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years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digital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computer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will </a:t>
            </a:r>
            <a:r>
              <a:rPr dirty="0" sz="2000">
                <a:latin typeface="Calibri"/>
                <a:cs typeface="Calibri"/>
              </a:rPr>
              <a:t>discover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prove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important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new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mathematical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theorem.“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3487696" y="2863344"/>
            <a:ext cx="764413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1965,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Simon: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"machines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capable,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within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twenty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years,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doing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any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474996" y="4692238"/>
            <a:ext cx="781812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Calibri"/>
                <a:cs typeface="Calibri"/>
              </a:rPr>
              <a:t>1970,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Minsky: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"In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from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three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eight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years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have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machine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with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general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intelligence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average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human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being."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2887979" y="2723388"/>
            <a:ext cx="8729980" cy="1833880"/>
            <a:chOff x="2887979" y="2723388"/>
            <a:chExt cx="8729980" cy="1833880"/>
          </a:xfrm>
        </p:grpSpPr>
        <p:pic>
          <p:nvPicPr>
            <p:cNvPr id="21" name="object 2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87979" y="2723388"/>
              <a:ext cx="8683751" cy="1752599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56559" y="2795016"/>
              <a:ext cx="8660891" cy="1761743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35706" y="2750070"/>
              <a:ext cx="8588527" cy="165840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2935706" y="2750070"/>
              <a:ext cx="8589010" cy="1658620"/>
            </a:xfrm>
            <a:custGeom>
              <a:avLst/>
              <a:gdLst/>
              <a:ahLst/>
              <a:cxnLst/>
              <a:rect l="l" t="t" r="r" b="b"/>
              <a:pathLst>
                <a:path w="8589010" h="1658620">
                  <a:moveTo>
                    <a:pt x="0" y="0"/>
                  </a:moveTo>
                  <a:lnTo>
                    <a:pt x="8588527" y="0"/>
                  </a:lnTo>
                  <a:lnTo>
                    <a:pt x="8588527" y="1658404"/>
                  </a:lnTo>
                  <a:lnTo>
                    <a:pt x="0" y="16584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3303700" y="2924975"/>
            <a:ext cx="7856855" cy="148907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83515" marR="5080" indent="-184150">
              <a:lnSpc>
                <a:spcPct val="93700"/>
              </a:lnSpc>
              <a:spcBef>
                <a:spcPts val="395"/>
              </a:spcBef>
            </a:pPr>
            <a:r>
              <a:rPr dirty="0" sz="4000" spc="-250">
                <a:latin typeface="Calibri"/>
                <a:cs typeface="Calibri"/>
              </a:rPr>
              <a:t>L</a:t>
            </a:r>
            <a:r>
              <a:rPr dirty="0" baseline="2777" sz="3000" spc="-1822">
                <a:latin typeface="Calibri"/>
                <a:cs typeface="Calibri"/>
              </a:rPr>
              <a:t>w</a:t>
            </a:r>
            <a:r>
              <a:rPr dirty="0" sz="4000" spc="-825">
                <a:latin typeface="Calibri"/>
                <a:cs typeface="Calibri"/>
              </a:rPr>
              <a:t>e</a:t>
            </a:r>
            <a:r>
              <a:rPr dirty="0" baseline="2777" sz="3000" spc="-382">
                <a:latin typeface="Calibri"/>
                <a:cs typeface="Calibri"/>
              </a:rPr>
              <a:t>o</a:t>
            </a:r>
            <a:r>
              <a:rPr dirty="0" sz="4000" spc="-1330">
                <a:latin typeface="Calibri"/>
                <a:cs typeface="Calibri"/>
              </a:rPr>
              <a:t>s</a:t>
            </a:r>
            <a:r>
              <a:rPr dirty="0" baseline="2777" sz="3000" spc="-30">
                <a:latin typeface="Calibri"/>
                <a:cs typeface="Calibri"/>
              </a:rPr>
              <a:t>r</a:t>
            </a:r>
            <a:r>
              <a:rPr dirty="0" baseline="2777" sz="3000" spc="-465">
                <a:latin typeface="Calibri"/>
                <a:cs typeface="Calibri"/>
              </a:rPr>
              <a:t>k</a:t>
            </a:r>
            <a:r>
              <a:rPr dirty="0" sz="4000" spc="-830">
                <a:latin typeface="Calibri"/>
                <a:cs typeface="Calibri"/>
              </a:rPr>
              <a:t>s</a:t>
            </a:r>
            <a:r>
              <a:rPr dirty="0" baseline="2777" sz="3000" spc="-247">
                <a:latin typeface="Calibri"/>
                <a:cs typeface="Calibri"/>
              </a:rPr>
              <a:t>a</a:t>
            </a:r>
            <a:r>
              <a:rPr dirty="0" sz="4000" spc="-1550">
                <a:latin typeface="Calibri"/>
                <a:cs typeface="Calibri"/>
              </a:rPr>
              <a:t>o</a:t>
            </a:r>
            <a:r>
              <a:rPr dirty="0" baseline="2777" sz="3000" spc="-142">
                <a:latin typeface="Calibri"/>
                <a:cs typeface="Calibri"/>
              </a:rPr>
              <a:t>m</a:t>
            </a:r>
            <a:r>
              <a:rPr dirty="0" sz="4000" spc="-2060">
                <a:latin typeface="Calibri"/>
                <a:cs typeface="Calibri"/>
              </a:rPr>
              <a:t>n</a:t>
            </a:r>
            <a:r>
              <a:rPr dirty="0" baseline="2777" sz="3000" spc="-30">
                <a:latin typeface="Calibri"/>
                <a:cs typeface="Calibri"/>
              </a:rPr>
              <a:t>a</a:t>
            </a:r>
            <a:r>
              <a:rPr dirty="0" baseline="2777" sz="3000" spc="-15">
                <a:latin typeface="Calibri"/>
                <a:cs typeface="Calibri"/>
              </a:rPr>
              <a:t>n</a:t>
            </a:r>
            <a:r>
              <a:rPr dirty="0" baseline="2777" sz="3000" spc="7">
                <a:latin typeface="Calibri"/>
                <a:cs typeface="Calibri"/>
              </a:rPr>
              <a:t> </a:t>
            </a:r>
            <a:r>
              <a:rPr dirty="0" baseline="2777" sz="3000" spc="-592">
                <a:latin typeface="Calibri"/>
                <a:cs typeface="Calibri"/>
              </a:rPr>
              <a:t>c</a:t>
            </a:r>
            <a:r>
              <a:rPr dirty="0" sz="4000" spc="-1625">
                <a:latin typeface="Calibri"/>
                <a:cs typeface="Calibri"/>
              </a:rPr>
              <a:t>#</a:t>
            </a:r>
            <a:r>
              <a:rPr dirty="0" baseline="2777" sz="3000" spc="-22">
                <a:latin typeface="Calibri"/>
                <a:cs typeface="Calibri"/>
              </a:rPr>
              <a:t>a</a:t>
            </a:r>
            <a:r>
              <a:rPr dirty="0" baseline="2777" sz="3000" spc="-607">
                <a:latin typeface="Calibri"/>
                <a:cs typeface="Calibri"/>
              </a:rPr>
              <a:t>n</a:t>
            </a:r>
            <a:r>
              <a:rPr dirty="0" sz="4000" spc="-1190">
                <a:latin typeface="Calibri"/>
                <a:cs typeface="Calibri"/>
              </a:rPr>
              <a:t>1</a:t>
            </a:r>
            <a:r>
              <a:rPr dirty="0" baseline="2777" sz="3000" spc="-7">
                <a:latin typeface="Calibri"/>
                <a:cs typeface="Calibri"/>
              </a:rPr>
              <a:t>d</a:t>
            </a:r>
            <a:r>
              <a:rPr dirty="0" baseline="2777" sz="3000" spc="-1402">
                <a:latin typeface="Calibri"/>
                <a:cs typeface="Calibri"/>
              </a:rPr>
              <a:t>o</a:t>
            </a:r>
            <a:r>
              <a:rPr dirty="0" sz="4000" spc="-155">
                <a:latin typeface="Calibri"/>
                <a:cs typeface="Calibri"/>
              </a:rPr>
              <a:t>:</a:t>
            </a:r>
            <a:r>
              <a:rPr dirty="0" baseline="2777" sz="3000" spc="-232">
                <a:latin typeface="Calibri"/>
                <a:cs typeface="Calibri"/>
              </a:rPr>
              <a:t>.</a:t>
            </a:r>
            <a:r>
              <a:rPr dirty="0" baseline="2777" sz="3000" spc="-247">
                <a:latin typeface="Calibri"/>
                <a:cs typeface="Calibri"/>
              </a:rPr>
              <a:t>”</a:t>
            </a:r>
            <a:r>
              <a:rPr dirty="0" sz="4000" spc="-15">
                <a:latin typeface="Calibri"/>
                <a:cs typeface="Calibri"/>
              </a:rPr>
              <a:t>T</a:t>
            </a:r>
            <a:r>
              <a:rPr dirty="0" sz="4000" spc="-5">
                <a:latin typeface="Calibri"/>
                <a:cs typeface="Calibri"/>
              </a:rPr>
              <a:t>he </a:t>
            </a:r>
            <a:r>
              <a:rPr dirty="0" sz="4000">
                <a:latin typeface="Calibri"/>
                <a:cs typeface="Calibri"/>
              </a:rPr>
              <a:t>HARD</a:t>
            </a:r>
            <a:r>
              <a:rPr dirty="0" sz="4000" spc="-70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THINGS</a:t>
            </a:r>
            <a:r>
              <a:rPr dirty="0" sz="4000" spc="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are</a:t>
            </a:r>
            <a:r>
              <a:rPr dirty="0" sz="4000" spc="-20">
                <a:latin typeface="Calibri"/>
                <a:cs typeface="Calibri"/>
              </a:rPr>
              <a:t> easy </a:t>
            </a:r>
            <a:r>
              <a:rPr dirty="0" baseline="2777" sz="3000">
                <a:latin typeface="Calibri"/>
                <a:cs typeface="Calibri"/>
              </a:rPr>
              <a:t>1967</a:t>
            </a:r>
            <a:r>
              <a:rPr dirty="0" baseline="2777" sz="3000" spc="-270">
                <a:latin typeface="Calibri"/>
                <a:cs typeface="Calibri"/>
              </a:rPr>
              <a:t>,</a:t>
            </a:r>
            <a:r>
              <a:rPr dirty="0" sz="4000" spc="-1325">
                <a:latin typeface="Calibri"/>
                <a:cs typeface="Calibri"/>
              </a:rPr>
              <a:t>a</a:t>
            </a:r>
            <a:r>
              <a:rPr dirty="0" baseline="2777" sz="3000" spc="-600">
                <a:latin typeface="Calibri"/>
                <a:cs typeface="Calibri"/>
              </a:rPr>
              <a:t>M</a:t>
            </a:r>
            <a:r>
              <a:rPr dirty="0" sz="4000" spc="-1735">
                <a:latin typeface="Calibri"/>
                <a:cs typeface="Calibri"/>
              </a:rPr>
              <a:t>n</a:t>
            </a:r>
            <a:r>
              <a:rPr dirty="0" baseline="2777" sz="3000" spc="-22">
                <a:latin typeface="Calibri"/>
                <a:cs typeface="Calibri"/>
              </a:rPr>
              <a:t>i</a:t>
            </a:r>
            <a:r>
              <a:rPr dirty="0" baseline="2777" sz="3000" spc="-7">
                <a:latin typeface="Calibri"/>
                <a:cs typeface="Calibri"/>
              </a:rPr>
              <a:t>n</a:t>
            </a:r>
            <a:r>
              <a:rPr dirty="0" baseline="2777" sz="3000" spc="-914">
                <a:latin typeface="Calibri"/>
                <a:cs typeface="Calibri"/>
              </a:rPr>
              <a:t>s</a:t>
            </a:r>
            <a:r>
              <a:rPr dirty="0" sz="4000" spc="-1540">
                <a:latin typeface="Calibri"/>
                <a:cs typeface="Calibri"/>
              </a:rPr>
              <a:t>d</a:t>
            </a:r>
            <a:r>
              <a:rPr dirty="0" baseline="2777" sz="3000" spc="-7">
                <a:latin typeface="Calibri"/>
                <a:cs typeface="Calibri"/>
              </a:rPr>
              <a:t>ky</a:t>
            </a:r>
            <a:r>
              <a:rPr dirty="0" baseline="2777" sz="3000" spc="44">
                <a:latin typeface="Calibri"/>
                <a:cs typeface="Calibri"/>
              </a:rPr>
              <a:t>:</a:t>
            </a:r>
            <a:r>
              <a:rPr dirty="0" sz="4000" spc="-944">
                <a:latin typeface="Calibri"/>
                <a:cs typeface="Calibri"/>
              </a:rPr>
              <a:t>t</a:t>
            </a:r>
            <a:r>
              <a:rPr dirty="0" baseline="2777" sz="3000" spc="-7">
                <a:latin typeface="Calibri"/>
                <a:cs typeface="Calibri"/>
              </a:rPr>
              <a:t>"</a:t>
            </a:r>
            <a:r>
              <a:rPr dirty="0" baseline="2777" sz="3000" spc="-2475">
                <a:latin typeface="Calibri"/>
                <a:cs typeface="Calibri"/>
              </a:rPr>
              <a:t>W</a:t>
            </a:r>
            <a:r>
              <a:rPr dirty="0" sz="4000" spc="-465">
                <a:latin typeface="Calibri"/>
                <a:cs typeface="Calibri"/>
              </a:rPr>
              <a:t>h</a:t>
            </a:r>
            <a:r>
              <a:rPr dirty="0" baseline="2777" sz="3000" spc="-22">
                <a:latin typeface="Calibri"/>
                <a:cs typeface="Calibri"/>
              </a:rPr>
              <a:t>i</a:t>
            </a:r>
            <a:r>
              <a:rPr dirty="0" baseline="2777" sz="3000" spc="-1035">
                <a:latin typeface="Calibri"/>
                <a:cs typeface="Calibri"/>
              </a:rPr>
              <a:t>t</a:t>
            </a:r>
            <a:r>
              <a:rPr dirty="0" sz="4000" spc="-1325">
                <a:latin typeface="Calibri"/>
                <a:cs typeface="Calibri"/>
              </a:rPr>
              <a:t>e</a:t>
            </a:r>
            <a:r>
              <a:rPr dirty="0" baseline="2777" sz="3000" spc="-7">
                <a:latin typeface="Calibri"/>
                <a:cs typeface="Calibri"/>
              </a:rPr>
              <a:t>h</a:t>
            </a:r>
            <a:r>
              <a:rPr dirty="0" baseline="2777" sz="3000" spc="-22">
                <a:latin typeface="Calibri"/>
                <a:cs typeface="Calibri"/>
              </a:rPr>
              <a:t>i</a:t>
            </a:r>
            <a:r>
              <a:rPr dirty="0" baseline="2777" sz="3000" spc="-547">
                <a:latin typeface="Calibri"/>
                <a:cs typeface="Calibri"/>
              </a:rPr>
              <a:t>n</a:t>
            </a:r>
            <a:r>
              <a:rPr dirty="0" sz="4000" spc="-1155">
                <a:latin typeface="Calibri"/>
                <a:cs typeface="Calibri"/>
              </a:rPr>
              <a:t>E</a:t>
            </a:r>
            <a:r>
              <a:rPr dirty="0" baseline="2777" sz="3000" spc="-7">
                <a:latin typeface="Calibri"/>
                <a:cs typeface="Calibri"/>
              </a:rPr>
              <a:t>a</a:t>
            </a:r>
            <a:r>
              <a:rPr dirty="0" baseline="2777" sz="3000" spc="-419">
                <a:latin typeface="Calibri"/>
                <a:cs typeface="Calibri"/>
              </a:rPr>
              <a:t> </a:t>
            </a:r>
            <a:r>
              <a:rPr dirty="0" sz="4000" spc="-2035">
                <a:latin typeface="Calibri"/>
                <a:cs typeface="Calibri"/>
              </a:rPr>
              <a:t>A</a:t>
            </a:r>
            <a:r>
              <a:rPr dirty="0" baseline="2777" sz="3000" spc="-30">
                <a:latin typeface="Calibri"/>
                <a:cs typeface="Calibri"/>
              </a:rPr>
              <a:t>ge</a:t>
            </a:r>
            <a:r>
              <a:rPr dirty="0" baseline="2777" sz="3000" spc="-1492">
                <a:latin typeface="Calibri"/>
                <a:cs typeface="Calibri"/>
              </a:rPr>
              <a:t>n</a:t>
            </a:r>
            <a:r>
              <a:rPr dirty="0" sz="4000" spc="-869">
                <a:latin typeface="Calibri"/>
                <a:cs typeface="Calibri"/>
              </a:rPr>
              <a:t>S</a:t>
            </a:r>
            <a:r>
              <a:rPr dirty="0" baseline="2777" sz="3000" spc="-300">
                <a:latin typeface="Calibri"/>
                <a:cs typeface="Calibri"/>
              </a:rPr>
              <a:t>e</a:t>
            </a:r>
            <a:r>
              <a:rPr dirty="0" sz="4000" spc="-1795">
                <a:latin typeface="Calibri"/>
                <a:cs typeface="Calibri"/>
              </a:rPr>
              <a:t>Y</a:t>
            </a:r>
            <a:r>
              <a:rPr dirty="0" baseline="2777" sz="3000" spc="-82">
                <a:latin typeface="Calibri"/>
                <a:cs typeface="Calibri"/>
              </a:rPr>
              <a:t>r</a:t>
            </a:r>
            <a:r>
              <a:rPr dirty="0" baseline="2777" sz="3000" spc="-60">
                <a:latin typeface="Calibri"/>
                <a:cs typeface="Calibri"/>
              </a:rPr>
              <a:t>a</a:t>
            </a:r>
            <a:r>
              <a:rPr dirty="0" baseline="2777" sz="3000" spc="-15">
                <a:latin typeface="Calibri"/>
                <a:cs typeface="Calibri"/>
              </a:rPr>
              <a:t>t</a:t>
            </a:r>
            <a:r>
              <a:rPr dirty="0" baseline="2777" sz="3000" spc="-127">
                <a:latin typeface="Calibri"/>
                <a:cs typeface="Calibri"/>
              </a:rPr>
              <a:t>i</a:t>
            </a:r>
            <a:r>
              <a:rPr dirty="0" sz="4000" spc="-1914">
                <a:latin typeface="Calibri"/>
                <a:cs typeface="Calibri"/>
              </a:rPr>
              <a:t>T</a:t>
            </a:r>
            <a:r>
              <a:rPr dirty="0" baseline="2777" sz="3000" spc="-22">
                <a:latin typeface="Calibri"/>
                <a:cs typeface="Calibri"/>
              </a:rPr>
              <a:t>o</a:t>
            </a:r>
            <a:r>
              <a:rPr dirty="0" baseline="2777" sz="3000" spc="-359">
                <a:latin typeface="Calibri"/>
                <a:cs typeface="Calibri"/>
              </a:rPr>
              <a:t>n</a:t>
            </a:r>
            <a:r>
              <a:rPr dirty="0" sz="4000" spc="-2270">
                <a:latin typeface="Calibri"/>
                <a:cs typeface="Calibri"/>
              </a:rPr>
              <a:t>H</a:t>
            </a:r>
            <a:r>
              <a:rPr dirty="0" baseline="2777" sz="3000" spc="-22">
                <a:latin typeface="Calibri"/>
                <a:cs typeface="Calibri"/>
              </a:rPr>
              <a:t>..</a:t>
            </a:r>
            <a:r>
              <a:rPr dirty="0" baseline="2777" sz="3000" spc="-15">
                <a:latin typeface="Calibri"/>
                <a:cs typeface="Calibri"/>
              </a:rPr>
              <a:t>.</a:t>
            </a:r>
            <a:r>
              <a:rPr dirty="0" baseline="2777" sz="3000" spc="97">
                <a:latin typeface="Calibri"/>
                <a:cs typeface="Calibri"/>
              </a:rPr>
              <a:t> </a:t>
            </a:r>
            <a:r>
              <a:rPr dirty="0" baseline="2777" sz="3000" spc="-547">
                <a:latin typeface="Calibri"/>
                <a:cs typeface="Calibri"/>
              </a:rPr>
              <a:t>t</a:t>
            </a:r>
            <a:r>
              <a:rPr dirty="0" sz="4000" spc="-675">
                <a:latin typeface="Calibri"/>
                <a:cs typeface="Calibri"/>
              </a:rPr>
              <a:t>I</a:t>
            </a:r>
            <a:r>
              <a:rPr dirty="0" baseline="2777" sz="3000" spc="-607">
                <a:latin typeface="Calibri"/>
                <a:cs typeface="Calibri"/>
              </a:rPr>
              <a:t>h</a:t>
            </a:r>
            <a:r>
              <a:rPr dirty="0" sz="4000" spc="-2205">
                <a:latin typeface="Calibri"/>
                <a:cs typeface="Calibri"/>
              </a:rPr>
              <a:t>N</a:t>
            </a:r>
            <a:r>
              <a:rPr dirty="0" baseline="2777" sz="3000" spc="-7">
                <a:latin typeface="Calibri"/>
                <a:cs typeface="Calibri"/>
              </a:rPr>
              <a:t>e</a:t>
            </a:r>
            <a:r>
              <a:rPr dirty="0" baseline="2777" sz="3000" spc="165">
                <a:latin typeface="Calibri"/>
                <a:cs typeface="Calibri"/>
              </a:rPr>
              <a:t> </a:t>
            </a:r>
            <a:r>
              <a:rPr dirty="0" baseline="2777" sz="3000" spc="-509">
                <a:latin typeface="Calibri"/>
                <a:cs typeface="Calibri"/>
              </a:rPr>
              <a:t>p</a:t>
            </a:r>
            <a:r>
              <a:rPr dirty="0" sz="4000" spc="-2215">
                <a:latin typeface="Calibri"/>
                <a:cs typeface="Calibri"/>
              </a:rPr>
              <a:t>G</a:t>
            </a:r>
            <a:r>
              <a:rPr dirty="0" baseline="2777" sz="3000" spc="-75">
                <a:latin typeface="Calibri"/>
                <a:cs typeface="Calibri"/>
              </a:rPr>
              <a:t>r</a:t>
            </a:r>
            <a:r>
              <a:rPr dirty="0" baseline="2777" sz="3000" spc="-15">
                <a:latin typeface="Calibri"/>
                <a:cs typeface="Calibri"/>
              </a:rPr>
              <a:t>o</a:t>
            </a:r>
            <a:r>
              <a:rPr dirty="0" baseline="2777" sz="3000" spc="-892">
                <a:latin typeface="Calibri"/>
                <a:cs typeface="Calibri"/>
              </a:rPr>
              <a:t>b</a:t>
            </a:r>
            <a:r>
              <a:rPr dirty="0" sz="4000" spc="-1270">
                <a:latin typeface="Calibri"/>
                <a:cs typeface="Calibri"/>
              </a:rPr>
              <a:t>S</a:t>
            </a:r>
            <a:r>
              <a:rPr dirty="0" baseline="2777" sz="3000" spc="-22">
                <a:latin typeface="Calibri"/>
                <a:cs typeface="Calibri"/>
              </a:rPr>
              <a:t>le</a:t>
            </a:r>
            <a:r>
              <a:rPr dirty="0" baseline="2777" sz="3000" spc="-1320">
                <a:latin typeface="Calibri"/>
                <a:cs typeface="Calibri"/>
              </a:rPr>
              <a:t>m</a:t>
            </a:r>
            <a:r>
              <a:rPr dirty="0" sz="4000" spc="-600">
                <a:latin typeface="Calibri"/>
                <a:cs typeface="Calibri"/>
              </a:rPr>
              <a:t>a</a:t>
            </a:r>
            <a:r>
              <a:rPr dirty="0" baseline="2777" sz="3000" spc="-697">
                <a:latin typeface="Calibri"/>
                <a:cs typeface="Calibri"/>
              </a:rPr>
              <a:t>o</a:t>
            </a:r>
            <a:r>
              <a:rPr dirty="0" sz="4000" spc="-950">
                <a:latin typeface="Calibri"/>
                <a:cs typeface="Calibri"/>
              </a:rPr>
              <a:t>r</a:t>
            </a:r>
            <a:r>
              <a:rPr dirty="0" baseline="2777" sz="3000" spc="-7">
                <a:latin typeface="Calibri"/>
                <a:cs typeface="Calibri"/>
              </a:rPr>
              <a:t>f</a:t>
            </a:r>
            <a:r>
              <a:rPr dirty="0" baseline="2777" sz="3000" spc="-172">
                <a:latin typeface="Calibri"/>
                <a:cs typeface="Calibri"/>
              </a:rPr>
              <a:t> </a:t>
            </a:r>
            <a:r>
              <a:rPr dirty="0" sz="4000" spc="-1825">
                <a:latin typeface="Calibri"/>
                <a:cs typeface="Calibri"/>
              </a:rPr>
              <a:t>e</a:t>
            </a:r>
            <a:r>
              <a:rPr dirty="0" baseline="2777" sz="3000" spc="-7">
                <a:latin typeface="Calibri"/>
                <a:cs typeface="Calibri"/>
              </a:rPr>
              <a:t>c</a:t>
            </a:r>
            <a:r>
              <a:rPr dirty="0" baseline="2777" sz="3000" spc="-60">
                <a:latin typeface="Calibri"/>
                <a:cs typeface="Calibri"/>
              </a:rPr>
              <a:t>r</a:t>
            </a:r>
            <a:r>
              <a:rPr dirty="0" baseline="2777" sz="3000" spc="-22">
                <a:latin typeface="Calibri"/>
                <a:cs typeface="Calibri"/>
              </a:rPr>
              <a:t>e</a:t>
            </a:r>
            <a:r>
              <a:rPr dirty="0" baseline="2777" sz="3000" spc="-1185">
                <a:latin typeface="Calibri"/>
                <a:cs typeface="Calibri"/>
              </a:rPr>
              <a:t>a</a:t>
            </a:r>
            <a:r>
              <a:rPr dirty="0" sz="4000" spc="-1370">
                <a:latin typeface="Calibri"/>
                <a:cs typeface="Calibri"/>
              </a:rPr>
              <a:t>h</a:t>
            </a:r>
            <a:r>
              <a:rPr dirty="0" baseline="2777" sz="3000" spc="-7">
                <a:latin typeface="Calibri"/>
                <a:cs typeface="Calibri"/>
              </a:rPr>
              <a:t>t</a:t>
            </a:r>
            <a:r>
              <a:rPr dirty="0" baseline="2777" sz="3000" spc="-22">
                <a:latin typeface="Calibri"/>
                <a:cs typeface="Calibri"/>
              </a:rPr>
              <a:t>i</a:t>
            </a:r>
            <a:r>
              <a:rPr dirty="0" baseline="2777" sz="3000" spc="-1260">
                <a:latin typeface="Calibri"/>
                <a:cs typeface="Calibri"/>
              </a:rPr>
              <a:t>n</a:t>
            </a:r>
            <a:r>
              <a:rPr dirty="0" sz="4000" spc="-1085">
                <a:latin typeface="Calibri"/>
                <a:cs typeface="Calibri"/>
              </a:rPr>
              <a:t>a</a:t>
            </a:r>
            <a:r>
              <a:rPr dirty="0" baseline="2777" sz="3000" spc="-7">
                <a:latin typeface="Calibri"/>
                <a:cs typeface="Calibri"/>
              </a:rPr>
              <a:t>g</a:t>
            </a:r>
            <a:r>
              <a:rPr dirty="0" baseline="2777" sz="3000" spc="-419">
                <a:latin typeface="Calibri"/>
                <a:cs typeface="Calibri"/>
              </a:rPr>
              <a:t> </a:t>
            </a:r>
            <a:r>
              <a:rPr dirty="0" sz="4000" spc="-1105">
                <a:latin typeface="Calibri"/>
                <a:cs typeface="Calibri"/>
              </a:rPr>
              <a:t>r</a:t>
            </a:r>
            <a:r>
              <a:rPr dirty="0" baseline="2777" sz="3000" spc="-22">
                <a:latin typeface="Calibri"/>
                <a:cs typeface="Calibri"/>
              </a:rPr>
              <a:t>'</a:t>
            </a:r>
            <a:r>
              <a:rPr dirty="0" baseline="2777" sz="3000" spc="-622">
                <a:latin typeface="Calibri"/>
                <a:cs typeface="Calibri"/>
              </a:rPr>
              <a:t>a</a:t>
            </a:r>
            <a:r>
              <a:rPr dirty="0" sz="4000" spc="-1745">
                <a:latin typeface="Calibri"/>
                <a:cs typeface="Calibri"/>
              </a:rPr>
              <a:t>d</a:t>
            </a:r>
            <a:r>
              <a:rPr dirty="0" baseline="2777" sz="3000" spc="-37">
                <a:latin typeface="Calibri"/>
                <a:cs typeface="Calibri"/>
              </a:rPr>
              <a:t>r</a:t>
            </a:r>
            <a:r>
              <a:rPr dirty="0" baseline="2777" sz="3000" spc="-22">
                <a:latin typeface="Calibri"/>
                <a:cs typeface="Calibri"/>
              </a:rPr>
              <a:t>t</a:t>
            </a:r>
            <a:r>
              <a:rPr dirty="0" baseline="2777" sz="3000" spc="-217">
                <a:latin typeface="Calibri"/>
                <a:cs typeface="Calibri"/>
              </a:rPr>
              <a:t>i</a:t>
            </a:r>
            <a:r>
              <a:rPr dirty="0" sz="4000" spc="-919">
                <a:latin typeface="Calibri"/>
                <a:cs typeface="Calibri"/>
              </a:rPr>
              <a:t>.</a:t>
            </a:r>
            <a:r>
              <a:rPr dirty="0" baseline="2777" sz="3000" spc="-22">
                <a:latin typeface="Calibri"/>
                <a:cs typeface="Calibri"/>
              </a:rPr>
              <a:t>f</a:t>
            </a:r>
            <a:r>
              <a:rPr dirty="0" baseline="2777" sz="3000" spc="-37">
                <a:latin typeface="Calibri"/>
                <a:cs typeface="Calibri"/>
              </a:rPr>
              <a:t>i</a:t>
            </a:r>
            <a:r>
              <a:rPr dirty="0" baseline="2777" sz="3000" spc="-22">
                <a:latin typeface="Calibri"/>
                <a:cs typeface="Calibri"/>
              </a:rPr>
              <a:t>c</a:t>
            </a:r>
            <a:r>
              <a:rPr dirty="0" baseline="2777" sz="3000" spc="-37">
                <a:latin typeface="Calibri"/>
                <a:cs typeface="Calibri"/>
              </a:rPr>
              <a:t>i</a:t>
            </a:r>
            <a:r>
              <a:rPr dirty="0" baseline="2777" sz="3000" spc="-22">
                <a:latin typeface="Calibri"/>
                <a:cs typeface="Calibri"/>
              </a:rPr>
              <a:t>al</a:t>
            </a:r>
            <a:r>
              <a:rPr dirty="0" baseline="2777" sz="3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intelligence'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substantially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solved."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117" y="-93792"/>
            <a:ext cx="6624955" cy="1417955"/>
          </a:xfrm>
          <a:prstGeom prst="rect"/>
        </p:spPr>
        <p:txBody>
          <a:bodyPr wrap="square" lIns="0" tIns="220979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739"/>
              </a:spcBef>
            </a:pPr>
            <a:r>
              <a:rPr dirty="0" spc="-60"/>
              <a:t>Agenda</a:t>
            </a: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dirty="0" spc="-125" b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dirty="0" spc="-15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70" b="0">
                <a:solidFill>
                  <a:srgbClr val="000000"/>
                </a:solidFill>
                <a:latin typeface="Times New Roman"/>
                <a:cs typeface="Times New Roman"/>
              </a:rPr>
              <a:t>brief</a:t>
            </a:r>
            <a:r>
              <a:rPr dirty="0" spc="-12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30" b="0">
                <a:solidFill>
                  <a:srgbClr val="000000"/>
                </a:solidFill>
                <a:latin typeface="Times New Roman"/>
                <a:cs typeface="Times New Roman"/>
              </a:rPr>
              <a:t>(and</a:t>
            </a:r>
            <a:r>
              <a:rPr dirty="0" spc="-13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60" b="0">
                <a:solidFill>
                  <a:srgbClr val="000000"/>
                </a:solidFill>
                <a:latin typeface="Times New Roman"/>
                <a:cs typeface="Times New Roman"/>
              </a:rPr>
              <a:t>incomplete)</a:t>
            </a:r>
            <a:r>
              <a:rPr dirty="0" spc="-16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60" b="0">
                <a:solidFill>
                  <a:srgbClr val="000000"/>
                </a:solidFill>
                <a:latin typeface="Times New Roman"/>
                <a:cs typeface="Times New Roman"/>
              </a:rPr>
              <a:t>history</a:t>
            </a:r>
            <a:r>
              <a:rPr dirty="0" spc="-125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45" b="0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dirty="0" spc="-150" b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25" b="0">
                <a:solidFill>
                  <a:srgbClr val="000000"/>
                </a:solidFill>
                <a:latin typeface="Times New Roman"/>
                <a:cs typeface="Times New Roman"/>
              </a:rPr>
              <a:t>AI</a:t>
            </a:r>
          </a:p>
        </p:txBody>
      </p:sp>
      <p:sp>
        <p:nvSpPr>
          <p:cNvPr id="5" name="object 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40</a:t>
            </a:fld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How</a:t>
            </a:r>
            <a:r>
              <a:rPr dirty="0" spc="-125"/>
              <a:t> </a:t>
            </a:r>
            <a:r>
              <a:rPr dirty="0" spc="-114"/>
              <a:t>does</a:t>
            </a:r>
            <a:r>
              <a:rPr dirty="0" spc="-80"/>
              <a:t> </a:t>
            </a:r>
            <a:r>
              <a:rPr dirty="0" spc="-65"/>
              <a:t>machine</a:t>
            </a:r>
            <a:r>
              <a:rPr dirty="0" spc="-135"/>
              <a:t> </a:t>
            </a:r>
            <a:r>
              <a:rPr dirty="0" spc="-85"/>
              <a:t>learning</a:t>
            </a:r>
            <a:r>
              <a:rPr dirty="0" spc="-120"/>
              <a:t> </a:t>
            </a:r>
            <a:r>
              <a:rPr dirty="0" spc="-10"/>
              <a:t>work?</a:t>
            </a:r>
          </a:p>
          <a:p>
            <a:pPr>
              <a:lnSpc>
                <a:spcPct val="100000"/>
              </a:lnSpc>
              <a:spcBef>
                <a:spcPts val="1689"/>
              </a:spcBef>
            </a:p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dirty="0" spc="-155"/>
              <a:t> </a:t>
            </a:r>
            <a:r>
              <a:rPr dirty="0"/>
              <a:t>do</a:t>
            </a:r>
            <a:r>
              <a:rPr dirty="0" spc="-125"/>
              <a:t> </a:t>
            </a:r>
            <a:r>
              <a:rPr dirty="0" spc="-110"/>
              <a:t>generative</a:t>
            </a:r>
            <a:r>
              <a:rPr dirty="0" spc="-140"/>
              <a:t> </a:t>
            </a:r>
            <a:r>
              <a:rPr dirty="0" spc="-55"/>
              <a:t>AI</a:t>
            </a:r>
            <a:r>
              <a:rPr dirty="0" spc="-150"/>
              <a:t> </a:t>
            </a:r>
            <a:r>
              <a:rPr dirty="0" spc="-140"/>
              <a:t>systems </a:t>
            </a:r>
            <a:r>
              <a:rPr dirty="0" spc="-70"/>
              <a:t>work</a:t>
            </a:r>
            <a:r>
              <a:rPr dirty="0" spc="-140"/>
              <a:t> </a:t>
            </a:r>
            <a:r>
              <a:rPr dirty="0" spc="-50"/>
              <a:t>(text</a:t>
            </a:r>
            <a:r>
              <a:rPr dirty="0" spc="-150"/>
              <a:t> </a:t>
            </a:r>
            <a:r>
              <a:rPr dirty="0" spc="-80"/>
              <a:t>&amp;</a:t>
            </a:r>
            <a:r>
              <a:rPr dirty="0" spc="-135"/>
              <a:t> </a:t>
            </a:r>
            <a:r>
              <a:rPr dirty="0" spc="-60"/>
              <a:t>image)</a:t>
            </a:r>
          </a:p>
        </p:txBody>
      </p:sp>
      <p:sp>
        <p:nvSpPr>
          <p:cNvPr id="4" name="object 4" descr=""/>
          <p:cNvSpPr txBox="1"/>
          <p:nvPr/>
        </p:nvSpPr>
        <p:spPr>
          <a:xfrm>
            <a:off x="1544586" y="5414670"/>
            <a:ext cx="4702175" cy="124079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8000">
                <a:latin typeface="Impact"/>
                <a:cs typeface="Impact"/>
              </a:rPr>
              <a:t>THANK</a:t>
            </a:r>
            <a:r>
              <a:rPr dirty="0" sz="8000" spc="-25">
                <a:latin typeface="Impact"/>
                <a:cs typeface="Impact"/>
              </a:rPr>
              <a:t> </a:t>
            </a:r>
            <a:r>
              <a:rPr dirty="0" sz="8000" spc="-20">
                <a:latin typeface="Impact"/>
                <a:cs typeface="Impact"/>
              </a:rPr>
              <a:t>YOU!</a:t>
            </a:r>
            <a:endParaRPr sz="8000">
              <a:latin typeface="Impact"/>
              <a:cs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663" y="113990"/>
            <a:ext cx="57842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803148"/>
            <a:ext cx="1164590" cy="1466215"/>
            <a:chOff x="0" y="803148"/>
            <a:chExt cx="1164590" cy="1466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3148"/>
              <a:ext cx="1164335" cy="146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83" y="997851"/>
              <a:ext cx="648241" cy="878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44976" y="530406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Turing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Test, 1949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-12"/>
            <a:ext cx="1790700" cy="1396365"/>
            <a:chOff x="0" y="-12"/>
            <a:chExt cx="1790700" cy="13963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2"/>
              <a:ext cx="1185671" cy="13959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45" y="182310"/>
              <a:ext cx="605878" cy="820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408" y="0"/>
              <a:ext cx="1193279" cy="1395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" y="171818"/>
              <a:ext cx="605878" cy="8312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44976" y="212788"/>
            <a:ext cx="1506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Pitts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McCulloch,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1943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97420" y="845832"/>
            <a:ext cx="1783080" cy="1385570"/>
            <a:chOff x="597420" y="845832"/>
            <a:chExt cx="1783080" cy="138557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420" y="845832"/>
              <a:ext cx="1783067" cy="13853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24" y="1040460"/>
              <a:ext cx="1194854" cy="798156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983077" y="844784"/>
            <a:ext cx="1219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Minsky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Edmonds </a:t>
            </a:r>
            <a:r>
              <a:rPr dirty="0" sz="1200">
                <a:latin typeface="Calibri"/>
                <a:cs typeface="Calibri"/>
              </a:rPr>
              <a:t>SNARC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1951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5720" y="2386038"/>
            <a:ext cx="1714499" cy="188594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093356" y="2097658"/>
            <a:ext cx="3034190" cy="149457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215097" y="4594528"/>
            <a:ext cx="2990584" cy="1682203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3744403" y="6294512"/>
            <a:ext cx="1927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GDM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AlphaGo,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2016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878116" y="4313059"/>
            <a:ext cx="2565412" cy="1963674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7192700" y="6347884"/>
            <a:ext cx="1915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OpenAI,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30">
                <a:latin typeface="Calibri"/>
                <a:cs typeface="Calibri"/>
              </a:rPr>
              <a:t>DOTA,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2020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6574587" y="2042541"/>
            <a:ext cx="3470910" cy="1875155"/>
            <a:chOff x="6574587" y="2042541"/>
            <a:chExt cx="3470910" cy="1875155"/>
          </a:xfrm>
        </p:grpSpPr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74587" y="2042541"/>
              <a:ext cx="3076650" cy="15136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83935" y="2799372"/>
              <a:ext cx="2361293" cy="1118232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213342" y="3634003"/>
            <a:ext cx="8958580" cy="932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9532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IBM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DeepBlue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1996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&amp;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1997</a:t>
            </a:r>
            <a:endParaRPr sz="1800">
              <a:latin typeface="Calibri"/>
              <a:cs typeface="Calibri"/>
            </a:endParaRPr>
          </a:p>
          <a:p>
            <a:pPr marL="6908165">
              <a:lnSpc>
                <a:spcPct val="100000"/>
              </a:lnSpc>
              <a:spcBef>
                <a:spcPts val="95"/>
              </a:spcBef>
            </a:pPr>
            <a:r>
              <a:rPr dirty="0" sz="1800">
                <a:latin typeface="Calibri"/>
                <a:cs typeface="Calibri"/>
              </a:rPr>
              <a:t>UMD,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QuizBowl,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2018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800" spc="-10">
                <a:latin typeface="Calibri"/>
                <a:cs typeface="Calibri"/>
              </a:rPr>
              <a:t>Samuel’s</a:t>
            </a:r>
            <a:r>
              <a:rPr dirty="0" sz="1800" spc="-8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Checkers</a:t>
            </a:r>
            <a:r>
              <a:rPr dirty="0" sz="1800" spc="-7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663" y="113990"/>
            <a:ext cx="57842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803148"/>
            <a:ext cx="1164590" cy="1466215"/>
            <a:chOff x="0" y="803148"/>
            <a:chExt cx="1164590" cy="1466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3148"/>
              <a:ext cx="1164335" cy="146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83" y="997851"/>
              <a:ext cx="648241" cy="878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44976" y="530406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Turing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Test, 1949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-12"/>
            <a:ext cx="1790700" cy="1396365"/>
            <a:chOff x="0" y="-12"/>
            <a:chExt cx="1790700" cy="13963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2"/>
              <a:ext cx="1185671" cy="13959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45" y="182310"/>
              <a:ext cx="605878" cy="820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408" y="0"/>
              <a:ext cx="1193279" cy="1395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" y="171818"/>
              <a:ext cx="605878" cy="8312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44976" y="212788"/>
            <a:ext cx="1506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Pitts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McCulloch,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1943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97420" y="845832"/>
            <a:ext cx="1783080" cy="1385570"/>
            <a:chOff x="597420" y="845832"/>
            <a:chExt cx="1783080" cy="138557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420" y="845832"/>
              <a:ext cx="1783067" cy="13853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24" y="1040460"/>
              <a:ext cx="1194854" cy="798156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983077" y="844784"/>
            <a:ext cx="1219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Minsky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Edmonds </a:t>
            </a:r>
            <a:r>
              <a:rPr dirty="0" sz="1200">
                <a:latin typeface="Calibri"/>
                <a:cs typeface="Calibri"/>
              </a:rPr>
              <a:t>SNARC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1951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87222" y="1051740"/>
            <a:ext cx="699738" cy="76971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3566231" y="1837565"/>
            <a:ext cx="1143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Samuel’s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Checkers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1959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80699" y="1104091"/>
            <a:ext cx="1238360" cy="609988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4781646" y="1749273"/>
            <a:ext cx="1304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IBM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DeepBlue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1996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&amp;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1997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81254" y="1092187"/>
            <a:ext cx="1220557" cy="686562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6543880" y="1804153"/>
            <a:ext cx="976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GDM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AlphaGo,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85465" y="1017041"/>
            <a:ext cx="1047026" cy="801446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9660454" y="1865669"/>
            <a:ext cx="982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OpenAI,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DOTA,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2020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7782894" y="1006983"/>
            <a:ext cx="1416685" cy="765810"/>
            <a:chOff x="7782894" y="1006983"/>
            <a:chExt cx="1416685" cy="76581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82894" y="1006983"/>
              <a:ext cx="1255682" cy="6177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35659" y="1315885"/>
              <a:ext cx="963725" cy="456380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8047785" y="1791563"/>
            <a:ext cx="1045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UMD,</a:t>
            </a:r>
            <a:r>
              <a:rPr dirty="0" sz="900" spc="1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QuizBowl,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97799" y="2938589"/>
            <a:ext cx="2619364" cy="1743066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36026" y="4746806"/>
            <a:ext cx="29140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Speech</a:t>
            </a:r>
            <a:r>
              <a:rPr dirty="0" sz="1800" spc="-10">
                <a:latin typeface="Calibri"/>
                <a:cs typeface="Calibri"/>
              </a:rPr>
              <a:t> recognition,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1990-2010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197106" y="3005849"/>
            <a:ext cx="2857499" cy="1600199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3337402" y="4623828"/>
            <a:ext cx="26428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Web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(++)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search,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1995-2010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9265945" y="2768463"/>
            <a:ext cx="2592070" cy="2110740"/>
            <a:chOff x="9265945" y="2768463"/>
            <a:chExt cx="2592070" cy="2110740"/>
          </a:xfrm>
        </p:grpSpPr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65945" y="2768463"/>
              <a:ext cx="2336710" cy="12964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110708" y="3132239"/>
              <a:ext cx="1746710" cy="1746707"/>
            </a:xfrm>
            <a:prstGeom prst="rect">
              <a:avLst/>
            </a:prstGeom>
          </p:spPr>
        </p:pic>
      </p:grpSp>
      <p:sp>
        <p:nvSpPr>
          <p:cNvPr id="36" name="object 36" descr=""/>
          <p:cNvSpPr txBox="1"/>
          <p:nvPr/>
        </p:nvSpPr>
        <p:spPr>
          <a:xfrm>
            <a:off x="9286302" y="4959489"/>
            <a:ext cx="25349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Recommendation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Systems, 2000-</a:t>
            </a:r>
            <a:r>
              <a:rPr dirty="0" sz="1800" spc="-20">
                <a:latin typeface="Calibri"/>
                <a:cs typeface="Calibri"/>
              </a:rPr>
              <a:t>2010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341795" y="2880067"/>
            <a:ext cx="2632468" cy="1848967"/>
          </a:xfrm>
          <a:prstGeom prst="rect">
            <a:avLst/>
          </a:prstGeom>
        </p:spPr>
      </p:pic>
      <p:sp>
        <p:nvSpPr>
          <p:cNvPr id="38" name="object 38" descr=""/>
          <p:cNvSpPr txBox="1"/>
          <p:nvPr/>
        </p:nvSpPr>
        <p:spPr>
          <a:xfrm>
            <a:off x="6174740" y="4814670"/>
            <a:ext cx="29933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Machine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translation,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2000-2010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663" y="113990"/>
            <a:ext cx="57842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803148"/>
            <a:ext cx="1164590" cy="1466215"/>
            <a:chOff x="0" y="803148"/>
            <a:chExt cx="1164590" cy="1466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3148"/>
              <a:ext cx="1164335" cy="146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83" y="997851"/>
              <a:ext cx="648241" cy="878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44976" y="530406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Turing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Test, 1949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-12"/>
            <a:ext cx="1790700" cy="1396365"/>
            <a:chOff x="0" y="-12"/>
            <a:chExt cx="1790700" cy="13963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2"/>
              <a:ext cx="1185671" cy="13959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45" y="182310"/>
              <a:ext cx="605878" cy="820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408" y="0"/>
              <a:ext cx="1193279" cy="1395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" y="171818"/>
              <a:ext cx="605878" cy="8312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44976" y="212788"/>
            <a:ext cx="1506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Pitts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McCulloch,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1943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97420" y="845832"/>
            <a:ext cx="1783080" cy="1385570"/>
            <a:chOff x="597420" y="845832"/>
            <a:chExt cx="1783080" cy="138557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420" y="845832"/>
              <a:ext cx="1783067" cy="13853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24" y="1040460"/>
              <a:ext cx="1194854" cy="798156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983077" y="844784"/>
            <a:ext cx="1219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Minsky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Edmonds </a:t>
            </a:r>
            <a:r>
              <a:rPr dirty="0" sz="1200">
                <a:latin typeface="Calibri"/>
                <a:cs typeface="Calibri"/>
              </a:rPr>
              <a:t>SNARC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1951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87222" y="1051740"/>
            <a:ext cx="699738" cy="769719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3566231" y="1837565"/>
            <a:ext cx="1143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Samuel’s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Checkers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1959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80699" y="1104091"/>
            <a:ext cx="1238360" cy="609988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4781646" y="1749273"/>
            <a:ext cx="1304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IBM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DeepBlue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1996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&amp;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1997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81254" y="1092187"/>
            <a:ext cx="1220557" cy="686562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6543880" y="1804153"/>
            <a:ext cx="976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GDM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AlphaGo,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85465" y="1017041"/>
            <a:ext cx="1047026" cy="801446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9660454" y="1865669"/>
            <a:ext cx="982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OpenAI,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DOTA,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2020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7782894" y="1006983"/>
            <a:ext cx="1416685" cy="765810"/>
            <a:chOff x="7782894" y="1006983"/>
            <a:chExt cx="1416685" cy="76581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82894" y="1006983"/>
              <a:ext cx="1255682" cy="6177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35659" y="1315885"/>
              <a:ext cx="963725" cy="456380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8047785" y="1791563"/>
            <a:ext cx="1045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UMD,</a:t>
            </a:r>
            <a:r>
              <a:rPr dirty="0" sz="900" spc="1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QuizBowl,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675154" y="2070513"/>
            <a:ext cx="1078290" cy="717543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3654883" y="2836016"/>
            <a:ext cx="114427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Speech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recognition,</a:t>
            </a:r>
            <a:r>
              <a:rPr dirty="0" sz="700" spc="7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043717" y="2070205"/>
            <a:ext cx="1176319" cy="658732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5147797" y="2757393"/>
            <a:ext cx="10420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Web</a:t>
            </a:r>
            <a:r>
              <a:rPr dirty="0" sz="700" spc="-15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(++)</a:t>
            </a:r>
            <a:r>
              <a:rPr dirty="0" sz="700" spc="-10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search,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1995-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661285" y="3715589"/>
            <a:ext cx="2339351" cy="1823858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2637052" y="5557232"/>
            <a:ext cx="25012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Puma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560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industrial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robot, </a:t>
            </a:r>
            <a:r>
              <a:rPr dirty="0" sz="1800" spc="-20">
                <a:latin typeface="Calibri"/>
                <a:cs typeface="Calibri"/>
              </a:rPr>
              <a:t>1986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8233" y="3715589"/>
            <a:ext cx="2488817" cy="1681999"/>
          </a:xfrm>
          <a:prstGeom prst="rect">
            <a:avLst/>
          </a:prstGeom>
        </p:spPr>
      </p:pic>
      <p:sp>
        <p:nvSpPr>
          <p:cNvPr id="36" name="object 36" descr=""/>
          <p:cNvSpPr txBox="1"/>
          <p:nvPr/>
        </p:nvSpPr>
        <p:spPr>
          <a:xfrm>
            <a:off x="104557" y="5466712"/>
            <a:ext cx="21602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Fire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and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forget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missiles </a:t>
            </a:r>
            <a:r>
              <a:rPr dirty="0" sz="1800">
                <a:latin typeface="Calibri"/>
                <a:cs typeface="Calibri"/>
              </a:rPr>
              <a:t>late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1970s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222710" y="3838130"/>
            <a:ext cx="2381249" cy="1590662"/>
          </a:xfrm>
          <a:prstGeom prst="rect">
            <a:avLst/>
          </a:prstGeom>
        </p:spPr>
      </p:pic>
      <p:sp>
        <p:nvSpPr>
          <p:cNvPr id="38" name="object 38" descr=""/>
          <p:cNvSpPr txBox="1"/>
          <p:nvPr/>
        </p:nvSpPr>
        <p:spPr>
          <a:xfrm>
            <a:off x="5720036" y="5451575"/>
            <a:ext cx="1372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Roomba,</a:t>
            </a:r>
            <a:r>
              <a:rPr dirty="0" sz="1800" spc="-10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2002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9" name="object 3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702460" y="3690002"/>
            <a:ext cx="1693202" cy="2113122"/>
          </a:xfrm>
          <a:prstGeom prst="rect">
            <a:avLst/>
          </a:prstGeom>
        </p:spPr>
      </p:pic>
      <p:sp>
        <p:nvSpPr>
          <p:cNvPr id="40" name="object 40" descr=""/>
          <p:cNvSpPr txBox="1"/>
          <p:nvPr/>
        </p:nvSpPr>
        <p:spPr>
          <a:xfrm>
            <a:off x="8003274" y="5805239"/>
            <a:ext cx="10801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ICUB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2010s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66516" y="3048419"/>
            <a:ext cx="2157564" cy="2723680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9870725" y="5789876"/>
            <a:ext cx="13995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BD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Humanoids 2020s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462522" y="2054395"/>
            <a:ext cx="1111732" cy="780841"/>
          </a:xfrm>
          <a:prstGeom prst="rect">
            <a:avLst/>
          </a:prstGeom>
        </p:spPr>
      </p:pic>
      <p:sp>
        <p:nvSpPr>
          <p:cNvPr id="44" name="object 44" descr=""/>
          <p:cNvSpPr txBox="1"/>
          <p:nvPr/>
        </p:nvSpPr>
        <p:spPr>
          <a:xfrm>
            <a:off x="6437460" y="2892351"/>
            <a:ext cx="117792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Machine</a:t>
            </a:r>
            <a:r>
              <a:rPr dirty="0" sz="700" spc="2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translation,</a:t>
            </a:r>
            <a:r>
              <a:rPr dirty="0" sz="700" spc="5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2000-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5" name="object 45" descr=""/>
          <p:cNvGrpSpPr/>
          <p:nvPr/>
        </p:nvGrpSpPr>
        <p:grpSpPr>
          <a:xfrm>
            <a:off x="7757032" y="2045225"/>
            <a:ext cx="1036319" cy="844550"/>
            <a:chOff x="7757032" y="2045225"/>
            <a:chExt cx="1036319" cy="844550"/>
          </a:xfrm>
        </p:grpSpPr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757032" y="2045225"/>
              <a:ext cx="934440" cy="51844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94855" y="2190699"/>
              <a:ext cx="698497" cy="698509"/>
            </a:xfrm>
            <a:prstGeom prst="rect">
              <a:avLst/>
            </a:prstGeom>
          </p:spPr>
        </p:pic>
      </p:grpSp>
      <p:sp>
        <p:nvSpPr>
          <p:cNvPr id="48" name="object 48" descr=""/>
          <p:cNvSpPr txBox="1"/>
          <p:nvPr/>
        </p:nvSpPr>
        <p:spPr>
          <a:xfrm>
            <a:off x="7812426" y="2939707"/>
            <a:ext cx="1149985" cy="2698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latin typeface="Calibri"/>
                <a:cs typeface="Calibri"/>
              </a:rPr>
              <a:t>Recommendation</a:t>
            </a:r>
            <a:r>
              <a:rPr dirty="0" sz="800" spc="80">
                <a:latin typeface="Calibri"/>
                <a:cs typeface="Calibri"/>
              </a:rPr>
              <a:t> </a:t>
            </a:r>
            <a:r>
              <a:rPr dirty="0" sz="800" spc="-10">
                <a:latin typeface="Calibri"/>
                <a:cs typeface="Calibri"/>
              </a:rPr>
              <a:t>Systems,</a:t>
            </a:r>
            <a:r>
              <a:rPr dirty="0" sz="800" spc="500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2000-</a:t>
            </a:r>
            <a:r>
              <a:rPr dirty="0" sz="800" spc="-20">
                <a:latin typeface="Calibri"/>
                <a:cs typeface="Calibri"/>
              </a:rPr>
              <a:t>2010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9" name="object 4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663" y="113990"/>
            <a:ext cx="57842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803148"/>
            <a:ext cx="1164590" cy="1466215"/>
            <a:chOff x="0" y="803148"/>
            <a:chExt cx="1164590" cy="1466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3148"/>
              <a:ext cx="1164335" cy="146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83" y="997851"/>
              <a:ext cx="648241" cy="878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44976" y="530406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Turing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Test, 1949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-12"/>
            <a:ext cx="1790700" cy="1396365"/>
            <a:chOff x="0" y="-12"/>
            <a:chExt cx="1790700" cy="13963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2"/>
              <a:ext cx="1185671" cy="13959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45" y="182310"/>
              <a:ext cx="605878" cy="820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408" y="0"/>
              <a:ext cx="1193279" cy="1395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" y="171818"/>
              <a:ext cx="605878" cy="8312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44976" y="212788"/>
            <a:ext cx="1506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Pitts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McCulloch,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1943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597420" y="845832"/>
            <a:ext cx="1783080" cy="1385570"/>
            <a:chOff x="597420" y="845832"/>
            <a:chExt cx="1783080" cy="1385570"/>
          </a:xfrm>
        </p:grpSpPr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420" y="845832"/>
              <a:ext cx="1783067" cy="1385303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24" y="1040460"/>
              <a:ext cx="1194854" cy="798156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1983077" y="844784"/>
            <a:ext cx="1219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Minsky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Edmonds </a:t>
            </a:r>
            <a:r>
              <a:rPr dirty="0" sz="1200">
                <a:latin typeface="Calibri"/>
                <a:cs typeface="Calibri"/>
              </a:rPr>
              <a:t>SNARC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1951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7" name="object 17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54847" y="1421168"/>
            <a:ext cx="699744" cy="769721"/>
          </a:xfrm>
          <a:prstGeom prst="rect">
            <a:avLst/>
          </a:prstGeom>
        </p:spPr>
      </p:pic>
      <p:sp>
        <p:nvSpPr>
          <p:cNvPr id="18" name="object 18" descr=""/>
          <p:cNvSpPr txBox="1"/>
          <p:nvPr/>
        </p:nvSpPr>
        <p:spPr>
          <a:xfrm>
            <a:off x="1933853" y="2206994"/>
            <a:ext cx="1143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Samuel’s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Checkers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1959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48318" y="1473520"/>
            <a:ext cx="1238362" cy="609977"/>
          </a:xfrm>
          <a:prstGeom prst="rect">
            <a:avLst/>
          </a:prstGeom>
        </p:spPr>
      </p:pic>
      <p:sp>
        <p:nvSpPr>
          <p:cNvPr id="20" name="object 20" descr=""/>
          <p:cNvSpPr txBox="1"/>
          <p:nvPr/>
        </p:nvSpPr>
        <p:spPr>
          <a:xfrm>
            <a:off x="3149268" y="2118701"/>
            <a:ext cx="13049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IBM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DeepBlue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1996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&amp;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1997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48873" y="1461617"/>
            <a:ext cx="1220558" cy="686562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4911502" y="2173580"/>
            <a:ext cx="976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GDM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AlphaGo,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853083" y="1386471"/>
            <a:ext cx="1047038" cy="801446"/>
          </a:xfrm>
          <a:prstGeom prst="rect">
            <a:avLst/>
          </a:prstGeom>
        </p:spPr>
      </p:pic>
      <p:sp>
        <p:nvSpPr>
          <p:cNvPr id="24" name="object 24" descr=""/>
          <p:cNvSpPr txBox="1"/>
          <p:nvPr/>
        </p:nvSpPr>
        <p:spPr>
          <a:xfrm>
            <a:off x="8028077" y="2235097"/>
            <a:ext cx="9829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OpenAI,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DOTA,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2020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6150521" y="1376413"/>
            <a:ext cx="1416685" cy="765810"/>
            <a:chOff x="6150521" y="1376413"/>
            <a:chExt cx="1416685" cy="765810"/>
          </a:xfrm>
        </p:grpSpPr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50521" y="1376413"/>
              <a:ext cx="1255686" cy="6177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03281" y="1685315"/>
              <a:ext cx="963721" cy="456378"/>
            </a:xfrm>
            <a:prstGeom prst="rect">
              <a:avLst/>
            </a:prstGeom>
          </p:spPr>
        </p:pic>
      </p:grpSp>
      <p:sp>
        <p:nvSpPr>
          <p:cNvPr id="28" name="object 28" descr=""/>
          <p:cNvSpPr txBox="1"/>
          <p:nvPr/>
        </p:nvSpPr>
        <p:spPr>
          <a:xfrm>
            <a:off x="6415407" y="2160992"/>
            <a:ext cx="1045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UMD,</a:t>
            </a:r>
            <a:r>
              <a:rPr dirty="0" sz="900" spc="1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QuizBowl,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42782" y="2439940"/>
            <a:ext cx="1078280" cy="717545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2022505" y="3205444"/>
            <a:ext cx="1144270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Speech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recognition,</a:t>
            </a:r>
            <a:r>
              <a:rPr dirty="0" sz="700" spc="7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411339" y="2439632"/>
            <a:ext cx="1176319" cy="658735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3515419" y="3126821"/>
            <a:ext cx="104203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Web</a:t>
            </a:r>
            <a:r>
              <a:rPr dirty="0" sz="700" spc="-15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(++)</a:t>
            </a:r>
            <a:r>
              <a:rPr dirty="0" sz="700" spc="-10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search,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1995-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053194" y="3727132"/>
            <a:ext cx="728319" cy="567828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3099878" y="4323408"/>
            <a:ext cx="849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Puma</a:t>
            </a:r>
            <a:r>
              <a:rPr dirty="0" sz="600" spc="5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560</a:t>
            </a:r>
            <a:r>
              <a:rPr dirty="0" sz="600" spc="10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industrial</a:t>
            </a:r>
            <a:r>
              <a:rPr dirty="0" sz="600" spc="25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robot,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 spc="-20">
                <a:latin typeface="Calibri"/>
                <a:cs typeface="Calibri"/>
              </a:rPr>
              <a:t>1986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59094" y="3727132"/>
            <a:ext cx="774846" cy="523659"/>
          </a:xfrm>
          <a:prstGeom prst="rect">
            <a:avLst/>
          </a:prstGeom>
        </p:spPr>
      </p:pic>
      <p:sp>
        <p:nvSpPr>
          <p:cNvPr id="36" name="object 36" descr=""/>
          <p:cNvSpPr txBox="1"/>
          <p:nvPr/>
        </p:nvSpPr>
        <p:spPr>
          <a:xfrm>
            <a:off x="2121515" y="4295226"/>
            <a:ext cx="741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Fire</a:t>
            </a:r>
            <a:r>
              <a:rPr dirty="0" sz="600" spc="-5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and</a:t>
            </a:r>
            <a:r>
              <a:rPr dirty="0" sz="600" spc="-30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forget</a:t>
            </a:r>
            <a:r>
              <a:rPr dirty="0" sz="600" spc="-10">
                <a:latin typeface="Calibri"/>
                <a:cs typeface="Calibri"/>
              </a:rPr>
              <a:t> missiles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late</a:t>
            </a:r>
            <a:r>
              <a:rPr dirty="0" sz="600" spc="-15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1970s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7" name="object 3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022572" y="3719055"/>
            <a:ext cx="741360" cy="495223"/>
          </a:xfrm>
          <a:prstGeom prst="rect">
            <a:avLst/>
          </a:prstGeom>
        </p:spPr>
      </p:pic>
      <p:sp>
        <p:nvSpPr>
          <p:cNvPr id="38" name="object 38" descr=""/>
          <p:cNvSpPr txBox="1"/>
          <p:nvPr/>
        </p:nvSpPr>
        <p:spPr>
          <a:xfrm>
            <a:off x="4231628" y="4244290"/>
            <a:ext cx="4724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Roomba,</a:t>
            </a:r>
            <a:r>
              <a:rPr dirty="0" sz="600" spc="-15">
                <a:latin typeface="Calibri"/>
                <a:cs typeface="Calibri"/>
              </a:rPr>
              <a:t> </a:t>
            </a:r>
            <a:r>
              <a:rPr dirty="0" sz="600" spc="-20">
                <a:latin typeface="Calibri"/>
                <a:cs typeface="Calibri"/>
              </a:rPr>
              <a:t>2002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9" name="object 39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013962" y="3719931"/>
            <a:ext cx="527149" cy="657872"/>
          </a:xfrm>
          <a:prstGeom prst="rect">
            <a:avLst/>
          </a:prstGeom>
        </p:spPr>
      </p:pic>
      <p:sp>
        <p:nvSpPr>
          <p:cNvPr id="40" name="object 40" descr=""/>
          <p:cNvSpPr txBox="1"/>
          <p:nvPr/>
        </p:nvSpPr>
        <p:spPr>
          <a:xfrm>
            <a:off x="5161841" y="4401377"/>
            <a:ext cx="3746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ICUB</a:t>
            </a:r>
            <a:r>
              <a:rPr dirty="0" sz="600" spc="-30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2010s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684585" y="3678253"/>
            <a:ext cx="671713" cy="847962"/>
          </a:xfrm>
          <a:prstGeom prst="rect">
            <a:avLst/>
          </a:prstGeom>
        </p:spPr>
      </p:pic>
      <p:sp>
        <p:nvSpPr>
          <p:cNvPr id="42" name="object 42" descr=""/>
          <p:cNvSpPr txBox="1"/>
          <p:nvPr/>
        </p:nvSpPr>
        <p:spPr>
          <a:xfrm>
            <a:off x="5802392" y="4554675"/>
            <a:ext cx="3460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latin typeface="Calibri"/>
                <a:cs typeface="Calibri"/>
              </a:rPr>
              <a:t>BD</a:t>
            </a:r>
            <a:endParaRPr sz="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600" spc="-10">
                <a:latin typeface="Calibri"/>
                <a:cs typeface="Calibri"/>
              </a:rPr>
              <a:t>Humanoid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 spc="-5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600" spc="-10">
                <a:latin typeface="Calibri"/>
                <a:cs typeface="Calibri"/>
              </a:rPr>
              <a:t>2020s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43" name="object 43" descr=""/>
          <p:cNvGrpSpPr/>
          <p:nvPr/>
        </p:nvGrpSpPr>
        <p:grpSpPr>
          <a:xfrm>
            <a:off x="6092116" y="2419109"/>
            <a:ext cx="942975" cy="850265"/>
            <a:chOff x="6092116" y="2419109"/>
            <a:chExt cx="942975" cy="850265"/>
          </a:xfrm>
        </p:grpSpPr>
        <p:pic>
          <p:nvPicPr>
            <p:cNvPr id="44" name="object 4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92116" y="2419109"/>
              <a:ext cx="849741" cy="52222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99314" y="2565642"/>
              <a:ext cx="635190" cy="703591"/>
            </a:xfrm>
            <a:prstGeom prst="rect">
              <a:avLst/>
            </a:prstGeom>
          </p:spPr>
        </p:pic>
      </p:grpSp>
      <p:sp>
        <p:nvSpPr>
          <p:cNvPr id="46" name="object 46" descr=""/>
          <p:cNvSpPr txBox="1"/>
          <p:nvPr/>
        </p:nvSpPr>
        <p:spPr>
          <a:xfrm>
            <a:off x="6149625" y="3322966"/>
            <a:ext cx="1074420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latin typeface="Calibri"/>
                <a:cs typeface="Calibri"/>
              </a:rPr>
              <a:t>Recommendation</a:t>
            </a:r>
            <a:r>
              <a:rPr dirty="0" sz="700" spc="15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Systems,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50"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700" spc="-10">
                <a:latin typeface="Calibri"/>
                <a:cs typeface="Calibri"/>
              </a:rPr>
              <a:t>000-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47" name="object 4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4830152" y="2423824"/>
            <a:ext cx="1111732" cy="780843"/>
          </a:xfrm>
          <a:prstGeom prst="rect">
            <a:avLst/>
          </a:prstGeom>
        </p:spPr>
      </p:pic>
      <p:sp>
        <p:nvSpPr>
          <p:cNvPr id="48" name="object 48" descr=""/>
          <p:cNvSpPr txBox="1"/>
          <p:nvPr/>
        </p:nvSpPr>
        <p:spPr>
          <a:xfrm>
            <a:off x="4805083" y="3261779"/>
            <a:ext cx="1177925" cy="132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>
                <a:latin typeface="Calibri"/>
                <a:cs typeface="Calibri"/>
              </a:rPr>
              <a:t>Machine</a:t>
            </a:r>
            <a:r>
              <a:rPr dirty="0" sz="700" spc="2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translation,</a:t>
            </a:r>
            <a:r>
              <a:rPr dirty="0" sz="700" spc="5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2000-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9" name="object 49" descr=""/>
          <p:cNvGrpSpPr/>
          <p:nvPr/>
        </p:nvGrpSpPr>
        <p:grpSpPr>
          <a:xfrm>
            <a:off x="1893357" y="2971890"/>
            <a:ext cx="9479915" cy="3352165"/>
            <a:chOff x="1893357" y="2971890"/>
            <a:chExt cx="9479915" cy="3352165"/>
          </a:xfrm>
        </p:grpSpPr>
        <p:pic>
          <p:nvPicPr>
            <p:cNvPr id="50" name="object 5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93357" y="2971890"/>
              <a:ext cx="9404460" cy="33520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097416" y="3510102"/>
              <a:ext cx="2275674" cy="2275674"/>
            </a:xfrm>
            <a:prstGeom prst="rect">
              <a:avLst/>
            </a:prstGeom>
          </p:spPr>
        </p:pic>
      </p:grpSp>
      <p:sp>
        <p:nvSpPr>
          <p:cNvPr id="52" name="object 5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2663" y="113990"/>
            <a:ext cx="57842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40"/>
              <a:t>Okay,</a:t>
            </a:r>
            <a:r>
              <a:rPr dirty="0" spc="-70"/>
              <a:t> </a:t>
            </a:r>
            <a:r>
              <a:rPr dirty="0" spc="-225"/>
              <a:t>so</a:t>
            </a:r>
            <a:r>
              <a:rPr dirty="0" spc="-30"/>
              <a:t> </a:t>
            </a:r>
            <a:r>
              <a:rPr dirty="0" spc="-120"/>
              <a:t>what</a:t>
            </a:r>
            <a:r>
              <a:rPr dirty="0" spc="-80"/>
              <a:t> </a:t>
            </a:r>
            <a:r>
              <a:rPr dirty="0" spc="-85"/>
              <a:t>really</a:t>
            </a:r>
            <a:r>
              <a:rPr dirty="0" spc="-65"/>
              <a:t> </a:t>
            </a:r>
            <a:r>
              <a:rPr dirty="0" spc="-220"/>
              <a:t>did</a:t>
            </a:r>
            <a:r>
              <a:rPr dirty="0" spc="-50"/>
              <a:t> </a:t>
            </a:r>
            <a:r>
              <a:rPr dirty="0" spc="-285"/>
              <a:t>happen?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803148"/>
            <a:ext cx="1164590" cy="1466215"/>
            <a:chOff x="0" y="803148"/>
            <a:chExt cx="1164590" cy="14662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3148"/>
              <a:ext cx="1164335" cy="14660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283" y="997851"/>
              <a:ext cx="648241" cy="878150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1544976" y="530406"/>
            <a:ext cx="10737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Calibri"/>
                <a:cs typeface="Calibri"/>
              </a:rPr>
              <a:t>Turing</a:t>
            </a:r>
            <a:r>
              <a:rPr dirty="0" sz="1200" spc="-6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Test, 1949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-12"/>
            <a:ext cx="1790700" cy="1396365"/>
            <a:chOff x="0" y="-12"/>
            <a:chExt cx="1790700" cy="13963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12"/>
              <a:ext cx="1185671" cy="139599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45" y="182310"/>
              <a:ext cx="605878" cy="8207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408" y="0"/>
              <a:ext cx="1193279" cy="13959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124" y="171818"/>
              <a:ext cx="605878" cy="831253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1544976" y="212788"/>
            <a:ext cx="1506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Pitts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McCulloch,</a:t>
            </a:r>
            <a:r>
              <a:rPr dirty="0" sz="1200" spc="-25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1943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983126" y="844791"/>
            <a:ext cx="12198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Calibri"/>
                <a:cs typeface="Calibri"/>
              </a:rPr>
              <a:t>Minsky</a:t>
            </a:r>
            <a:r>
              <a:rPr dirty="0" sz="1200" spc="-10">
                <a:latin typeface="Calibri"/>
                <a:cs typeface="Calibri"/>
              </a:rPr>
              <a:t> </a:t>
            </a:r>
            <a:r>
              <a:rPr dirty="0" sz="1200">
                <a:latin typeface="Calibri"/>
                <a:cs typeface="Calibri"/>
              </a:rPr>
              <a:t>&amp;</a:t>
            </a:r>
            <a:r>
              <a:rPr dirty="0" sz="1200" spc="-20">
                <a:latin typeface="Calibri"/>
                <a:cs typeface="Calibri"/>
              </a:rPr>
              <a:t> </a:t>
            </a:r>
            <a:r>
              <a:rPr dirty="0" sz="1200" spc="-10">
                <a:latin typeface="Calibri"/>
                <a:cs typeface="Calibri"/>
              </a:rPr>
              <a:t>Edmonds </a:t>
            </a:r>
            <a:r>
              <a:rPr dirty="0" sz="1200">
                <a:latin typeface="Calibri"/>
                <a:cs typeface="Calibri"/>
              </a:rPr>
              <a:t>SNARC</a:t>
            </a:r>
            <a:r>
              <a:rPr dirty="0" sz="1200" spc="-30">
                <a:latin typeface="Calibri"/>
                <a:cs typeface="Calibri"/>
              </a:rPr>
              <a:t> </a:t>
            </a:r>
            <a:r>
              <a:rPr dirty="0" sz="1200" spc="-20">
                <a:latin typeface="Calibri"/>
                <a:cs typeface="Calibri"/>
              </a:rPr>
              <a:t>1951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3148318" y="1461617"/>
            <a:ext cx="2721610" cy="687070"/>
            <a:chOff x="3148318" y="1461617"/>
            <a:chExt cx="2721610" cy="68707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8318" y="1473520"/>
              <a:ext cx="1238362" cy="6099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8873" y="1461617"/>
              <a:ext cx="1220558" cy="686562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4911502" y="2173580"/>
            <a:ext cx="976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GDM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AlphaGo,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2016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53083" y="1386471"/>
            <a:ext cx="1047038" cy="801446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8028077" y="2235097"/>
            <a:ext cx="92519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OpenAI,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DOTA,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-25">
                <a:latin typeface="Calibri"/>
                <a:cs typeface="Calibri"/>
              </a:rPr>
              <a:t>202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940044" y="2276372"/>
            <a:ext cx="58419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55"/>
              </a:lnSpc>
            </a:pPr>
            <a:r>
              <a:rPr dirty="0" sz="900" spc="-5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150521" y="1376413"/>
            <a:ext cx="1416685" cy="765810"/>
            <a:chOff x="6150521" y="1376413"/>
            <a:chExt cx="1416685" cy="76581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50521" y="1376413"/>
              <a:ext cx="1255686" cy="61777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03281" y="1685315"/>
              <a:ext cx="963721" cy="456378"/>
            </a:xfrm>
            <a:prstGeom prst="rect">
              <a:avLst/>
            </a:prstGeom>
          </p:spPr>
        </p:pic>
      </p:grpSp>
      <p:sp>
        <p:nvSpPr>
          <p:cNvPr id="24" name="object 24" descr=""/>
          <p:cNvSpPr txBox="1"/>
          <p:nvPr/>
        </p:nvSpPr>
        <p:spPr>
          <a:xfrm>
            <a:off x="6415407" y="2160992"/>
            <a:ext cx="10452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UMD,</a:t>
            </a:r>
            <a:r>
              <a:rPr dirty="0" sz="900" spc="1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QuizBowl,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2035205" y="2159976"/>
            <a:ext cx="2509520" cy="1169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126490">
              <a:lnSpc>
                <a:spcPts val="855"/>
              </a:lnSpc>
            </a:pPr>
            <a:r>
              <a:rPr dirty="0" sz="900">
                <a:latin typeface="Calibri"/>
                <a:cs typeface="Calibri"/>
              </a:rPr>
              <a:t>IBM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DeepBlue</a:t>
            </a:r>
            <a:r>
              <a:rPr dirty="0" sz="900" spc="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1996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&amp;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1997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900">
              <a:latin typeface="Calibri"/>
              <a:cs typeface="Calibri"/>
            </a:endParaRPr>
          </a:p>
          <a:p>
            <a:pPr marL="1492885">
              <a:lnSpc>
                <a:spcPts val="730"/>
              </a:lnSpc>
            </a:pPr>
            <a:r>
              <a:rPr dirty="0" sz="700">
                <a:latin typeface="Calibri"/>
                <a:cs typeface="Calibri"/>
              </a:rPr>
              <a:t>Web</a:t>
            </a:r>
            <a:r>
              <a:rPr dirty="0" sz="700" spc="-15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(++)</a:t>
            </a:r>
            <a:r>
              <a:rPr dirty="0" sz="700" spc="-10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search,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1995-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  <a:p>
            <a:pPr>
              <a:lnSpc>
                <a:spcPts val="730"/>
              </a:lnSpc>
            </a:pPr>
            <a:r>
              <a:rPr dirty="0" sz="700">
                <a:latin typeface="Calibri"/>
                <a:cs typeface="Calibri"/>
              </a:rPr>
              <a:t>Speech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recognition,</a:t>
            </a:r>
            <a:r>
              <a:rPr dirty="0" sz="700" spc="70">
                <a:latin typeface="Calibri"/>
                <a:cs typeface="Calibri"/>
              </a:rPr>
              <a:t> </a:t>
            </a:r>
            <a:r>
              <a:rPr dirty="0" sz="700" spc="-10">
                <a:latin typeface="Calibri"/>
                <a:cs typeface="Calibri"/>
              </a:rPr>
              <a:t>1990-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2042782" y="2439632"/>
            <a:ext cx="2545080" cy="718185"/>
            <a:chOff x="2042782" y="2439632"/>
            <a:chExt cx="2545080" cy="718185"/>
          </a:xfrm>
        </p:grpSpPr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42782" y="2439940"/>
              <a:ext cx="1078280" cy="7175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11339" y="2439632"/>
              <a:ext cx="1176319" cy="658735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053194" y="3727132"/>
            <a:ext cx="728319" cy="567828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3099878" y="4323408"/>
            <a:ext cx="8496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Puma</a:t>
            </a:r>
            <a:r>
              <a:rPr dirty="0" sz="600" spc="5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560</a:t>
            </a:r>
            <a:r>
              <a:rPr dirty="0" sz="600" spc="10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industrial</a:t>
            </a:r>
            <a:r>
              <a:rPr dirty="0" sz="600" spc="25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robot,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 spc="-20">
                <a:latin typeface="Calibri"/>
                <a:cs typeface="Calibri"/>
              </a:rPr>
              <a:t>1986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59094" y="3727132"/>
            <a:ext cx="774846" cy="523659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2121515" y="4295226"/>
            <a:ext cx="741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Fire</a:t>
            </a:r>
            <a:r>
              <a:rPr dirty="0" sz="600" spc="-5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and</a:t>
            </a:r>
            <a:r>
              <a:rPr dirty="0" sz="600" spc="-30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forget</a:t>
            </a:r>
            <a:r>
              <a:rPr dirty="0" sz="600" spc="-10">
                <a:latin typeface="Calibri"/>
                <a:cs typeface="Calibri"/>
              </a:rPr>
              <a:t> missiles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>
                <a:latin typeface="Calibri"/>
                <a:cs typeface="Calibri"/>
              </a:rPr>
              <a:t>late</a:t>
            </a:r>
            <a:r>
              <a:rPr dirty="0" sz="600" spc="-15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1970s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022572" y="3719055"/>
            <a:ext cx="741360" cy="495223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4231628" y="4244290"/>
            <a:ext cx="4724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latin typeface="Calibri"/>
                <a:cs typeface="Calibri"/>
              </a:rPr>
              <a:t>Roomba,</a:t>
            </a:r>
            <a:r>
              <a:rPr dirty="0" sz="600" spc="-15">
                <a:latin typeface="Calibri"/>
                <a:cs typeface="Calibri"/>
              </a:rPr>
              <a:t> </a:t>
            </a:r>
            <a:r>
              <a:rPr dirty="0" sz="600" spc="-20">
                <a:latin typeface="Calibri"/>
                <a:cs typeface="Calibri"/>
              </a:rPr>
              <a:t>2002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5174541" y="3357764"/>
            <a:ext cx="2037080" cy="1579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87425">
              <a:lnSpc>
                <a:spcPts val="660"/>
              </a:lnSpc>
            </a:pPr>
            <a:r>
              <a:rPr dirty="0" sz="700" spc="-10">
                <a:latin typeface="Calibri"/>
                <a:cs typeface="Calibri"/>
              </a:rPr>
              <a:t>Recommendation</a:t>
            </a:r>
            <a:r>
              <a:rPr dirty="0" sz="700" spc="15">
                <a:latin typeface="Calibri"/>
                <a:cs typeface="Calibri"/>
              </a:rPr>
              <a:t> </a:t>
            </a:r>
            <a:r>
              <a:rPr dirty="0" sz="700">
                <a:latin typeface="Calibri"/>
                <a:cs typeface="Calibri"/>
              </a:rPr>
              <a:t>Systems,</a:t>
            </a:r>
            <a:r>
              <a:rPr dirty="0" sz="700" spc="10">
                <a:latin typeface="Calibri"/>
                <a:cs typeface="Calibri"/>
              </a:rPr>
              <a:t> </a:t>
            </a:r>
            <a:r>
              <a:rPr dirty="0" sz="700" spc="-50"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  <a:p>
            <a:pPr marL="987425">
              <a:lnSpc>
                <a:spcPct val="100000"/>
              </a:lnSpc>
            </a:pPr>
            <a:r>
              <a:rPr dirty="0" sz="700" spc="-10">
                <a:latin typeface="Calibri"/>
                <a:cs typeface="Calibri"/>
              </a:rPr>
              <a:t>000-</a:t>
            </a:r>
            <a:r>
              <a:rPr dirty="0" sz="700" spc="-20">
                <a:latin typeface="Calibri"/>
                <a:cs typeface="Calibri"/>
              </a:rPr>
              <a:t>2010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30"/>
              </a:spcBef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dirty="0" sz="600">
                <a:latin typeface="Calibri"/>
                <a:cs typeface="Calibri"/>
              </a:rPr>
              <a:t>ICUB</a:t>
            </a:r>
            <a:r>
              <a:rPr dirty="0" sz="600" spc="-30">
                <a:latin typeface="Calibri"/>
                <a:cs typeface="Calibri"/>
              </a:rPr>
              <a:t> </a:t>
            </a:r>
            <a:r>
              <a:rPr dirty="0" sz="600" spc="-10">
                <a:latin typeface="Calibri"/>
                <a:cs typeface="Calibri"/>
              </a:rPr>
              <a:t>2010s</a:t>
            </a:r>
            <a:endParaRPr sz="600">
              <a:latin typeface="Calibri"/>
              <a:cs typeface="Calibri"/>
            </a:endParaRPr>
          </a:p>
          <a:p>
            <a:pPr marL="640080">
              <a:lnSpc>
                <a:spcPct val="100000"/>
              </a:lnSpc>
              <a:spcBef>
                <a:spcPts val="490"/>
              </a:spcBef>
            </a:pPr>
            <a:r>
              <a:rPr dirty="0" sz="600" spc="-25">
                <a:latin typeface="Calibri"/>
                <a:cs typeface="Calibri"/>
              </a:rPr>
              <a:t>BD</a:t>
            </a:r>
            <a:endParaRPr sz="600">
              <a:latin typeface="Calibri"/>
              <a:cs typeface="Calibri"/>
            </a:endParaRPr>
          </a:p>
          <a:p>
            <a:pPr marL="640080" marR="1068070">
              <a:lnSpc>
                <a:spcPct val="100000"/>
              </a:lnSpc>
            </a:pPr>
            <a:r>
              <a:rPr dirty="0" sz="600" spc="-10">
                <a:latin typeface="Calibri"/>
                <a:cs typeface="Calibri"/>
              </a:rPr>
              <a:t>Humanoid</a:t>
            </a:r>
            <a:r>
              <a:rPr dirty="0" sz="600" spc="500">
                <a:latin typeface="Calibri"/>
                <a:cs typeface="Calibri"/>
              </a:rPr>
              <a:t> </a:t>
            </a:r>
            <a:r>
              <a:rPr dirty="0" sz="600" spc="-5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  <a:p>
            <a:pPr marL="640080">
              <a:lnSpc>
                <a:spcPct val="100000"/>
              </a:lnSpc>
            </a:pPr>
            <a:r>
              <a:rPr dirty="0" sz="600" spc="-10">
                <a:latin typeface="Calibri"/>
                <a:cs typeface="Calibri"/>
              </a:rPr>
              <a:t>2020s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6" name="object 36" descr=""/>
          <p:cNvGrpSpPr/>
          <p:nvPr/>
        </p:nvGrpSpPr>
        <p:grpSpPr>
          <a:xfrm>
            <a:off x="5013962" y="2419109"/>
            <a:ext cx="2020570" cy="2107565"/>
            <a:chOff x="5013962" y="2419109"/>
            <a:chExt cx="2020570" cy="2107565"/>
          </a:xfrm>
        </p:grpSpPr>
        <p:pic>
          <p:nvPicPr>
            <p:cNvPr id="37" name="object 37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13962" y="3719931"/>
              <a:ext cx="527149" cy="6578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84585" y="3678253"/>
              <a:ext cx="671713" cy="84796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92116" y="2419109"/>
              <a:ext cx="849741" cy="52222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99314" y="2565642"/>
              <a:ext cx="635190" cy="703591"/>
            </a:xfrm>
            <a:prstGeom prst="rect">
              <a:avLst/>
            </a:prstGeom>
          </p:spPr>
        </p:pic>
      </p:grpSp>
      <p:grpSp>
        <p:nvGrpSpPr>
          <p:cNvPr id="41" name="object 41" descr=""/>
          <p:cNvGrpSpPr/>
          <p:nvPr/>
        </p:nvGrpSpPr>
        <p:grpSpPr>
          <a:xfrm>
            <a:off x="41874" y="55840"/>
            <a:ext cx="11984990" cy="6484620"/>
            <a:chOff x="41874" y="55840"/>
            <a:chExt cx="11984990" cy="6484620"/>
          </a:xfrm>
        </p:grpSpPr>
        <p:pic>
          <p:nvPicPr>
            <p:cNvPr id="42" name="object 4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93357" y="2971890"/>
              <a:ext cx="9404460" cy="33520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97416" y="3510102"/>
              <a:ext cx="2275674" cy="2275674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41874" y="55840"/>
              <a:ext cx="11984990" cy="6484620"/>
            </a:xfrm>
            <a:custGeom>
              <a:avLst/>
              <a:gdLst/>
              <a:ahLst/>
              <a:cxnLst/>
              <a:rect l="l" t="t" r="r" b="b"/>
              <a:pathLst>
                <a:path w="11984990" h="6484620">
                  <a:moveTo>
                    <a:pt x="62826" y="0"/>
                  </a:moveTo>
                  <a:lnTo>
                    <a:pt x="0" y="1919541"/>
                  </a:lnTo>
                  <a:lnTo>
                    <a:pt x="1486776" y="6407785"/>
                  </a:lnTo>
                  <a:lnTo>
                    <a:pt x="8257527" y="6484556"/>
                  </a:lnTo>
                  <a:lnTo>
                    <a:pt x="9332468" y="6254216"/>
                  </a:lnTo>
                  <a:lnTo>
                    <a:pt x="10595876" y="6219317"/>
                  </a:lnTo>
                  <a:lnTo>
                    <a:pt x="11984926" y="6100648"/>
                  </a:lnTo>
                  <a:lnTo>
                    <a:pt x="11845328" y="2931668"/>
                  </a:lnTo>
                  <a:lnTo>
                    <a:pt x="10023500" y="1193609"/>
                  </a:lnTo>
                  <a:lnTo>
                    <a:pt x="4711611" y="977226"/>
                  </a:lnTo>
                  <a:lnTo>
                    <a:pt x="3071279" y="698017"/>
                  </a:lnTo>
                  <a:lnTo>
                    <a:pt x="3106178" y="55841"/>
                  </a:lnTo>
                  <a:lnTo>
                    <a:pt x="62826" y="0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1479" y="1152156"/>
              <a:ext cx="4814303" cy="3410698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6120" y="1347215"/>
              <a:ext cx="4226636" cy="282338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57699" y="1057503"/>
              <a:ext cx="2696568" cy="2966225"/>
            </a:xfrm>
            <a:prstGeom prst="rect">
              <a:avLst/>
            </a:prstGeom>
          </p:spPr>
        </p:pic>
      </p:grpSp>
      <p:sp>
        <p:nvSpPr>
          <p:cNvPr id="48" name="object 48" descr=""/>
          <p:cNvSpPr txBox="1"/>
          <p:nvPr/>
        </p:nvSpPr>
        <p:spPr>
          <a:xfrm>
            <a:off x="8821042" y="4001105"/>
            <a:ext cx="29705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Calibri"/>
                <a:cs typeface="Calibri"/>
              </a:rPr>
              <a:t>Samuel’s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Checkers</a:t>
            </a:r>
            <a:r>
              <a:rPr dirty="0" sz="2400" spc="-8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1959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9" name="object 4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003813" y="2916459"/>
            <a:ext cx="3869956" cy="2718123"/>
          </a:xfrm>
          <a:prstGeom prst="rect">
            <a:avLst/>
          </a:prstGeom>
        </p:spPr>
      </p:pic>
      <p:sp>
        <p:nvSpPr>
          <p:cNvPr id="50" name="object 50" descr=""/>
          <p:cNvSpPr txBox="1"/>
          <p:nvPr/>
        </p:nvSpPr>
        <p:spPr>
          <a:xfrm>
            <a:off x="4721216" y="5747566"/>
            <a:ext cx="39725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libri"/>
                <a:cs typeface="Calibri"/>
              </a:rPr>
              <a:t>Machine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translation,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2000-</a:t>
            </a:r>
            <a:r>
              <a:rPr dirty="0" sz="2400" spc="-20">
                <a:latin typeface="Calibri"/>
                <a:cs typeface="Calibri"/>
              </a:rPr>
              <a:t>2010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1" name="object 5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435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Company>National Science Foundation</Company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jdonlon@nsf.gov</dc:creator>
  <dc:title>CISE FY2012 Request to Congress</dc:title>
  <dcterms:created xsi:type="dcterms:W3CDTF">2025-06-30T18:01:44Z</dcterms:created>
  <dcterms:modified xsi:type="dcterms:W3CDTF">2025-06-30T18:01:44Z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0x010100C44E497AABADE54BA596BC250B37B288</vt:lpwstr>
  </property>
  <property fmtid="{D5CDD505-2E9C-101B-9397-08002B2CF9AE}" pid="3" name="Created">
    <vt:filetime>2025-06-25T00:00:00Z</vt:filetime>
  </property>
  <property fmtid="{D5CDD505-2E9C-101B-9397-08002B2CF9AE}" pid="4" name="Creator">
    <vt:lpwstr>Acrobat PDFMaker 25 for PowerPoint</vt:lpwstr>
  </property>
  <property fmtid="{D5CDD505-2E9C-101B-9397-08002B2CF9AE}" pid="5" name="LastSaved">
    <vt:filetime>2025-06-30T00:00:00Z</vt:filetime>
  </property>
  <property fmtid="{D5CDD505-2E9C-101B-9397-08002B2CF9AE}" pid="6" name="Producer">
    <vt:lpwstr>Adobe PDF Library 25.1.51</vt:lpwstr>
  </property>
</Properties>
</file>