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7" r:id="rId1"/>
  </p:sldMasterIdLst>
  <p:notesMasterIdLst>
    <p:notesMasterId r:id="rId3"/>
  </p:notesMasterIdLst>
  <p:handoutMasterIdLst>
    <p:handoutMasterId r:id="rId4"/>
  </p:handoutMasterIdLst>
  <p:sldIdLst>
    <p:sldId id="257" r:id="rId2"/>
  </p:sldIdLst>
  <p:sldSz cx="32918400" cy="43891200"/>
  <p:notesSz cx="6881813" cy="9296400"/>
  <p:defaultTextStyle>
    <a:defPPr>
      <a:defRPr lang="en-US"/>
    </a:defPPr>
    <a:lvl1pPr marL="0" algn="l" defTabSz="4389109" rtl="0" eaLnBrk="1" latinLnBrk="0" hangingPunct="1">
      <a:defRPr sz="8663" kern="1200">
        <a:solidFill>
          <a:schemeClr val="tx1"/>
        </a:solidFill>
        <a:latin typeface="+mn-lt"/>
        <a:ea typeface="+mn-ea"/>
        <a:cs typeface="+mn-cs"/>
      </a:defRPr>
    </a:lvl1pPr>
    <a:lvl2pPr marL="2194554" algn="l" defTabSz="4389109" rtl="0" eaLnBrk="1" latinLnBrk="0" hangingPunct="1">
      <a:defRPr sz="8663" kern="1200">
        <a:solidFill>
          <a:schemeClr val="tx1"/>
        </a:solidFill>
        <a:latin typeface="+mn-lt"/>
        <a:ea typeface="+mn-ea"/>
        <a:cs typeface="+mn-cs"/>
      </a:defRPr>
    </a:lvl2pPr>
    <a:lvl3pPr marL="4389109" algn="l" defTabSz="4389109" rtl="0" eaLnBrk="1" latinLnBrk="0" hangingPunct="1">
      <a:defRPr sz="8663" kern="1200">
        <a:solidFill>
          <a:schemeClr val="tx1"/>
        </a:solidFill>
        <a:latin typeface="+mn-lt"/>
        <a:ea typeface="+mn-ea"/>
        <a:cs typeface="+mn-cs"/>
      </a:defRPr>
    </a:lvl3pPr>
    <a:lvl4pPr marL="6583663" algn="l" defTabSz="4389109" rtl="0" eaLnBrk="1" latinLnBrk="0" hangingPunct="1">
      <a:defRPr sz="8663" kern="1200">
        <a:solidFill>
          <a:schemeClr val="tx1"/>
        </a:solidFill>
        <a:latin typeface="+mn-lt"/>
        <a:ea typeface="+mn-ea"/>
        <a:cs typeface="+mn-cs"/>
      </a:defRPr>
    </a:lvl4pPr>
    <a:lvl5pPr marL="8778217" algn="l" defTabSz="4389109" rtl="0" eaLnBrk="1" latinLnBrk="0" hangingPunct="1">
      <a:defRPr sz="8663" kern="1200">
        <a:solidFill>
          <a:schemeClr val="tx1"/>
        </a:solidFill>
        <a:latin typeface="+mn-lt"/>
        <a:ea typeface="+mn-ea"/>
        <a:cs typeface="+mn-cs"/>
      </a:defRPr>
    </a:lvl5pPr>
    <a:lvl6pPr marL="10972771" algn="l" defTabSz="4389109" rtl="0" eaLnBrk="1" latinLnBrk="0" hangingPunct="1">
      <a:defRPr sz="8663" kern="1200">
        <a:solidFill>
          <a:schemeClr val="tx1"/>
        </a:solidFill>
        <a:latin typeface="+mn-lt"/>
        <a:ea typeface="+mn-ea"/>
        <a:cs typeface="+mn-cs"/>
      </a:defRPr>
    </a:lvl6pPr>
    <a:lvl7pPr marL="13167326" algn="l" defTabSz="4389109" rtl="0" eaLnBrk="1" latinLnBrk="0" hangingPunct="1">
      <a:defRPr sz="8663" kern="1200">
        <a:solidFill>
          <a:schemeClr val="tx1"/>
        </a:solidFill>
        <a:latin typeface="+mn-lt"/>
        <a:ea typeface="+mn-ea"/>
        <a:cs typeface="+mn-cs"/>
      </a:defRPr>
    </a:lvl7pPr>
    <a:lvl8pPr marL="15361880" algn="l" defTabSz="4389109" rtl="0" eaLnBrk="1" latinLnBrk="0" hangingPunct="1">
      <a:defRPr sz="8663" kern="1200">
        <a:solidFill>
          <a:schemeClr val="tx1"/>
        </a:solidFill>
        <a:latin typeface="+mn-lt"/>
        <a:ea typeface="+mn-ea"/>
        <a:cs typeface="+mn-cs"/>
      </a:defRPr>
    </a:lvl8pPr>
    <a:lvl9pPr marL="17556434" algn="l" defTabSz="4389109" rtl="0" eaLnBrk="1" latinLnBrk="0" hangingPunct="1">
      <a:defRPr sz="86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74" userDrawn="1">
          <p15:clr>
            <a:srgbClr val="A4A3A4"/>
          </p15:clr>
        </p15:guide>
        <p15:guide id="2" pos="14515" userDrawn="1">
          <p15:clr>
            <a:srgbClr val="A4A3A4"/>
          </p15:clr>
        </p15:guide>
        <p15:guide id="3" orient="horz" pos="13824" userDrawn="1">
          <p15:clr>
            <a:srgbClr val="A4A3A4"/>
          </p15:clr>
        </p15:guide>
        <p15:guide id="4"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F96B6B"/>
    <a:srgbClr val="FF5D5D"/>
    <a:srgbClr val="FF9900"/>
    <a:srgbClr val="F8C580"/>
    <a:srgbClr val="79C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7" autoAdjust="0"/>
    <p:restoredTop sz="94201" autoAdjust="0"/>
  </p:normalViewPr>
  <p:slideViewPr>
    <p:cSldViewPr>
      <p:cViewPr varScale="1">
        <p:scale>
          <a:sx n="12" d="100"/>
          <a:sy n="12" d="100"/>
        </p:scale>
        <p:origin x="2006" y="146"/>
      </p:cViewPr>
      <p:guideLst>
        <p:guide orient="horz" pos="9874"/>
        <p:guide pos="14515"/>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9519540366142"/>
          <c:y val="1.523947578406986E-2"/>
          <c:w val="0.88999435651467385"/>
          <c:h val="0.55994558891144841"/>
        </c:manualLayout>
      </c:layout>
      <c:barChart>
        <c:barDir val="col"/>
        <c:grouping val="clustered"/>
        <c:varyColors val="0"/>
        <c:ser>
          <c:idx val="0"/>
          <c:order val="0"/>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'difficulties in receiving certi'!$A$2:$A$9</c:f>
              <c:strCache>
                <c:ptCount val="8"/>
                <c:pt idx="0">
                  <c:v>None</c:v>
                </c:pt>
                <c:pt idx="1">
                  <c:v>Lack of infrastructure</c:v>
                </c:pt>
                <c:pt idx="2">
                  <c:v>Not enough time</c:v>
                </c:pt>
                <c:pt idx="3">
                  <c:v>Lack of equipment</c:v>
                </c:pt>
                <c:pt idx="4">
                  <c:v>Too much paperwork</c:v>
                </c:pt>
                <c:pt idx="5">
                  <c:v>Amount of labor required</c:v>
                </c:pt>
                <c:pt idx="6">
                  <c:v>No desire or need</c:v>
                </c:pt>
                <c:pt idx="7">
                  <c:v>Other </c:v>
                </c:pt>
              </c:strCache>
            </c:strRef>
          </c:cat>
          <c:val>
            <c:numRef>
              <c:f>'difficulties in receiving certi'!$B$2:$B$9</c:f>
              <c:numCache>
                <c:formatCode>General</c:formatCode>
                <c:ptCount val="8"/>
                <c:pt idx="0">
                  <c:v>64</c:v>
                </c:pt>
                <c:pt idx="1">
                  <c:v>6</c:v>
                </c:pt>
                <c:pt idx="2">
                  <c:v>6</c:v>
                </c:pt>
                <c:pt idx="3">
                  <c:v>3</c:v>
                </c:pt>
                <c:pt idx="4">
                  <c:v>16</c:v>
                </c:pt>
                <c:pt idx="5">
                  <c:v>9</c:v>
                </c:pt>
                <c:pt idx="6">
                  <c:v>3</c:v>
                </c:pt>
                <c:pt idx="7">
                  <c:v>0</c:v>
                </c:pt>
              </c:numCache>
            </c:numRef>
          </c:val>
          <c:extLst>
            <c:ext xmlns:c16="http://schemas.microsoft.com/office/drawing/2014/chart" uri="{C3380CC4-5D6E-409C-BE32-E72D297353CC}">
              <c16:uniqueId val="{00000000-A70A-40F3-A455-D314176D8CDB}"/>
            </c:ext>
          </c:extLst>
        </c:ser>
        <c:dLbls>
          <c:dLblPos val="outEnd"/>
          <c:showLegendKey val="0"/>
          <c:showVal val="1"/>
          <c:showCatName val="0"/>
          <c:showSerName val="0"/>
          <c:showPercent val="0"/>
          <c:showBubbleSize val="0"/>
        </c:dLbls>
        <c:gapWidth val="150"/>
        <c:overlap val="55"/>
        <c:axId val="-1086408352"/>
        <c:axId val="-1086407264"/>
      </c:barChart>
      <c:catAx>
        <c:axId val="-1086408352"/>
        <c:scaling>
          <c:orientation val="minMax"/>
        </c:scaling>
        <c:delete val="0"/>
        <c:axPos val="b"/>
        <c:numFmt formatCode="General" sourceLinked="0"/>
        <c:majorTickMark val="out"/>
        <c:minorTickMark val="none"/>
        <c:tickLblPos val="nextTo"/>
        <c:txPr>
          <a:bodyPr/>
          <a:lstStyle/>
          <a:p>
            <a:pPr>
              <a:defRPr sz="2400"/>
            </a:pPr>
            <a:endParaRPr lang="en-US"/>
          </a:p>
        </c:txPr>
        <c:crossAx val="-1086407264"/>
        <c:crosses val="autoZero"/>
        <c:auto val="1"/>
        <c:lblAlgn val="ctr"/>
        <c:lblOffset val="100"/>
        <c:noMultiLvlLbl val="0"/>
      </c:catAx>
      <c:valAx>
        <c:axId val="-1086407264"/>
        <c:scaling>
          <c:orientation val="minMax"/>
        </c:scaling>
        <c:delete val="0"/>
        <c:axPos val="l"/>
        <c:majorGridlines>
          <c:spPr>
            <a:ln>
              <a:noFill/>
            </a:ln>
          </c:spPr>
        </c:majorGridlines>
        <c:title>
          <c:tx>
            <c:rich>
              <a:bodyPr rot="-5400000" vert="horz"/>
              <a:lstStyle/>
              <a:p>
                <a:pPr>
                  <a:defRPr/>
                </a:pPr>
                <a:r>
                  <a:rPr lang="en-US"/>
                  <a:t>Number of Respondents</a:t>
                </a:r>
              </a:p>
            </c:rich>
          </c:tx>
          <c:layout>
            <c:manualLayout>
              <c:xMode val="edge"/>
              <c:yMode val="edge"/>
              <c:x val="1.4644925141369654E-3"/>
              <c:y val="0.11912984850167639"/>
            </c:manualLayout>
          </c:layout>
          <c:overlay val="0"/>
        </c:title>
        <c:numFmt formatCode="General" sourceLinked="1"/>
        <c:majorTickMark val="out"/>
        <c:minorTickMark val="none"/>
        <c:tickLblPos val="nextTo"/>
        <c:crossAx val="-1086408352"/>
        <c:crosses val="autoZero"/>
        <c:crossBetween val="between"/>
      </c:valAx>
      <c:spPr>
        <a:ln>
          <a:noFill/>
        </a:ln>
      </c:spPr>
    </c:plotArea>
    <c:plotVisOnly val="1"/>
    <c:dispBlanksAs val="gap"/>
    <c:showDLblsOverMax val="0"/>
  </c:chart>
  <c:spPr>
    <a:solidFill>
      <a:schemeClr val="bg2"/>
    </a:solidFill>
    <a:ln>
      <a:solidFill>
        <a:schemeClr val="tx1"/>
      </a:solidFill>
    </a:ln>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18147796919820885"/>
          <c:y val="0.18672517497812774"/>
          <c:w val="0.75453494232782492"/>
          <c:h val="0.74133612204724408"/>
        </c:manualLayout>
      </c:layout>
      <c:barChart>
        <c:barDir val="col"/>
        <c:grouping val="stacked"/>
        <c:varyColors val="0"/>
        <c:ser>
          <c:idx val="0"/>
          <c:order val="0"/>
          <c:tx>
            <c:strRef>
              <c:f>'[Copy of All_AFRI_GAPs_2014 v1+blinded (2).xlsx]Self-Assessment'!$L$25</c:f>
              <c:strCache>
                <c:ptCount val="1"/>
                <c:pt idx="0">
                  <c:v>Low</c:v>
                </c:pt>
              </c:strCache>
            </c:strRef>
          </c:tx>
          <c:spPr>
            <a:solidFill>
              <a:srgbClr val="FF000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D7D-459C-AC65-CD81BAB28F49}"/>
                </c:ext>
              </c:extLst>
            </c:dLbl>
            <c:spPr>
              <a:noFill/>
              <a:ln>
                <a:noFill/>
              </a:ln>
              <a:effectLst/>
            </c:spPr>
            <c:txPr>
              <a:bodyPr/>
              <a:lstStyle/>
              <a:p>
                <a:pPr>
                  <a:defRPr sz="20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All_AFRI_GAPs_2014 v1+blinded (2).xlsx]Self-Assessment'!$K$26:$K$27</c:f>
              <c:strCache>
                <c:ptCount val="2"/>
                <c:pt idx="0">
                  <c:v>Level of knowledge before training</c:v>
                </c:pt>
                <c:pt idx="1">
                  <c:v>Level of knowledge after training </c:v>
                </c:pt>
              </c:strCache>
            </c:strRef>
          </c:cat>
          <c:val>
            <c:numRef>
              <c:f>'[Copy of All_AFRI_GAPs_2014 v1+blinded (2).xlsx]Self-Assessment'!$L$26:$L$27</c:f>
              <c:numCache>
                <c:formatCode>General</c:formatCode>
                <c:ptCount val="2"/>
                <c:pt idx="0">
                  <c:v>26</c:v>
                </c:pt>
                <c:pt idx="1">
                  <c:v>0</c:v>
                </c:pt>
              </c:numCache>
            </c:numRef>
          </c:val>
          <c:extLst>
            <c:ext xmlns:c16="http://schemas.microsoft.com/office/drawing/2014/chart" uri="{C3380CC4-5D6E-409C-BE32-E72D297353CC}">
              <c16:uniqueId val="{00000001-9D7D-459C-AC65-CD81BAB28F49}"/>
            </c:ext>
          </c:extLst>
        </c:ser>
        <c:ser>
          <c:idx val="1"/>
          <c:order val="1"/>
          <c:tx>
            <c:strRef>
              <c:f>'[Copy of All_AFRI_GAPs_2014 v1+blinded (2).xlsx]Self-Assessment'!$M$25</c:f>
              <c:strCache>
                <c:ptCount val="1"/>
                <c:pt idx="0">
                  <c:v>Moderately Low</c:v>
                </c:pt>
              </c:strCache>
            </c:strRef>
          </c:tx>
          <c:spPr>
            <a:solidFill>
              <a:schemeClr val="accent2">
                <a:lumMod val="60000"/>
                <a:lumOff val="40000"/>
              </a:scheme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9D7D-459C-AC65-CD81BAB28F49}"/>
                </c:ext>
              </c:extLst>
            </c:dLbl>
            <c:spPr>
              <a:noFill/>
              <a:ln>
                <a:noFill/>
              </a:ln>
              <a:effectLst/>
            </c:spPr>
            <c:txPr>
              <a:bodyPr/>
              <a:lstStyle/>
              <a:p>
                <a:pPr>
                  <a:defRPr sz="2000" i="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All_AFRI_GAPs_2014 v1+blinded (2).xlsx]Self-Assessment'!$K$26:$K$27</c:f>
              <c:strCache>
                <c:ptCount val="2"/>
                <c:pt idx="0">
                  <c:v>Level of knowledge before training</c:v>
                </c:pt>
                <c:pt idx="1">
                  <c:v>Level of knowledge after training </c:v>
                </c:pt>
              </c:strCache>
            </c:strRef>
          </c:cat>
          <c:val>
            <c:numRef>
              <c:f>'[Copy of All_AFRI_GAPs_2014 v1+blinded (2).xlsx]Self-Assessment'!$M$26:$M$27</c:f>
              <c:numCache>
                <c:formatCode>General</c:formatCode>
                <c:ptCount val="2"/>
                <c:pt idx="0">
                  <c:v>24</c:v>
                </c:pt>
                <c:pt idx="1">
                  <c:v>0</c:v>
                </c:pt>
              </c:numCache>
            </c:numRef>
          </c:val>
          <c:extLst>
            <c:ext xmlns:c16="http://schemas.microsoft.com/office/drawing/2014/chart" uri="{C3380CC4-5D6E-409C-BE32-E72D297353CC}">
              <c16:uniqueId val="{00000003-9D7D-459C-AC65-CD81BAB28F49}"/>
            </c:ext>
          </c:extLst>
        </c:ser>
        <c:ser>
          <c:idx val="2"/>
          <c:order val="2"/>
          <c:tx>
            <c:strRef>
              <c:f>'[Copy of All_AFRI_GAPs_2014 v1+blinded (2).xlsx]Self-Assessment'!$N$25</c:f>
              <c:strCache>
                <c:ptCount val="1"/>
                <c:pt idx="0">
                  <c:v>Average</c:v>
                </c:pt>
              </c:strCache>
            </c:strRef>
          </c:tx>
          <c:spPr>
            <a:solidFill>
              <a:srgbClr val="FFFF99"/>
            </a:solidFill>
          </c:spPr>
          <c:invertIfNegative val="0"/>
          <c:dLbls>
            <c:spPr>
              <a:noFill/>
              <a:ln>
                <a:noFill/>
              </a:ln>
              <a:effectLst/>
            </c:spPr>
            <c:txPr>
              <a:bodyPr/>
              <a:lstStyle/>
              <a:p>
                <a:pPr>
                  <a:defRPr sz="2000" i="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All_AFRI_GAPs_2014 v1+blinded (2).xlsx]Self-Assessment'!$K$26:$K$27</c:f>
              <c:strCache>
                <c:ptCount val="2"/>
                <c:pt idx="0">
                  <c:v>Level of knowledge before training</c:v>
                </c:pt>
                <c:pt idx="1">
                  <c:v>Level of knowledge after training </c:v>
                </c:pt>
              </c:strCache>
            </c:strRef>
          </c:cat>
          <c:val>
            <c:numRef>
              <c:f>'[Copy of All_AFRI_GAPs_2014 v1+blinded (2).xlsx]Self-Assessment'!$N$26:$N$27</c:f>
              <c:numCache>
                <c:formatCode>General</c:formatCode>
                <c:ptCount val="2"/>
                <c:pt idx="0">
                  <c:v>31</c:v>
                </c:pt>
                <c:pt idx="1">
                  <c:v>17</c:v>
                </c:pt>
              </c:numCache>
            </c:numRef>
          </c:val>
          <c:extLst>
            <c:ext xmlns:c16="http://schemas.microsoft.com/office/drawing/2014/chart" uri="{C3380CC4-5D6E-409C-BE32-E72D297353CC}">
              <c16:uniqueId val="{00000004-9D7D-459C-AC65-CD81BAB28F49}"/>
            </c:ext>
          </c:extLst>
        </c:ser>
        <c:ser>
          <c:idx val="3"/>
          <c:order val="3"/>
          <c:tx>
            <c:strRef>
              <c:f>'[Copy of All_AFRI_GAPs_2014 v1+blinded (2).xlsx]Self-Assessment'!$O$25</c:f>
              <c:strCache>
                <c:ptCount val="1"/>
                <c:pt idx="0">
                  <c:v>Moderately High</c:v>
                </c:pt>
              </c:strCache>
            </c:strRef>
          </c:tx>
          <c:spPr>
            <a:solidFill>
              <a:srgbClr val="92D050"/>
            </a:solidFill>
          </c:spPr>
          <c:invertIfNegative val="0"/>
          <c:dLbls>
            <c:spPr>
              <a:noFill/>
              <a:ln>
                <a:noFill/>
              </a:ln>
              <a:effectLst/>
            </c:spPr>
            <c:txPr>
              <a:bodyPr/>
              <a:lstStyle/>
              <a:p>
                <a:pPr>
                  <a:defRPr sz="2000" i="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All_AFRI_GAPs_2014 v1+blinded (2).xlsx]Self-Assessment'!$K$26:$K$27</c:f>
              <c:strCache>
                <c:ptCount val="2"/>
                <c:pt idx="0">
                  <c:v>Level of knowledge before training</c:v>
                </c:pt>
                <c:pt idx="1">
                  <c:v>Level of knowledge after training </c:v>
                </c:pt>
              </c:strCache>
            </c:strRef>
          </c:cat>
          <c:val>
            <c:numRef>
              <c:f>'[Copy of All_AFRI_GAPs_2014 v1+blinded (2).xlsx]Self-Assessment'!$O$26:$O$27</c:f>
              <c:numCache>
                <c:formatCode>General</c:formatCode>
                <c:ptCount val="2"/>
                <c:pt idx="0">
                  <c:v>7</c:v>
                </c:pt>
                <c:pt idx="1">
                  <c:v>54</c:v>
                </c:pt>
              </c:numCache>
            </c:numRef>
          </c:val>
          <c:extLst>
            <c:ext xmlns:c16="http://schemas.microsoft.com/office/drawing/2014/chart" uri="{C3380CC4-5D6E-409C-BE32-E72D297353CC}">
              <c16:uniqueId val="{00000005-9D7D-459C-AC65-CD81BAB28F49}"/>
            </c:ext>
          </c:extLst>
        </c:ser>
        <c:ser>
          <c:idx val="4"/>
          <c:order val="4"/>
          <c:tx>
            <c:strRef>
              <c:f>'[Copy of All_AFRI_GAPs_2014 v1+blinded (2).xlsx]Self-Assessment'!$P$25</c:f>
              <c:strCache>
                <c:ptCount val="1"/>
                <c:pt idx="0">
                  <c:v>High</c:v>
                </c:pt>
              </c:strCache>
            </c:strRef>
          </c:tx>
          <c:spPr>
            <a:solidFill>
              <a:schemeClr val="tx2"/>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D7D-459C-AC65-CD81BAB28F49}"/>
                </c:ext>
              </c:extLst>
            </c:dLbl>
            <c:spPr>
              <a:noFill/>
              <a:ln>
                <a:noFill/>
              </a:ln>
              <a:effectLst/>
            </c:spPr>
            <c:txPr>
              <a:bodyPr/>
              <a:lstStyle/>
              <a:p>
                <a:pPr>
                  <a:defRPr sz="2000" i="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All_AFRI_GAPs_2014 v1+blinded (2).xlsx]Self-Assessment'!$K$26:$K$27</c:f>
              <c:strCache>
                <c:ptCount val="2"/>
                <c:pt idx="0">
                  <c:v>Level of knowledge before training</c:v>
                </c:pt>
                <c:pt idx="1">
                  <c:v>Level of knowledge after training </c:v>
                </c:pt>
              </c:strCache>
            </c:strRef>
          </c:cat>
          <c:val>
            <c:numRef>
              <c:f>'[Copy of All_AFRI_GAPs_2014 v1+blinded (2).xlsx]Self-Assessment'!$P$26:$P$27</c:f>
              <c:numCache>
                <c:formatCode>General</c:formatCode>
                <c:ptCount val="2"/>
                <c:pt idx="0">
                  <c:v>0</c:v>
                </c:pt>
                <c:pt idx="1">
                  <c:v>17</c:v>
                </c:pt>
              </c:numCache>
            </c:numRef>
          </c:val>
          <c:extLst>
            <c:ext xmlns:c16="http://schemas.microsoft.com/office/drawing/2014/chart" uri="{C3380CC4-5D6E-409C-BE32-E72D297353CC}">
              <c16:uniqueId val="{00000007-9D7D-459C-AC65-CD81BAB28F49}"/>
            </c:ext>
          </c:extLst>
        </c:ser>
        <c:dLbls>
          <c:showLegendKey val="0"/>
          <c:showVal val="0"/>
          <c:showCatName val="0"/>
          <c:showSerName val="0"/>
          <c:showPercent val="0"/>
          <c:showBubbleSize val="0"/>
        </c:dLbls>
        <c:gapWidth val="55"/>
        <c:overlap val="100"/>
        <c:axId val="-1086411616"/>
        <c:axId val="-1086409984"/>
      </c:barChart>
      <c:catAx>
        <c:axId val="-1086411616"/>
        <c:scaling>
          <c:orientation val="minMax"/>
        </c:scaling>
        <c:delete val="0"/>
        <c:axPos val="b"/>
        <c:numFmt formatCode="General" sourceLinked="1"/>
        <c:majorTickMark val="none"/>
        <c:minorTickMark val="none"/>
        <c:tickLblPos val="nextTo"/>
        <c:txPr>
          <a:bodyPr/>
          <a:lstStyle/>
          <a:p>
            <a:pPr>
              <a:defRPr sz="2400" i="0" baseline="0">
                <a:latin typeface="Calibri" panose="020F0502020204030204" pitchFamily="34" charset="0"/>
              </a:defRPr>
            </a:pPr>
            <a:endParaRPr lang="en-US"/>
          </a:p>
        </c:txPr>
        <c:crossAx val="-1086409984"/>
        <c:crosses val="autoZero"/>
        <c:auto val="1"/>
        <c:lblAlgn val="ctr"/>
        <c:lblOffset val="100"/>
        <c:noMultiLvlLbl val="0"/>
      </c:catAx>
      <c:valAx>
        <c:axId val="-1086409984"/>
        <c:scaling>
          <c:orientation val="minMax"/>
          <c:min val="0"/>
        </c:scaling>
        <c:delete val="0"/>
        <c:axPos val="l"/>
        <c:majorGridlines/>
        <c:title>
          <c:tx>
            <c:rich>
              <a:bodyPr rot="-5400000" vert="horz"/>
              <a:lstStyle/>
              <a:p>
                <a:pPr>
                  <a:defRPr sz="2200" i="0">
                    <a:latin typeface="Calibri" panose="020F0502020204030204" pitchFamily="34" charset="0"/>
                  </a:defRPr>
                </a:pPr>
                <a:r>
                  <a:rPr lang="en-US" sz="2200" i="0" dirty="0" smtClean="0">
                    <a:latin typeface="Calibri" panose="020F0502020204030204" pitchFamily="34" charset="0"/>
                  </a:rPr>
                  <a:t>Number of Respondents </a:t>
                </a:r>
                <a:endParaRPr lang="en-US" sz="2200" i="0" dirty="0">
                  <a:latin typeface="Calibri" panose="020F0502020204030204" pitchFamily="34" charset="0"/>
                </a:endParaRPr>
              </a:p>
            </c:rich>
          </c:tx>
          <c:layout/>
          <c:overlay val="0"/>
        </c:title>
        <c:numFmt formatCode="General" sourceLinked="1"/>
        <c:majorTickMark val="none"/>
        <c:minorTickMark val="none"/>
        <c:tickLblPos val="nextTo"/>
        <c:txPr>
          <a:bodyPr/>
          <a:lstStyle/>
          <a:p>
            <a:pPr>
              <a:defRPr sz="2000" i="0">
                <a:latin typeface="Calibri" panose="020F0502020204030204" pitchFamily="34" charset="0"/>
              </a:defRPr>
            </a:pPr>
            <a:endParaRPr lang="en-US"/>
          </a:p>
        </c:txPr>
        <c:crossAx val="-1086411616"/>
        <c:crosses val="autoZero"/>
        <c:crossBetween val="between"/>
        <c:majorUnit val="20"/>
      </c:valAx>
      <c:spPr>
        <a:solidFill>
          <a:schemeClr val="bg2">
            <a:lumMod val="90000"/>
          </a:schemeClr>
        </a:solidFill>
      </c:spPr>
    </c:plotArea>
    <c:legend>
      <c:legendPos val="r"/>
      <c:layout>
        <c:manualLayout>
          <c:xMode val="edge"/>
          <c:yMode val="edge"/>
          <c:x val="0.1451145973509709"/>
          <c:y val="2.2747703412073491E-2"/>
          <c:w val="0.85488540264902912"/>
          <c:h val="0.1408095472440945"/>
        </c:manualLayout>
      </c:layout>
      <c:overlay val="0"/>
      <c:spPr>
        <a:noFill/>
      </c:spPr>
      <c:txPr>
        <a:bodyPr/>
        <a:lstStyle/>
        <a:p>
          <a:pPr>
            <a:defRPr sz="2400" i="0">
              <a:latin typeface="Calibri" panose="020F0502020204030204" pitchFamily="34" charset="0"/>
            </a:defRPr>
          </a:pPr>
          <a:endParaRPr lang="en-US"/>
        </a:p>
      </c:txPr>
    </c:legend>
    <c:plotVisOnly val="1"/>
    <c:dispBlanksAs val="gap"/>
    <c:showDLblsOverMax val="0"/>
  </c:chart>
  <c:spPr>
    <a:solidFill>
      <a:schemeClr val="bg2">
        <a:lumMod val="90000"/>
      </a:schemeClr>
    </a:solidFill>
    <a:ln>
      <a:solidFill>
        <a:schemeClr val="bg1"/>
      </a:solidFill>
    </a:ln>
  </c:spPr>
  <c:txPr>
    <a:bodyPr/>
    <a:lstStyle/>
    <a:p>
      <a:pPr>
        <a:defRPr b="0" i="1" baseline="0">
          <a:latin typeface="Century Schoolbook"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36AC07A1-C4AE-4A68-B673-515FB1C77617}" type="datetimeFigureOut">
              <a:rPr lang="en-US" smtClean="0"/>
              <a:t>2/24/2020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8B4DF7CA-3E99-4671-9DE0-21FC255DB8C8}" type="slidenum">
              <a:rPr lang="en-US" smtClean="0"/>
              <a:t>‹#›</a:t>
            </a:fld>
            <a:endParaRPr lang="en-US"/>
          </a:p>
        </p:txBody>
      </p:sp>
    </p:spTree>
    <p:extLst>
      <p:ext uri="{BB962C8B-B14F-4D97-AF65-F5344CB8AC3E}">
        <p14:creationId xmlns:p14="http://schemas.microsoft.com/office/powerpoint/2010/main" val="13248929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7F8086B1-1258-4779-B299-F15A15A24458}" type="datetimeFigureOut">
              <a:rPr lang="en-US" smtClean="0"/>
              <a:t>2/24/2020</a:t>
            </a:fld>
            <a:endParaRPr lang="en-US"/>
          </a:p>
        </p:txBody>
      </p:sp>
      <p:sp>
        <p:nvSpPr>
          <p:cNvPr id="4" name="Slide Image Placeholder 3"/>
          <p:cNvSpPr>
            <a:spLocks noGrp="1" noRot="1" noChangeAspect="1"/>
          </p:cNvSpPr>
          <p:nvPr>
            <p:ph type="sldImg" idx="2"/>
          </p:nvPr>
        </p:nvSpPr>
        <p:spPr>
          <a:xfrm>
            <a:off x="2133600" y="696913"/>
            <a:ext cx="2614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4513BBCE-B653-4C79-A512-9D2237679A91}" type="slidenum">
              <a:rPr lang="en-US" smtClean="0"/>
              <a:t>‹#›</a:t>
            </a:fld>
            <a:endParaRPr lang="en-US"/>
          </a:p>
        </p:txBody>
      </p:sp>
    </p:spTree>
    <p:extLst>
      <p:ext uri="{BB962C8B-B14F-4D97-AF65-F5344CB8AC3E}">
        <p14:creationId xmlns:p14="http://schemas.microsoft.com/office/powerpoint/2010/main" val="5341815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400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7183123"/>
            <a:ext cx="24688800" cy="15280640"/>
          </a:xfrm>
        </p:spPr>
        <p:txBody>
          <a:bodyPr anchor="b"/>
          <a:lstStyle>
            <a:lvl1pPr algn="ctr">
              <a:defRPr sz="16200"/>
            </a:lvl1pPr>
          </a:lstStyle>
          <a:p>
            <a:r>
              <a:rPr lang="en-US" smtClean="0"/>
              <a:t>Click to edit Master title style</a:t>
            </a:r>
            <a:endParaRPr lang="en-US"/>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FB4DF-F97A-43ED-A47B-C9C1C90E4055}"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164834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B4DF-F97A-43ED-A47B-C9C1C90E4055}"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50436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2336800"/>
            <a:ext cx="7098030" cy="3719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63140" y="2336800"/>
            <a:ext cx="20882610"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B4DF-F97A-43ED-A47B-C9C1C90E4055}"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410516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B4DF-F97A-43ED-A47B-C9C1C90E4055}"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159796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10942326"/>
            <a:ext cx="28392120" cy="18257517"/>
          </a:xfrm>
        </p:spPr>
        <p:txBody>
          <a:bodyPr anchor="b"/>
          <a:lstStyle>
            <a:lvl1pPr>
              <a:defRPr sz="16200"/>
            </a:lvl1pPr>
          </a:lstStyle>
          <a:p>
            <a:r>
              <a:rPr lang="en-US" smtClean="0"/>
              <a:t>Click to edit Master title style</a:t>
            </a:r>
            <a:endParaRPr lang="en-US"/>
          </a:p>
        </p:txBody>
      </p:sp>
      <p:sp>
        <p:nvSpPr>
          <p:cNvPr id="3" name="Text Placeholder 2"/>
          <p:cNvSpPr>
            <a:spLocks noGrp="1"/>
          </p:cNvSpPr>
          <p:nvPr>
            <p:ph type="body" idx="1"/>
          </p:nvPr>
        </p:nvSpPr>
        <p:spPr>
          <a:xfrm>
            <a:off x="2245995" y="29372566"/>
            <a:ext cx="28392120" cy="9601197"/>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FB4DF-F97A-43ED-A47B-C9C1C90E4055}"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226334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631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6649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FB4DF-F97A-43ED-A47B-C9C1C90E4055}"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222917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03"/>
            <a:ext cx="28392120" cy="848360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267429"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Click to edit Master text styles</a:t>
            </a:r>
          </a:p>
        </p:txBody>
      </p:sp>
      <p:sp>
        <p:nvSpPr>
          <p:cNvPr id="4" name="Content Placeholder 3"/>
          <p:cNvSpPr>
            <a:spLocks noGrp="1"/>
          </p:cNvSpPr>
          <p:nvPr>
            <p:ph sz="half" idx="2"/>
          </p:nvPr>
        </p:nvSpPr>
        <p:spPr>
          <a:xfrm>
            <a:off x="2267429" y="16032480"/>
            <a:ext cx="13926025"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66494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Click to edit Master text styles</a:t>
            </a:r>
          </a:p>
        </p:txBody>
      </p:sp>
      <p:sp>
        <p:nvSpPr>
          <p:cNvPr id="6" name="Content Placeholder 5"/>
          <p:cNvSpPr>
            <a:spLocks noGrp="1"/>
          </p:cNvSpPr>
          <p:nvPr>
            <p:ph sz="quarter" idx="4"/>
          </p:nvPr>
        </p:nvSpPr>
        <p:spPr>
          <a:xfrm>
            <a:off x="16664940" y="16032480"/>
            <a:ext cx="1399460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FB4DF-F97A-43ED-A47B-C9C1C90E4055}"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201021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FB4DF-F97A-43ED-A47B-C9C1C90E4055}"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130142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FB4DF-F97A-43ED-A47B-C9C1C90E4055}"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161115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0" cy="10241280"/>
          </a:xfrm>
        </p:spPr>
        <p:txBody>
          <a:bodyPr anchor="b"/>
          <a:lstStyle>
            <a:lvl1pPr>
              <a:defRPr sz="8640"/>
            </a:lvl1pPr>
          </a:lstStyle>
          <a:p>
            <a:r>
              <a:rPr lang="en-US" smtClean="0"/>
              <a:t>Click to edit Master title style</a:t>
            </a:r>
            <a:endParaRPr lang="en-US"/>
          </a:p>
        </p:txBody>
      </p:sp>
      <p:sp>
        <p:nvSpPr>
          <p:cNvPr id="3" name="Content Placeholder 2"/>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FB4DF-F97A-43ED-A47B-C9C1C90E4055}"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208356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0" cy="10241280"/>
          </a:xfrm>
        </p:spPr>
        <p:txBody>
          <a:bodyPr anchor="b"/>
          <a:lstStyle>
            <a:lvl1pPr>
              <a:defRPr sz="8640"/>
            </a:lvl1pPr>
          </a:lstStyle>
          <a:p>
            <a:r>
              <a:rPr lang="en-US" smtClean="0"/>
              <a:t>Click to edit Master title style</a:t>
            </a:r>
            <a:endParaRPr lang="en-US"/>
          </a:p>
        </p:txBody>
      </p:sp>
      <p:sp>
        <p:nvSpPr>
          <p:cNvPr id="3" name="Picture Placeholder 2"/>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FB4DF-F97A-43ED-A47B-C9C1C90E4055}"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ECD95-69BC-4F4D-BAC7-105E33B51629}" type="slidenum">
              <a:rPr lang="en-US" smtClean="0"/>
              <a:t>‹#›</a:t>
            </a:fld>
            <a:endParaRPr lang="en-US"/>
          </a:p>
        </p:txBody>
      </p:sp>
    </p:spTree>
    <p:extLst>
      <p:ext uri="{BB962C8B-B14F-4D97-AF65-F5344CB8AC3E}">
        <p14:creationId xmlns:p14="http://schemas.microsoft.com/office/powerpoint/2010/main" val="398836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03"/>
            <a:ext cx="28392120" cy="848360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63140" y="40680643"/>
            <a:ext cx="7406640" cy="2336800"/>
          </a:xfrm>
          <a:prstGeom prst="rect">
            <a:avLst/>
          </a:prstGeom>
        </p:spPr>
        <p:txBody>
          <a:bodyPr vert="horz" lIns="91440" tIns="45720" rIns="91440" bIns="45720" rtlCol="0" anchor="ctr"/>
          <a:lstStyle>
            <a:lvl1pPr algn="l">
              <a:defRPr sz="3240">
                <a:solidFill>
                  <a:schemeClr val="tx1">
                    <a:tint val="75000"/>
                  </a:schemeClr>
                </a:solidFill>
              </a:defRPr>
            </a:lvl1pPr>
          </a:lstStyle>
          <a:p>
            <a:fld id="{3E8FB4DF-F97A-43ED-A47B-C9C1C90E4055}" type="datetimeFigureOut">
              <a:rPr lang="en-US" smtClean="0"/>
              <a:t>2/24/2020</a:t>
            </a:fld>
            <a:endParaRPr lang="en-US"/>
          </a:p>
        </p:txBody>
      </p:sp>
      <p:sp>
        <p:nvSpPr>
          <p:cNvPr id="5" name="Footer Placeholder 4"/>
          <p:cNvSpPr>
            <a:spLocks noGrp="1"/>
          </p:cNvSpPr>
          <p:nvPr>
            <p:ph type="ftr" sz="quarter" idx="3"/>
          </p:nvPr>
        </p:nvSpPr>
        <p:spPr>
          <a:xfrm>
            <a:off x="10904220" y="40680643"/>
            <a:ext cx="11109960" cy="23368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43"/>
            <a:ext cx="7406640" cy="2336800"/>
          </a:xfrm>
          <a:prstGeom prst="rect">
            <a:avLst/>
          </a:prstGeom>
        </p:spPr>
        <p:txBody>
          <a:bodyPr vert="horz" lIns="91440" tIns="45720" rIns="91440" bIns="45720" rtlCol="0" anchor="ctr"/>
          <a:lstStyle>
            <a:lvl1pPr algn="r">
              <a:defRPr sz="3240">
                <a:solidFill>
                  <a:schemeClr val="tx1">
                    <a:tint val="75000"/>
                  </a:schemeClr>
                </a:solidFill>
              </a:defRPr>
            </a:lvl1pPr>
          </a:lstStyle>
          <a:p>
            <a:fld id="{573ECD95-69BC-4F4D-BAC7-105E33B51629}" type="slidenum">
              <a:rPr lang="en-US" smtClean="0"/>
              <a:t>‹#›</a:t>
            </a:fld>
            <a:endParaRPr lang="en-US"/>
          </a:p>
        </p:txBody>
      </p:sp>
    </p:spTree>
    <p:extLst>
      <p:ext uri="{BB962C8B-B14F-4D97-AF65-F5344CB8AC3E}">
        <p14:creationId xmlns:p14="http://schemas.microsoft.com/office/powerpoint/2010/main" val="157485534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4" name="Rounded Rectangle 73"/>
          <p:cNvSpPr/>
          <p:nvPr/>
        </p:nvSpPr>
        <p:spPr>
          <a:xfrm>
            <a:off x="528485" y="6477000"/>
            <a:ext cx="14254316" cy="5451156"/>
          </a:xfrm>
          <a:prstGeom prst="roundRect">
            <a:avLst>
              <a:gd name="adj" fmla="val 5838"/>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Fresh </a:t>
            </a:r>
            <a:r>
              <a:rPr lang="en-US" sz="3200" dirty="0">
                <a:solidFill>
                  <a:schemeClr val="tx1"/>
                </a:solidFill>
              </a:rPr>
              <a:t>produce growers are under increased pressure to abide by federal food safety guidelines and obtain third-party Good Agricultural Practices (GAPs) certifications. Food safety trainings have been offered in Maryland for several years, although only about one quarter of attendees implement food safety plans and receive GAP certification. </a:t>
            </a:r>
          </a:p>
          <a:p>
            <a:endParaRPr lang="en-US" sz="3200" b="1" i="1" dirty="0">
              <a:solidFill>
                <a:schemeClr val="tx1"/>
              </a:solidFill>
            </a:endParaRPr>
          </a:p>
          <a:p>
            <a:r>
              <a:rPr lang="en-US" sz="3200" dirty="0" smtClean="0">
                <a:solidFill>
                  <a:schemeClr val="tx1"/>
                </a:solidFill>
              </a:rPr>
              <a:t>This </a:t>
            </a:r>
            <a:r>
              <a:rPr lang="en-US" sz="3200" dirty="0">
                <a:solidFill>
                  <a:schemeClr val="tx1"/>
                </a:solidFill>
              </a:rPr>
              <a:t>study </a:t>
            </a:r>
            <a:r>
              <a:rPr lang="en-US" sz="3200" dirty="0" smtClean="0">
                <a:solidFill>
                  <a:schemeClr val="tx1"/>
                </a:solidFill>
              </a:rPr>
              <a:t>aimed to use surveys and factual tests to define </a:t>
            </a:r>
            <a:r>
              <a:rPr lang="en-US" sz="3200" dirty="0">
                <a:solidFill>
                  <a:schemeClr val="tx1"/>
                </a:solidFill>
              </a:rPr>
              <a:t>the factors influencing </a:t>
            </a:r>
            <a:r>
              <a:rPr lang="en-US" sz="3200" dirty="0" smtClean="0">
                <a:solidFill>
                  <a:schemeClr val="tx1"/>
                </a:solidFill>
              </a:rPr>
              <a:t>grower’s </a:t>
            </a:r>
            <a:r>
              <a:rPr lang="en-US" sz="3200" dirty="0">
                <a:solidFill>
                  <a:schemeClr val="tx1"/>
                </a:solidFill>
              </a:rPr>
              <a:t>opinions of food safety practices and their reluctance to obtain GAP certification</a:t>
            </a:r>
            <a:r>
              <a:rPr lang="en-US" sz="3200" dirty="0" smtClean="0">
                <a:solidFill>
                  <a:schemeClr val="tx1"/>
                </a:solidFill>
              </a:rPr>
              <a:t>. These factors can be addressed in future trainings to increase the number of participants implementing recommended practices. </a:t>
            </a:r>
            <a:endParaRPr lang="en-US" sz="3200" dirty="0">
              <a:solidFill>
                <a:schemeClr val="tx1"/>
              </a:solidFill>
            </a:endParaRPr>
          </a:p>
          <a:p>
            <a:r>
              <a:rPr lang="en-US" sz="3200" dirty="0"/>
              <a:t> </a:t>
            </a:r>
          </a:p>
          <a:p>
            <a:endParaRPr lang="en-US" sz="3200" dirty="0">
              <a:solidFill>
                <a:schemeClr val="tx1"/>
              </a:solidFill>
            </a:endParaRPr>
          </a:p>
        </p:txBody>
      </p:sp>
      <p:sp>
        <p:nvSpPr>
          <p:cNvPr id="22" name="TextBox 57"/>
          <p:cNvSpPr txBox="1">
            <a:spLocks noChangeArrowheads="1"/>
          </p:cNvSpPr>
          <p:nvPr/>
        </p:nvSpPr>
        <p:spPr bwMode="auto">
          <a:xfrm>
            <a:off x="533399" y="1219200"/>
            <a:ext cx="31788481" cy="3908762"/>
          </a:xfrm>
          <a:prstGeom prst="rect">
            <a:avLst/>
          </a:prstGeom>
          <a:noFill/>
          <a:ln w="9525">
            <a:noFill/>
            <a:miter lim="800000"/>
            <a:headEnd/>
            <a:tailEnd/>
          </a:ln>
        </p:spPr>
        <p:txBody>
          <a:bodyPr wrap="square">
            <a:spAutoFit/>
          </a:bodyPr>
          <a:lstStyle/>
          <a:p>
            <a:pPr algn="ctr">
              <a:defRPr/>
            </a:pPr>
            <a:r>
              <a:rPr lang="en-US" sz="7200" b="1" dirty="0" smtClean="0"/>
              <a:t>Evaluating the Effectiveness of Food </a:t>
            </a:r>
            <a:r>
              <a:rPr lang="en-US" sz="7200" b="1" dirty="0"/>
              <a:t>S</a:t>
            </a:r>
            <a:r>
              <a:rPr lang="en-US" sz="7200" b="1" dirty="0" smtClean="0"/>
              <a:t>afety </a:t>
            </a:r>
            <a:r>
              <a:rPr lang="en-US" sz="7200" b="1" dirty="0"/>
              <a:t>T</a:t>
            </a:r>
            <a:r>
              <a:rPr lang="en-US" sz="7200" b="1" dirty="0" smtClean="0"/>
              <a:t>rainings by Determining </a:t>
            </a:r>
            <a:r>
              <a:rPr lang="en-US" sz="7200" b="1" dirty="0"/>
              <a:t>F</a:t>
            </a:r>
            <a:r>
              <a:rPr lang="en-US" sz="7200" b="1" dirty="0" smtClean="0"/>
              <a:t>actors that Influence </a:t>
            </a:r>
            <a:r>
              <a:rPr lang="en-US" sz="7200" b="1" dirty="0"/>
              <a:t>G</a:t>
            </a:r>
            <a:r>
              <a:rPr lang="en-US" sz="7200" b="1" dirty="0" smtClean="0"/>
              <a:t>rower </a:t>
            </a:r>
            <a:r>
              <a:rPr lang="en-US" sz="7200" b="1" dirty="0"/>
              <a:t>A</a:t>
            </a:r>
            <a:r>
              <a:rPr lang="en-US" sz="7200" b="1" dirty="0" smtClean="0"/>
              <a:t>doption of Food </a:t>
            </a:r>
            <a:r>
              <a:rPr lang="en-US" sz="7200" b="1" dirty="0"/>
              <a:t>S</a:t>
            </a:r>
            <a:r>
              <a:rPr lang="en-US" sz="7200" b="1" dirty="0" smtClean="0"/>
              <a:t>afety </a:t>
            </a:r>
            <a:r>
              <a:rPr lang="en-US" sz="7200" b="1" dirty="0"/>
              <a:t>C</a:t>
            </a:r>
            <a:r>
              <a:rPr lang="en-US" sz="7200" b="1" dirty="0" smtClean="0"/>
              <a:t>ertification </a:t>
            </a:r>
            <a:r>
              <a:rPr lang="en-US" sz="7200" b="1" dirty="0"/>
              <a:t>P</a:t>
            </a:r>
            <a:r>
              <a:rPr lang="en-US" sz="7200" b="1" dirty="0" smtClean="0"/>
              <a:t>ractices </a:t>
            </a:r>
            <a:endParaRPr lang="en-US" sz="7200" b="1" dirty="0"/>
          </a:p>
          <a:p>
            <a:pPr algn="ctr">
              <a:defRPr/>
            </a:pPr>
            <a:r>
              <a:rPr lang="en-US" sz="4000" b="1" dirty="0" smtClean="0">
                <a:solidFill>
                  <a:schemeClr val="bg1">
                    <a:lumMod val="50000"/>
                  </a:schemeClr>
                </a:solidFill>
                <a:latin typeface="Calibri" charset="0"/>
              </a:rPr>
              <a:t>Donna M. Pahl</a:t>
            </a:r>
            <a:r>
              <a:rPr lang="en-US" sz="4000" b="1" baseline="30000" dirty="0" smtClean="0">
                <a:solidFill>
                  <a:schemeClr val="bg1">
                    <a:lumMod val="50000"/>
                  </a:schemeClr>
                </a:solidFill>
                <a:latin typeface="Calibri" charset="0"/>
              </a:rPr>
              <a:t>1</a:t>
            </a:r>
            <a:r>
              <a:rPr lang="en-US" sz="4000" b="1" dirty="0" smtClean="0">
                <a:solidFill>
                  <a:schemeClr val="bg1">
                    <a:lumMod val="50000"/>
                  </a:schemeClr>
                </a:solidFill>
                <a:latin typeface="Calibri" charset="0"/>
              </a:rPr>
              <a:t>*,  Tarik Chfadi</a:t>
            </a:r>
            <a:r>
              <a:rPr lang="en-US" sz="4000" b="1" baseline="30000" dirty="0">
                <a:solidFill>
                  <a:schemeClr val="bg1">
                    <a:lumMod val="50000"/>
                  </a:schemeClr>
                </a:solidFill>
                <a:latin typeface="Calibri" charset="0"/>
              </a:rPr>
              <a:t>2</a:t>
            </a:r>
            <a:r>
              <a:rPr lang="en-US" sz="4000" b="1" dirty="0" smtClean="0">
                <a:solidFill>
                  <a:schemeClr val="bg1">
                    <a:lumMod val="50000"/>
                  </a:schemeClr>
                </a:solidFill>
                <a:latin typeface="Calibri" charset="0"/>
              </a:rPr>
              <a:t>, Clare Narrod</a:t>
            </a:r>
            <a:r>
              <a:rPr lang="en-US" sz="4000" b="1" baseline="30000" dirty="0">
                <a:solidFill>
                  <a:schemeClr val="bg1">
                    <a:lumMod val="50000"/>
                  </a:schemeClr>
                </a:solidFill>
                <a:latin typeface="Calibri" charset="0"/>
              </a:rPr>
              <a:t>2</a:t>
            </a:r>
            <a:r>
              <a:rPr lang="en-US" sz="4000" b="1" dirty="0" smtClean="0">
                <a:solidFill>
                  <a:schemeClr val="bg1">
                    <a:lumMod val="50000"/>
                  </a:schemeClr>
                </a:solidFill>
                <a:latin typeface="Calibri" charset="0"/>
              </a:rPr>
              <a:t>, Christopher S. Walsh</a:t>
            </a:r>
            <a:r>
              <a:rPr lang="en-US" sz="4000" b="1" baseline="30000" dirty="0" smtClean="0">
                <a:solidFill>
                  <a:schemeClr val="bg1">
                    <a:lumMod val="50000"/>
                  </a:schemeClr>
                </a:solidFill>
                <a:latin typeface="Calibri" charset="0"/>
              </a:rPr>
              <a:t>1</a:t>
            </a:r>
            <a:r>
              <a:rPr lang="en-US" sz="4000" b="1" dirty="0" smtClean="0">
                <a:solidFill>
                  <a:schemeClr val="bg1">
                    <a:lumMod val="50000"/>
                  </a:schemeClr>
                </a:solidFill>
                <a:latin typeface="Calibri" charset="0"/>
              </a:rPr>
              <a:t>, David Martin</a:t>
            </a:r>
            <a:r>
              <a:rPr lang="en-US" sz="4000" b="1" baseline="30000" dirty="0">
                <a:solidFill>
                  <a:schemeClr val="bg1">
                    <a:lumMod val="50000"/>
                  </a:schemeClr>
                </a:solidFill>
                <a:latin typeface="Calibri" charset="0"/>
              </a:rPr>
              <a:t>3</a:t>
            </a:r>
            <a:r>
              <a:rPr lang="en-US" sz="4000" b="1" dirty="0" smtClean="0">
                <a:solidFill>
                  <a:schemeClr val="bg1">
                    <a:lumMod val="50000"/>
                  </a:schemeClr>
                </a:solidFill>
                <a:latin typeface="Calibri" charset="0"/>
              </a:rPr>
              <a:t>, Shirley Micallef</a:t>
            </a:r>
            <a:r>
              <a:rPr lang="en-US" sz="4000" b="1" baseline="30000" dirty="0" smtClean="0">
                <a:solidFill>
                  <a:schemeClr val="bg1">
                    <a:lumMod val="50000"/>
                  </a:schemeClr>
                </a:solidFill>
                <a:latin typeface="Calibri" charset="0"/>
              </a:rPr>
              <a:t>1,4</a:t>
            </a:r>
            <a:r>
              <a:rPr lang="en-US" sz="4000" b="1" dirty="0" smtClean="0">
                <a:solidFill>
                  <a:schemeClr val="bg1">
                    <a:lumMod val="50000"/>
                  </a:schemeClr>
                </a:solidFill>
                <a:latin typeface="Calibri" charset="0"/>
              </a:rPr>
              <a:t> </a:t>
            </a:r>
          </a:p>
          <a:p>
            <a:pPr algn="ctr">
              <a:defRPr/>
            </a:pPr>
            <a:r>
              <a:rPr lang="en-US" sz="3200" b="1" baseline="30000" dirty="0" smtClean="0">
                <a:solidFill>
                  <a:schemeClr val="bg1">
                    <a:lumMod val="50000"/>
                  </a:schemeClr>
                </a:solidFill>
                <a:latin typeface="Calibri" charset="0"/>
              </a:rPr>
              <a:t>*</a:t>
            </a:r>
            <a:r>
              <a:rPr lang="en-US" sz="3200" b="1" dirty="0" smtClean="0">
                <a:solidFill>
                  <a:schemeClr val="bg1">
                    <a:lumMod val="50000"/>
                  </a:schemeClr>
                </a:solidFill>
                <a:latin typeface="Calibri" charset="0"/>
              </a:rPr>
              <a:t>Presenting author, </a:t>
            </a:r>
            <a:r>
              <a:rPr lang="en-US" sz="3200" b="1" baseline="30000" dirty="0" smtClean="0">
                <a:solidFill>
                  <a:schemeClr val="bg1">
                    <a:lumMod val="50000"/>
                  </a:schemeClr>
                </a:solidFill>
                <a:latin typeface="Calibri" charset="0"/>
              </a:rPr>
              <a:t>1</a:t>
            </a:r>
            <a:r>
              <a:rPr lang="en-US" sz="3200" b="1" dirty="0" smtClean="0">
                <a:solidFill>
                  <a:schemeClr val="bg1">
                    <a:lumMod val="50000"/>
                  </a:schemeClr>
                </a:solidFill>
                <a:latin typeface="Calibri" charset="0"/>
              </a:rPr>
              <a:t>University of Maryland, Plant Science and Landscape Architecture, </a:t>
            </a:r>
            <a:r>
              <a:rPr lang="en-US" sz="3200" b="1" baseline="30000" dirty="0" smtClean="0">
                <a:solidFill>
                  <a:schemeClr val="bg1">
                    <a:lumMod val="50000"/>
                  </a:schemeClr>
                </a:solidFill>
                <a:latin typeface="Calibri" charset="0"/>
              </a:rPr>
              <a:t>2</a:t>
            </a:r>
            <a:r>
              <a:rPr lang="en-US" sz="3200" b="1" dirty="0" smtClean="0">
                <a:solidFill>
                  <a:schemeClr val="bg1">
                    <a:lumMod val="50000"/>
                  </a:schemeClr>
                </a:solidFill>
                <a:latin typeface="Calibri" charset="0"/>
              </a:rPr>
              <a:t>Joint Institute for Food Safety and Applied Nutrition, </a:t>
            </a:r>
          </a:p>
          <a:p>
            <a:pPr algn="ctr">
              <a:defRPr/>
            </a:pPr>
            <a:r>
              <a:rPr lang="en-US" sz="3200" b="1" baseline="30000" dirty="0" smtClean="0">
                <a:solidFill>
                  <a:schemeClr val="bg1">
                    <a:lumMod val="50000"/>
                  </a:schemeClr>
                </a:solidFill>
                <a:latin typeface="Calibri" charset="0"/>
              </a:rPr>
              <a:t>3</a:t>
            </a:r>
            <a:r>
              <a:rPr lang="en-US" sz="3200" b="1" dirty="0" smtClean="0">
                <a:solidFill>
                  <a:schemeClr val="bg1">
                    <a:lumMod val="50000"/>
                  </a:schemeClr>
                </a:solidFill>
                <a:latin typeface="Calibri" charset="0"/>
              </a:rPr>
              <a:t>University of Maryland Extension, </a:t>
            </a:r>
            <a:r>
              <a:rPr lang="en-US" sz="3200" b="1" baseline="30000" dirty="0" smtClean="0">
                <a:solidFill>
                  <a:schemeClr val="bg1">
                    <a:lumMod val="50000"/>
                  </a:schemeClr>
                </a:solidFill>
                <a:latin typeface="Calibri" charset="0"/>
              </a:rPr>
              <a:t>4</a:t>
            </a:r>
            <a:r>
              <a:rPr lang="en-US" sz="3200" b="1" dirty="0" smtClean="0">
                <a:solidFill>
                  <a:schemeClr val="bg1">
                    <a:lumMod val="50000"/>
                  </a:schemeClr>
                </a:solidFill>
                <a:latin typeface="Calibri" charset="0"/>
              </a:rPr>
              <a:t>Center for Food Safety and Security Systems</a:t>
            </a:r>
            <a:endParaRPr lang="en-US" sz="3200" b="1" dirty="0">
              <a:solidFill>
                <a:schemeClr val="bg1">
                  <a:lumMod val="50000"/>
                </a:schemeClr>
              </a:solidFill>
              <a:latin typeface="Calibri" charset="0"/>
            </a:endParaRPr>
          </a:p>
        </p:txBody>
      </p:sp>
      <p:sp>
        <p:nvSpPr>
          <p:cNvPr id="53" name="Rounded Rectangle 52"/>
          <p:cNvSpPr/>
          <p:nvPr/>
        </p:nvSpPr>
        <p:spPr>
          <a:xfrm>
            <a:off x="533399" y="19903024"/>
            <a:ext cx="14630399" cy="19720976"/>
          </a:xfrm>
          <a:prstGeom prst="roundRect">
            <a:avLst>
              <a:gd name="adj" fmla="val 464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University of Maryland offered full-day trainings to teach growers the produce safety practices and documentation associated with third party audits and upcoming federal regulations. Five beginner trainings and one advanced training were offered per year in 2014 and 2015. </a:t>
            </a:r>
          </a:p>
          <a:p>
            <a:endParaRPr lang="en-US" sz="3200" b="1" i="1" dirty="0">
              <a:solidFill>
                <a:schemeClr val="tx1"/>
              </a:solidFill>
            </a:endParaRPr>
          </a:p>
          <a:p>
            <a:r>
              <a:rPr lang="en-US" sz="3200" dirty="0" smtClean="0">
                <a:solidFill>
                  <a:schemeClr val="tx1"/>
                </a:solidFill>
              </a:rPr>
              <a:t>Each beginner training consisted of a morning session of presentations covering the microbiological concepts behind food safety and GAPs. The remainder of the training is spent writing risk assessments and Standard Operating Procedures, which are then written into a food safety plan. The advanced trainings were open to growers with a food safety plan and contained demonstrations on water sanitizers, guest talks from industry leaders, and discussions of relevant food safety issues. </a:t>
            </a:r>
            <a:endParaRPr lang="en-US" sz="3200" dirty="0">
              <a:solidFill>
                <a:schemeClr val="tx1"/>
              </a:solidFill>
            </a:endParaRPr>
          </a:p>
          <a:p>
            <a:endParaRPr lang="en-US" sz="3200" dirty="0" smtClean="0">
              <a:solidFill>
                <a:schemeClr val="tx1"/>
              </a:solidFill>
            </a:endParaRPr>
          </a:p>
          <a:p>
            <a:r>
              <a:rPr lang="en-US" sz="3200" dirty="0" smtClean="0">
                <a:solidFill>
                  <a:schemeClr val="tx1"/>
                </a:solidFill>
              </a:rPr>
              <a:t>To define the factors influencing grower’s opinions of food safety, trainees were administered several questionnaires and factual tests before and immediately after the training, and nine months post-training. The flow chart below explains the questionnaires.</a:t>
            </a:r>
          </a:p>
          <a:p>
            <a:r>
              <a:rPr lang="en-US" sz="3200" dirty="0" smtClean="0">
                <a:solidFill>
                  <a:schemeClr val="tx1"/>
                </a:solidFill>
              </a:rPr>
              <a:t> </a:t>
            </a:r>
          </a:p>
          <a:p>
            <a:endParaRPr lang="en-US" sz="3200" dirty="0" smtClean="0">
              <a:solidFill>
                <a:schemeClr val="tx1"/>
              </a:solidFill>
            </a:endParaRPr>
          </a:p>
          <a:p>
            <a:endParaRPr lang="en-US" sz="3200" dirty="0">
              <a:solidFill>
                <a:schemeClr val="tx1"/>
              </a:solidFill>
            </a:endParaRPr>
          </a:p>
          <a:p>
            <a:endParaRPr lang="en-US" sz="3200" dirty="0" smtClean="0">
              <a:solidFill>
                <a:schemeClr val="tx1"/>
              </a:solidFill>
            </a:endParaRP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p:txBody>
      </p:sp>
      <p:sp>
        <p:nvSpPr>
          <p:cNvPr id="54" name="Rounded Rectangle 53"/>
          <p:cNvSpPr/>
          <p:nvPr/>
        </p:nvSpPr>
        <p:spPr>
          <a:xfrm>
            <a:off x="16044672" y="6400800"/>
            <a:ext cx="16277208" cy="12685782"/>
          </a:xfrm>
          <a:prstGeom prst="roundRect">
            <a:avLst>
              <a:gd name="adj" fmla="val 1058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tx1"/>
                </a:solidFill>
              </a:rPr>
              <a:t>Pre-training Questionnaire</a:t>
            </a:r>
            <a:r>
              <a:rPr lang="en-US" sz="3200" dirty="0" smtClean="0">
                <a:solidFill>
                  <a:schemeClr val="tx1"/>
                </a:solidFill>
              </a:rPr>
              <a:t>: Over 128 participants (one representative per farm) completed the questionnaires and factual tests in 2014 and 2015. Participants in the beginner trainings were involved in markets ranging from retail to wholesale, and 73% (74 out of 102 respondents) had never attended a previous GAP training.  Participants’ reasons for attending the beginner trainings are listed in Figure 1. Figure </a:t>
            </a:r>
            <a:r>
              <a:rPr lang="en-US" sz="3200" dirty="0">
                <a:solidFill>
                  <a:schemeClr val="tx1"/>
                </a:solidFill>
              </a:rPr>
              <a:t>2</a:t>
            </a:r>
            <a:r>
              <a:rPr lang="en-US" sz="3200" dirty="0" smtClean="0">
                <a:solidFill>
                  <a:schemeClr val="tx1"/>
                </a:solidFill>
              </a:rPr>
              <a:t> demonstrates the participants self-evaluation regarding the increase in knowledge of GAPs after attending the beginner training. After the trainings, 87% (73 out of 84 expressed answers) of participants planned on implementing GAPs and receiving a certification. Figure 3 lists several potential difficulties that participants may have in becoming GAP certified – note that the majority estimate no potential difficulties. </a:t>
            </a:r>
          </a:p>
          <a:p>
            <a:endParaRPr lang="en-US" sz="3200" dirty="0" smtClean="0">
              <a:solidFill>
                <a:schemeClr val="tx1"/>
              </a:solidFill>
            </a:endParaRPr>
          </a:p>
          <a:p>
            <a:r>
              <a:rPr lang="en-US" sz="3200" b="1" dirty="0" smtClean="0">
                <a:solidFill>
                  <a:schemeClr val="tx1"/>
                </a:solidFill>
              </a:rPr>
              <a:t>Factual Tests: </a:t>
            </a:r>
            <a:r>
              <a:rPr lang="en-US" sz="3200" dirty="0" smtClean="0">
                <a:solidFill>
                  <a:schemeClr val="tx1"/>
                </a:solidFill>
              </a:rPr>
              <a:t>Responses to the ten-question multiple choice factual test improved after attending the beginner training. Only 9.6% (9 out of 94) of the participants scored 75% or greater in the pretest, in contrast to the 62.2% of participants scored 75% or greater in the posttest. Depending on the training, participants increased their scores on the factual test by 20-30% (2-3 answers out of 10) after attending the training. </a:t>
            </a:r>
            <a:endParaRPr lang="en-US" sz="3200" b="1" dirty="0" smtClean="0">
              <a:solidFill>
                <a:schemeClr val="tx1"/>
              </a:solidFill>
            </a:endParaRPr>
          </a:p>
          <a:p>
            <a:endParaRPr lang="en-US" sz="3200" dirty="0" smtClean="0">
              <a:solidFill>
                <a:schemeClr val="tx1"/>
              </a:solidFill>
            </a:endParaRPr>
          </a:p>
          <a:p>
            <a:r>
              <a:rPr lang="en-US" sz="3200" b="1" dirty="0" smtClean="0">
                <a:solidFill>
                  <a:schemeClr val="tx1"/>
                </a:solidFill>
              </a:rPr>
              <a:t>Advanced Training: </a:t>
            </a:r>
            <a:r>
              <a:rPr lang="en-US" sz="3200" dirty="0" smtClean="0">
                <a:solidFill>
                  <a:schemeClr val="tx1"/>
                </a:solidFill>
              </a:rPr>
              <a:t>A </a:t>
            </a:r>
            <a:r>
              <a:rPr lang="en-US" sz="3200" dirty="0">
                <a:solidFill>
                  <a:schemeClr val="tx1"/>
                </a:solidFill>
              </a:rPr>
              <a:t>high percentage of the participants attending the advanced training wholesale to grocery stores (</a:t>
            </a:r>
            <a:r>
              <a:rPr lang="en-US" sz="3200" dirty="0" smtClean="0">
                <a:solidFill>
                  <a:schemeClr val="tx1"/>
                </a:solidFill>
              </a:rPr>
              <a:t>17 out of 45 replies), </a:t>
            </a:r>
            <a:r>
              <a:rPr lang="en-US" sz="3200" dirty="0">
                <a:solidFill>
                  <a:schemeClr val="tx1"/>
                </a:solidFill>
              </a:rPr>
              <a:t>as compared to selling at farmer’s markets (</a:t>
            </a:r>
            <a:r>
              <a:rPr lang="en-US" sz="3200" dirty="0" smtClean="0">
                <a:solidFill>
                  <a:schemeClr val="tx1"/>
                </a:solidFill>
              </a:rPr>
              <a:t>9 out of 45</a:t>
            </a:r>
            <a:r>
              <a:rPr lang="en-US" sz="3200" dirty="0">
                <a:solidFill>
                  <a:schemeClr val="tx1"/>
                </a:solidFill>
              </a:rPr>
              <a:t>), restaurants (</a:t>
            </a:r>
            <a:r>
              <a:rPr lang="en-US" sz="3200" dirty="0" smtClean="0">
                <a:solidFill>
                  <a:schemeClr val="tx1"/>
                </a:solidFill>
              </a:rPr>
              <a:t>6 out of 45</a:t>
            </a:r>
            <a:r>
              <a:rPr lang="en-US" sz="3200" dirty="0">
                <a:solidFill>
                  <a:schemeClr val="tx1"/>
                </a:solidFill>
              </a:rPr>
              <a:t>), and other marketing avenues. </a:t>
            </a:r>
            <a:r>
              <a:rPr lang="en-US" sz="3200" dirty="0" smtClean="0">
                <a:solidFill>
                  <a:schemeClr val="tx1"/>
                </a:solidFill>
              </a:rPr>
              <a:t>85% of </a:t>
            </a:r>
            <a:r>
              <a:rPr lang="en-US" sz="3200" dirty="0">
                <a:solidFill>
                  <a:schemeClr val="tx1"/>
                </a:solidFill>
              </a:rPr>
              <a:t>growers at the advanced training had attended previous food safety trainings (</a:t>
            </a:r>
            <a:r>
              <a:rPr lang="en-US" sz="3200" dirty="0" smtClean="0">
                <a:solidFill>
                  <a:schemeClr val="tx1"/>
                </a:solidFill>
              </a:rPr>
              <a:t>13 out of 26 respondents </a:t>
            </a:r>
            <a:r>
              <a:rPr lang="en-US" sz="3200" dirty="0">
                <a:solidFill>
                  <a:schemeClr val="tx1"/>
                </a:solidFill>
              </a:rPr>
              <a:t>had attended 3 or more trainings, </a:t>
            </a:r>
            <a:r>
              <a:rPr lang="en-US" sz="3200" dirty="0" smtClean="0">
                <a:solidFill>
                  <a:schemeClr val="tx1"/>
                </a:solidFill>
              </a:rPr>
              <a:t>9 out of 26 respondents </a:t>
            </a:r>
            <a:r>
              <a:rPr lang="en-US" sz="3200" dirty="0">
                <a:solidFill>
                  <a:schemeClr val="tx1"/>
                </a:solidFill>
              </a:rPr>
              <a:t>had attended 1-2 trainings). The </a:t>
            </a:r>
            <a:r>
              <a:rPr lang="en-US" sz="3200" dirty="0" smtClean="0">
                <a:solidFill>
                  <a:schemeClr val="tx1"/>
                </a:solidFill>
              </a:rPr>
              <a:t>motivation for </a:t>
            </a:r>
            <a:r>
              <a:rPr lang="en-US" sz="3200" dirty="0">
                <a:solidFill>
                  <a:schemeClr val="tx1"/>
                </a:solidFill>
              </a:rPr>
              <a:t>attending the advanced training were </a:t>
            </a:r>
            <a:r>
              <a:rPr lang="en-US" sz="3200" dirty="0" smtClean="0">
                <a:solidFill>
                  <a:schemeClr val="tx1"/>
                </a:solidFill>
              </a:rPr>
              <a:t>for continuing education (15 out of 25</a:t>
            </a:r>
            <a:r>
              <a:rPr lang="en-US" sz="3200" dirty="0">
                <a:solidFill>
                  <a:schemeClr val="tx1"/>
                </a:solidFill>
              </a:rPr>
              <a:t>) </a:t>
            </a:r>
            <a:r>
              <a:rPr lang="en-US" sz="3200" dirty="0" smtClean="0">
                <a:solidFill>
                  <a:schemeClr val="tx1"/>
                </a:solidFill>
              </a:rPr>
              <a:t>and/or </a:t>
            </a:r>
            <a:r>
              <a:rPr lang="en-US" sz="3200" dirty="0">
                <a:solidFill>
                  <a:schemeClr val="tx1"/>
                </a:solidFill>
              </a:rPr>
              <a:t>to prepare for upcoming food safety regulations (</a:t>
            </a:r>
            <a:r>
              <a:rPr lang="en-US" sz="3200" dirty="0" smtClean="0">
                <a:solidFill>
                  <a:schemeClr val="tx1"/>
                </a:solidFill>
              </a:rPr>
              <a:t>14 out of 25</a:t>
            </a:r>
            <a:r>
              <a:rPr lang="en-US" sz="3200" dirty="0">
                <a:solidFill>
                  <a:schemeClr val="tx1"/>
                </a:solidFill>
              </a:rPr>
              <a:t>). </a:t>
            </a:r>
          </a:p>
          <a:p>
            <a:endParaRPr lang="en-US" sz="3200" dirty="0" smtClean="0">
              <a:solidFill>
                <a:schemeClr val="tx1"/>
              </a:solidFill>
            </a:endParaRPr>
          </a:p>
        </p:txBody>
      </p:sp>
      <p:sp>
        <p:nvSpPr>
          <p:cNvPr id="16" name="TextBox 15"/>
          <p:cNvSpPr txBox="1"/>
          <p:nvPr/>
        </p:nvSpPr>
        <p:spPr>
          <a:xfrm>
            <a:off x="25984200" y="25092124"/>
            <a:ext cx="6096000" cy="369332"/>
          </a:xfrm>
          <a:prstGeom prst="rect">
            <a:avLst/>
          </a:prstGeom>
          <a:noFill/>
        </p:spPr>
        <p:txBody>
          <a:bodyPr wrap="square" rtlCol="0">
            <a:spAutoFit/>
          </a:bodyPr>
          <a:lstStyle/>
          <a:p>
            <a:endParaRPr lang="en-US" sz="1800" dirty="0"/>
          </a:p>
        </p:txBody>
      </p:sp>
      <p:sp>
        <p:nvSpPr>
          <p:cNvPr id="12" name="TextBox 11"/>
          <p:cNvSpPr txBox="1"/>
          <p:nvPr/>
        </p:nvSpPr>
        <p:spPr>
          <a:xfrm>
            <a:off x="1219200" y="5562600"/>
            <a:ext cx="3352800" cy="707886"/>
          </a:xfrm>
          <a:prstGeom prst="rect">
            <a:avLst/>
          </a:prstGeom>
          <a:noFill/>
        </p:spPr>
        <p:txBody>
          <a:bodyPr wrap="square" rtlCol="0">
            <a:spAutoFit/>
          </a:bodyPr>
          <a:lstStyle/>
          <a:p>
            <a:r>
              <a:rPr lang="en-US" sz="4000" b="1" u="sng" dirty="0" smtClean="0"/>
              <a:t>Introduction</a:t>
            </a:r>
            <a:endParaRPr lang="en-US" sz="4000" dirty="0"/>
          </a:p>
        </p:txBody>
      </p:sp>
      <p:sp>
        <p:nvSpPr>
          <p:cNvPr id="79" name="TextBox 78"/>
          <p:cNvSpPr txBox="1"/>
          <p:nvPr/>
        </p:nvSpPr>
        <p:spPr>
          <a:xfrm>
            <a:off x="1219200" y="19086582"/>
            <a:ext cx="3352800" cy="707886"/>
          </a:xfrm>
          <a:prstGeom prst="rect">
            <a:avLst/>
          </a:prstGeom>
          <a:noFill/>
        </p:spPr>
        <p:txBody>
          <a:bodyPr wrap="square" rtlCol="0">
            <a:spAutoFit/>
          </a:bodyPr>
          <a:lstStyle/>
          <a:p>
            <a:r>
              <a:rPr lang="en-US" sz="4000" b="1" u="sng" dirty="0" smtClean="0"/>
              <a:t>Methodology</a:t>
            </a:r>
            <a:r>
              <a:rPr lang="en-US" sz="4000" dirty="0" smtClean="0"/>
              <a:t> </a:t>
            </a:r>
            <a:endParaRPr lang="en-US" sz="4000" dirty="0"/>
          </a:p>
        </p:txBody>
      </p:sp>
      <p:sp>
        <p:nvSpPr>
          <p:cNvPr id="104" name="TextBox 103"/>
          <p:cNvSpPr txBox="1"/>
          <p:nvPr/>
        </p:nvSpPr>
        <p:spPr>
          <a:xfrm>
            <a:off x="16764000" y="40462200"/>
            <a:ext cx="5972657" cy="707886"/>
          </a:xfrm>
          <a:prstGeom prst="rect">
            <a:avLst/>
          </a:prstGeom>
          <a:noFill/>
        </p:spPr>
        <p:txBody>
          <a:bodyPr wrap="square" rtlCol="0">
            <a:spAutoFit/>
          </a:bodyPr>
          <a:lstStyle/>
          <a:p>
            <a:r>
              <a:rPr lang="en-US" sz="4000" b="1" u="sng" dirty="0" smtClean="0"/>
              <a:t>Acknowledgements</a:t>
            </a:r>
            <a:r>
              <a:rPr lang="en-US" sz="4000" dirty="0" smtClean="0"/>
              <a:t> </a:t>
            </a:r>
            <a:endParaRPr lang="en-US" sz="4000" dirty="0"/>
          </a:p>
        </p:txBody>
      </p:sp>
      <p:sp>
        <p:nvSpPr>
          <p:cNvPr id="111" name="TextBox 110"/>
          <p:cNvSpPr txBox="1"/>
          <p:nvPr/>
        </p:nvSpPr>
        <p:spPr>
          <a:xfrm>
            <a:off x="16992600" y="5562600"/>
            <a:ext cx="5181600" cy="707886"/>
          </a:xfrm>
          <a:prstGeom prst="rect">
            <a:avLst/>
          </a:prstGeom>
          <a:noFill/>
        </p:spPr>
        <p:txBody>
          <a:bodyPr wrap="square" rtlCol="0">
            <a:spAutoFit/>
          </a:bodyPr>
          <a:lstStyle/>
          <a:p>
            <a:r>
              <a:rPr lang="en-US" sz="4000" b="1" u="sng" dirty="0" smtClean="0"/>
              <a:t>Results</a:t>
            </a:r>
            <a:endParaRPr lang="en-US" sz="4000" dirty="0"/>
          </a:p>
        </p:txBody>
      </p:sp>
      <p:sp>
        <p:nvSpPr>
          <p:cNvPr id="47" name="Rounded Rectangle 46"/>
          <p:cNvSpPr/>
          <p:nvPr/>
        </p:nvSpPr>
        <p:spPr>
          <a:xfrm>
            <a:off x="16230600" y="41452800"/>
            <a:ext cx="12595826" cy="1852554"/>
          </a:xfrm>
          <a:prstGeom prst="roundRect">
            <a:avLst>
              <a:gd name="adj" fmla="val 1058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This </a:t>
            </a:r>
            <a:r>
              <a:rPr lang="en-US" sz="3200" dirty="0">
                <a:solidFill>
                  <a:schemeClr val="tx1"/>
                </a:solidFill>
              </a:rPr>
              <a:t>material is based upon work that is supported by the National Institute of Food and Agriculture, U.S. Department of Agriculture, under award number 2014-68003-21588</a:t>
            </a:r>
            <a:r>
              <a:rPr lang="en-US" sz="3200" dirty="0" smtClean="0">
                <a:solidFill>
                  <a:schemeClr val="tx1"/>
                </a:solidFill>
              </a:rPr>
              <a:t>.</a:t>
            </a:r>
          </a:p>
        </p:txBody>
      </p:sp>
      <p:pic>
        <p:nvPicPr>
          <p:cNvPr id="10" name="Picture 9"/>
          <p:cNvPicPr>
            <a:picLocks noChangeAspect="1"/>
          </p:cNvPicPr>
          <p:nvPr/>
        </p:nvPicPr>
        <p:blipFill>
          <a:blip r:embed="rId3"/>
          <a:stretch>
            <a:fillRect/>
          </a:stretch>
        </p:blipFill>
        <p:spPr>
          <a:xfrm>
            <a:off x="408439" y="12725400"/>
            <a:ext cx="6835332" cy="5613081"/>
          </a:xfrm>
          <a:prstGeom prst="rect">
            <a:avLst/>
          </a:prstGeom>
          <a:ln w="76200">
            <a:solidFill>
              <a:schemeClr val="tx1"/>
            </a:solid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459091"/>
            <a:ext cx="10060792"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847904"/>
            <a:ext cx="2616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8674" y="28194000"/>
            <a:ext cx="13954127" cy="2739211"/>
          </a:xfrm>
          <a:prstGeom prst="rect">
            <a:avLst/>
          </a:prstGeom>
          <a:noFill/>
          <a:ln>
            <a:solidFill>
              <a:schemeClr val="tx1"/>
            </a:solidFill>
          </a:ln>
        </p:spPr>
        <p:txBody>
          <a:bodyPr wrap="square" rtlCol="0">
            <a:spAutoFit/>
          </a:bodyPr>
          <a:lstStyle/>
          <a:p>
            <a:pPr algn="ctr"/>
            <a:r>
              <a:rPr lang="en-US" sz="3200" b="1" dirty="0" smtClean="0"/>
              <a:t>Before training:  </a:t>
            </a:r>
          </a:p>
          <a:p>
            <a:pPr algn="ctr"/>
            <a:r>
              <a:rPr lang="en-US" sz="3200" dirty="0" smtClean="0"/>
              <a:t>Pre-training </a:t>
            </a:r>
            <a:r>
              <a:rPr lang="en-US" sz="3200" dirty="0"/>
              <a:t>questionnaire to capture perceptions of regulations and </a:t>
            </a:r>
            <a:r>
              <a:rPr lang="en-US" sz="3200" dirty="0" smtClean="0"/>
              <a:t>trainees’ abilities </a:t>
            </a:r>
            <a:r>
              <a:rPr lang="en-US" sz="3200" dirty="0"/>
              <a:t>to implement </a:t>
            </a:r>
            <a:r>
              <a:rPr lang="en-US" sz="3200" dirty="0" smtClean="0"/>
              <a:t>practices </a:t>
            </a:r>
          </a:p>
          <a:p>
            <a:pPr algn="ctr"/>
            <a:r>
              <a:rPr lang="en-US" sz="4400" b="1" dirty="0" smtClean="0"/>
              <a:t>+</a:t>
            </a:r>
          </a:p>
          <a:p>
            <a:pPr algn="ctr"/>
            <a:r>
              <a:rPr lang="en-US" sz="3200" dirty="0" smtClean="0"/>
              <a:t>Multiple-choice factual test to test baseline knowledge </a:t>
            </a:r>
            <a:endParaRPr lang="en-US" sz="3200" dirty="0"/>
          </a:p>
        </p:txBody>
      </p:sp>
      <p:sp>
        <p:nvSpPr>
          <p:cNvPr id="7" name="TextBox 6"/>
          <p:cNvSpPr txBox="1"/>
          <p:nvPr/>
        </p:nvSpPr>
        <p:spPr>
          <a:xfrm>
            <a:off x="828674" y="32689800"/>
            <a:ext cx="13954127" cy="2739211"/>
          </a:xfrm>
          <a:prstGeom prst="rect">
            <a:avLst/>
          </a:prstGeom>
          <a:noFill/>
          <a:ln>
            <a:solidFill>
              <a:schemeClr val="tx1"/>
            </a:solidFill>
          </a:ln>
        </p:spPr>
        <p:txBody>
          <a:bodyPr wrap="square" rtlCol="0">
            <a:spAutoFit/>
          </a:bodyPr>
          <a:lstStyle/>
          <a:p>
            <a:pPr algn="ctr"/>
            <a:r>
              <a:rPr lang="en-US" sz="3200" b="1" dirty="0" smtClean="0"/>
              <a:t>Directly after training: </a:t>
            </a:r>
          </a:p>
          <a:p>
            <a:pPr algn="ctr"/>
            <a:r>
              <a:rPr lang="en-US" sz="3200" dirty="0" smtClean="0"/>
              <a:t>Post-training questionnaire to self-assess skill level, training satisfaction, and estimated barriers to certification </a:t>
            </a:r>
          </a:p>
          <a:p>
            <a:pPr algn="ctr"/>
            <a:r>
              <a:rPr lang="en-US" sz="4400" b="1" dirty="0" smtClean="0"/>
              <a:t>+</a:t>
            </a:r>
          </a:p>
          <a:p>
            <a:pPr algn="ctr"/>
            <a:r>
              <a:rPr lang="en-US" sz="3200" dirty="0" smtClean="0"/>
              <a:t>Multiple-choice factual test to quantify learning </a:t>
            </a:r>
            <a:endParaRPr lang="en-US" sz="3200" dirty="0"/>
          </a:p>
        </p:txBody>
      </p:sp>
      <p:sp>
        <p:nvSpPr>
          <p:cNvPr id="9" name="TextBox 8"/>
          <p:cNvSpPr txBox="1"/>
          <p:nvPr/>
        </p:nvSpPr>
        <p:spPr>
          <a:xfrm>
            <a:off x="828674" y="37414200"/>
            <a:ext cx="13954127" cy="1569660"/>
          </a:xfrm>
          <a:prstGeom prst="rect">
            <a:avLst/>
          </a:prstGeom>
          <a:noFill/>
          <a:ln>
            <a:solidFill>
              <a:schemeClr val="tx1"/>
            </a:solidFill>
          </a:ln>
        </p:spPr>
        <p:txBody>
          <a:bodyPr wrap="square" rtlCol="0">
            <a:spAutoFit/>
          </a:bodyPr>
          <a:lstStyle/>
          <a:p>
            <a:pPr algn="ctr"/>
            <a:r>
              <a:rPr lang="en-US" sz="3200" b="1" dirty="0" smtClean="0"/>
              <a:t>Nine months post-training: </a:t>
            </a:r>
          </a:p>
          <a:p>
            <a:pPr algn="ctr"/>
            <a:r>
              <a:rPr lang="en-US" sz="3200" dirty="0" smtClean="0"/>
              <a:t>Follow-up questionnaire to measure implementation of food safety practices on farm </a:t>
            </a:r>
            <a:endParaRPr lang="en-US" sz="3200" dirty="0"/>
          </a:p>
        </p:txBody>
      </p:sp>
      <p:sp>
        <p:nvSpPr>
          <p:cNvPr id="11" name="Down Arrow 10"/>
          <p:cNvSpPr/>
          <p:nvPr/>
        </p:nvSpPr>
        <p:spPr>
          <a:xfrm>
            <a:off x="7348538" y="35814000"/>
            <a:ext cx="914398"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7339011" y="31165800"/>
            <a:ext cx="914398"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p:cNvGraphicFramePr>
            <a:graphicFrameLocks/>
          </p:cNvGraphicFramePr>
          <p:nvPr>
            <p:extLst>
              <p:ext uri="{D42A27DB-BD31-4B8C-83A1-F6EECF244321}">
                <p14:modId xmlns:p14="http://schemas.microsoft.com/office/powerpoint/2010/main" val="1421264699"/>
              </p:ext>
            </p:extLst>
          </p:nvPr>
        </p:nvGraphicFramePr>
        <p:xfrm>
          <a:off x="23994317" y="20517743"/>
          <a:ext cx="8671946" cy="676185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23994318" y="19440525"/>
            <a:ext cx="8671946" cy="1077218"/>
          </a:xfrm>
          <a:prstGeom prst="rect">
            <a:avLst/>
          </a:prstGeom>
          <a:solidFill>
            <a:srgbClr val="0070C0"/>
          </a:solidFill>
          <a:ln>
            <a:solidFill>
              <a:schemeClr val="tx1"/>
            </a:solidFill>
          </a:ln>
        </p:spPr>
        <p:txBody>
          <a:bodyPr wrap="square" rtlCol="0">
            <a:spAutoFit/>
          </a:bodyPr>
          <a:lstStyle/>
          <a:p>
            <a:pPr algn="ctr"/>
            <a:r>
              <a:rPr lang="en-US" sz="3200" b="1" dirty="0" smtClean="0">
                <a:solidFill>
                  <a:schemeClr val="bg1"/>
                </a:solidFill>
              </a:rPr>
              <a:t>Participants’ Estimate of Potential Difficulties to Receiving Food Safety Certification</a:t>
            </a:r>
            <a:endParaRPr lang="en-US" sz="3200" b="1" dirty="0">
              <a:solidFill>
                <a:schemeClr val="bg1"/>
              </a:solidFill>
            </a:endParaRPr>
          </a:p>
        </p:txBody>
      </p:sp>
      <p:graphicFrame>
        <p:nvGraphicFramePr>
          <p:cNvPr id="24" name="Chart 23"/>
          <p:cNvGraphicFramePr>
            <a:graphicFrameLocks/>
          </p:cNvGraphicFramePr>
          <p:nvPr>
            <p:extLst>
              <p:ext uri="{D42A27DB-BD31-4B8C-83A1-F6EECF244321}">
                <p14:modId xmlns:p14="http://schemas.microsoft.com/office/powerpoint/2010/main" val="3311351959"/>
              </p:ext>
            </p:extLst>
          </p:nvPr>
        </p:nvGraphicFramePr>
        <p:xfrm>
          <a:off x="15470234" y="20517743"/>
          <a:ext cx="8220075" cy="8243501"/>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p:cNvSpPr txBox="1"/>
          <p:nvPr/>
        </p:nvSpPr>
        <p:spPr>
          <a:xfrm>
            <a:off x="15468600" y="19440525"/>
            <a:ext cx="8159656" cy="1077218"/>
          </a:xfrm>
          <a:prstGeom prst="rect">
            <a:avLst/>
          </a:prstGeom>
          <a:solidFill>
            <a:srgbClr val="0070C0"/>
          </a:solidFill>
          <a:ln>
            <a:solidFill>
              <a:schemeClr val="tx1"/>
            </a:solidFill>
          </a:ln>
        </p:spPr>
        <p:txBody>
          <a:bodyPr wrap="square" rtlCol="0">
            <a:spAutoFit/>
          </a:bodyPr>
          <a:lstStyle/>
          <a:p>
            <a:pPr algn="ctr"/>
            <a:r>
              <a:rPr lang="en-US" sz="3200" b="1" dirty="0" smtClean="0">
                <a:solidFill>
                  <a:schemeClr val="bg1"/>
                </a:solidFill>
              </a:rPr>
              <a:t>Participants’ Self-Ranking of Knowledge on GAPs, Before and </a:t>
            </a:r>
            <a:r>
              <a:rPr lang="en-US" sz="3200" b="1" dirty="0">
                <a:solidFill>
                  <a:schemeClr val="bg1"/>
                </a:solidFill>
              </a:rPr>
              <a:t>A</a:t>
            </a:r>
            <a:r>
              <a:rPr lang="en-US" sz="3200" b="1" dirty="0" smtClean="0">
                <a:solidFill>
                  <a:schemeClr val="bg1"/>
                </a:solidFill>
              </a:rPr>
              <a:t>fter Beginner Training </a:t>
            </a:r>
            <a:endParaRPr lang="en-US" sz="3200" b="1" dirty="0">
              <a:solidFill>
                <a:schemeClr val="bg1"/>
              </a:solidFill>
            </a:endParaRPr>
          </a:p>
        </p:txBody>
      </p:sp>
      <p:sp>
        <p:nvSpPr>
          <p:cNvPr id="26" name="Rounded Rectangle 25"/>
          <p:cNvSpPr/>
          <p:nvPr/>
        </p:nvSpPr>
        <p:spPr>
          <a:xfrm>
            <a:off x="15986078" y="29942610"/>
            <a:ext cx="16016478" cy="9681390"/>
          </a:xfrm>
          <a:prstGeom prst="roundRect">
            <a:avLst>
              <a:gd name="adj" fmla="val 1058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Despite the fact that 87% of participants at the beginner trainings planned on becoming GAPs certified, only 8% (5 farms out of 62) of the farms in attendance at the 2014 trainings received a third-party GAPs certification that year. This number is surprising, since most growers were optimistic and predicted no difficulties in becoming certified. Since certification can be a multi-year process, it is possible that training attendees will be attempting certification the following year.  The next steps in this study will be administering follow-up surveys to determine why many growers failed to become certified. Once the reasons are understood, trainings and outreach can be adapted to better accommodate growers’ needs.  </a:t>
            </a:r>
          </a:p>
          <a:p>
            <a:endParaRPr lang="en-US" sz="3200" dirty="0">
              <a:solidFill>
                <a:schemeClr val="tx1"/>
              </a:solidFill>
            </a:endParaRPr>
          </a:p>
          <a:p>
            <a:r>
              <a:rPr lang="en-US" sz="3200" dirty="0" smtClean="0">
                <a:solidFill>
                  <a:schemeClr val="tx1"/>
                </a:solidFill>
              </a:rPr>
              <a:t>One key difference between the beginner and advanced trainings is the motivation for attending. Advanced participants are more familiar with basic GAPs practices – they often want continuing education on concepts that arise during third-party audits: equipment sanitation and water mitigation. </a:t>
            </a:r>
          </a:p>
          <a:p>
            <a:endParaRPr lang="en-US" sz="3200" dirty="0" smtClean="0">
              <a:solidFill>
                <a:schemeClr val="tx1"/>
              </a:solidFill>
            </a:endParaRPr>
          </a:p>
          <a:p>
            <a:r>
              <a:rPr lang="en-US" sz="3200" dirty="0" smtClean="0">
                <a:solidFill>
                  <a:schemeClr val="tx1"/>
                </a:solidFill>
              </a:rPr>
              <a:t>A difficult aspect of using factual tests to determine grower comprehension of the training material is many of the concepts taught cannot be assessed with multiple-choice questions. Skills such as performing risk assessments and Standard Operating Procedures, required for a farm to become certified, cannot easily be tested.  </a:t>
            </a:r>
          </a:p>
        </p:txBody>
      </p:sp>
      <p:sp>
        <p:nvSpPr>
          <p:cNvPr id="6" name="Rectangle 5"/>
          <p:cNvSpPr/>
          <p:nvPr/>
        </p:nvSpPr>
        <p:spPr>
          <a:xfrm>
            <a:off x="16764000" y="29209662"/>
            <a:ext cx="2507418" cy="707886"/>
          </a:xfrm>
          <a:prstGeom prst="rect">
            <a:avLst/>
          </a:prstGeom>
        </p:spPr>
        <p:txBody>
          <a:bodyPr wrap="none">
            <a:spAutoFit/>
          </a:bodyPr>
          <a:lstStyle/>
          <a:p>
            <a:r>
              <a:rPr lang="en-US" sz="4000" b="1" u="sng" dirty="0" smtClean="0"/>
              <a:t>Conclusion</a:t>
            </a:r>
            <a:endParaRPr lang="en-US" sz="4000" dirty="0"/>
          </a:p>
        </p:txBody>
      </p:sp>
      <p:sp>
        <p:nvSpPr>
          <p:cNvPr id="8" name="TextBox 7"/>
          <p:cNvSpPr txBox="1"/>
          <p:nvPr/>
        </p:nvSpPr>
        <p:spPr>
          <a:xfrm>
            <a:off x="15538544" y="19040415"/>
            <a:ext cx="4211784" cy="400110"/>
          </a:xfrm>
          <a:prstGeom prst="rect">
            <a:avLst/>
          </a:prstGeom>
          <a:noFill/>
        </p:spPr>
        <p:txBody>
          <a:bodyPr wrap="square" rtlCol="0">
            <a:spAutoFit/>
          </a:bodyPr>
          <a:lstStyle/>
          <a:p>
            <a:r>
              <a:rPr lang="en-US" sz="2000" i="1" dirty="0" smtClean="0"/>
              <a:t>Figure 2. </a:t>
            </a:r>
            <a:endParaRPr lang="en-US" sz="2000" i="1" dirty="0"/>
          </a:p>
        </p:txBody>
      </p:sp>
      <p:sp>
        <p:nvSpPr>
          <p:cNvPr id="29" name="TextBox 28"/>
          <p:cNvSpPr txBox="1"/>
          <p:nvPr/>
        </p:nvSpPr>
        <p:spPr>
          <a:xfrm>
            <a:off x="24159571" y="19086582"/>
            <a:ext cx="4211784" cy="400110"/>
          </a:xfrm>
          <a:prstGeom prst="rect">
            <a:avLst/>
          </a:prstGeom>
          <a:noFill/>
        </p:spPr>
        <p:txBody>
          <a:bodyPr wrap="square" rtlCol="0">
            <a:spAutoFit/>
          </a:bodyPr>
          <a:lstStyle/>
          <a:p>
            <a:r>
              <a:rPr lang="en-US" sz="2000" i="1" dirty="0" smtClean="0"/>
              <a:t>Figure 3. </a:t>
            </a:r>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2517753831"/>
              </p:ext>
            </p:extLst>
          </p:nvPr>
        </p:nvGraphicFramePr>
        <p:xfrm>
          <a:off x="7767635" y="12573000"/>
          <a:ext cx="7548565" cy="5694401"/>
        </p:xfrm>
        <a:graphic>
          <a:graphicData uri="http://schemas.openxmlformats.org/drawingml/2006/table">
            <a:tbl>
              <a:tblPr/>
              <a:tblGrid>
                <a:gridCol w="5414664">
                  <a:extLst>
                    <a:ext uri="{9D8B030D-6E8A-4147-A177-3AD203B41FA5}">
                      <a16:colId xmlns:a16="http://schemas.microsoft.com/office/drawing/2014/main" val="20000"/>
                    </a:ext>
                  </a:extLst>
                </a:gridCol>
                <a:gridCol w="2133901">
                  <a:extLst>
                    <a:ext uri="{9D8B030D-6E8A-4147-A177-3AD203B41FA5}">
                      <a16:colId xmlns:a16="http://schemas.microsoft.com/office/drawing/2014/main" val="20001"/>
                    </a:ext>
                  </a:extLst>
                </a:gridCol>
              </a:tblGrid>
              <a:tr h="769976">
                <a:tc>
                  <a:txBody>
                    <a:bodyPr/>
                    <a:lstStyle/>
                    <a:p>
                      <a:pPr algn="ctr" fontAlgn="b"/>
                      <a:r>
                        <a:rPr lang="en-US" sz="3200" b="1" i="0" u="none" strike="noStrike" dirty="0">
                          <a:solidFill>
                            <a:srgbClr val="FFFFFF"/>
                          </a:solidFill>
                          <a:effectLst/>
                          <a:latin typeface="Calibri"/>
                        </a:rPr>
                        <a:t>Primary Reason for Participants to Attend Beginner Training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3200" b="1" i="0" u="none" strike="noStrike" dirty="0">
                          <a:solidFill>
                            <a:srgbClr val="FFFFFF"/>
                          </a:solidFill>
                          <a:effectLst/>
                          <a:latin typeface="Calibri"/>
                        </a:rPr>
                        <a:t>Number of Responses*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769976">
                <a:tc>
                  <a:txBody>
                    <a:bodyPr/>
                    <a:lstStyle/>
                    <a:p>
                      <a:pPr algn="ctr" fontAlgn="b"/>
                      <a:r>
                        <a:rPr lang="en-US" sz="3200" b="0" i="0" u="none" strike="noStrike" dirty="0">
                          <a:solidFill>
                            <a:srgbClr val="000000"/>
                          </a:solidFill>
                          <a:effectLst/>
                          <a:latin typeface="Calibri"/>
                        </a:rPr>
                        <a:t>Obtaining a training certificate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3200" b="0" i="0" u="none" strike="noStrike">
                          <a:solidFill>
                            <a:srgbClr val="000000"/>
                          </a:solidFill>
                          <a:effectLst/>
                          <a:latin typeface="Calibri"/>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769976">
                <a:tc>
                  <a:txBody>
                    <a:bodyPr/>
                    <a:lstStyle/>
                    <a:p>
                      <a:pPr algn="ctr" fontAlgn="b"/>
                      <a:r>
                        <a:rPr lang="en-US" sz="3200" b="0" i="0" u="none" strike="noStrike" dirty="0">
                          <a:solidFill>
                            <a:srgbClr val="000000"/>
                          </a:solidFill>
                          <a:effectLst/>
                          <a:latin typeface="Calibri"/>
                        </a:rPr>
                        <a:t>Learning about food safety practices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3200" b="0" i="0" u="none" strike="noStrike">
                          <a:solidFill>
                            <a:srgbClr val="000000"/>
                          </a:solidFill>
                          <a:effectLst/>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769976">
                <a:tc>
                  <a:txBody>
                    <a:bodyPr/>
                    <a:lstStyle/>
                    <a:p>
                      <a:pPr algn="ctr" fontAlgn="b"/>
                      <a:r>
                        <a:rPr lang="en-US" sz="3200" b="0" i="0" u="none" strike="noStrike" dirty="0">
                          <a:solidFill>
                            <a:srgbClr val="000000"/>
                          </a:solidFill>
                          <a:effectLst/>
                          <a:latin typeface="Calibri"/>
                        </a:rPr>
                        <a:t>Understanding proposed regulations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3200" b="0" i="0" u="none" strike="noStrike" dirty="0">
                          <a:solidFill>
                            <a:srgbClr val="000000"/>
                          </a:solidFill>
                          <a:effectLst/>
                          <a:latin typeface="Calibri"/>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769976">
                <a:tc>
                  <a:txBody>
                    <a:bodyPr/>
                    <a:lstStyle/>
                    <a:p>
                      <a:pPr algn="ctr" fontAlgn="b"/>
                      <a:r>
                        <a:rPr lang="en-US" sz="3200" b="0" i="0" u="none" strike="noStrike" dirty="0">
                          <a:solidFill>
                            <a:srgbClr val="000000"/>
                          </a:solidFill>
                          <a:effectLst/>
                          <a:latin typeface="Calibri"/>
                        </a:rPr>
                        <a:t>Becoming aware of programs and audit certifications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3200" b="0" i="0" u="none" strike="noStrike" dirty="0">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769976">
                <a:tc>
                  <a:txBody>
                    <a:bodyPr/>
                    <a:lstStyle/>
                    <a:p>
                      <a:pPr algn="ctr" fontAlgn="b"/>
                      <a:r>
                        <a:rPr lang="en-US" sz="3200" b="0" i="0" u="none" strike="noStrike" dirty="0">
                          <a:solidFill>
                            <a:srgbClr val="000000"/>
                          </a:solidFill>
                          <a:effectLst/>
                          <a:latin typeface="Calibri"/>
                        </a:rPr>
                        <a:t>Understanding paperwork involved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3200" b="0" i="0" u="none" strike="noStrike" dirty="0">
                          <a:solidFill>
                            <a:srgbClr val="000000"/>
                          </a:solidFill>
                          <a:effectLst/>
                          <a:latin typeface="Calibri"/>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bl>
          </a:graphicData>
        </a:graphic>
      </p:graphicFrame>
      <p:sp>
        <p:nvSpPr>
          <p:cNvPr id="31" name="TextBox 30"/>
          <p:cNvSpPr txBox="1"/>
          <p:nvPr/>
        </p:nvSpPr>
        <p:spPr>
          <a:xfrm>
            <a:off x="7848600" y="12115800"/>
            <a:ext cx="4211784" cy="400110"/>
          </a:xfrm>
          <a:prstGeom prst="rect">
            <a:avLst/>
          </a:prstGeom>
          <a:noFill/>
        </p:spPr>
        <p:txBody>
          <a:bodyPr wrap="square" rtlCol="0">
            <a:spAutoFit/>
          </a:bodyPr>
          <a:lstStyle/>
          <a:p>
            <a:r>
              <a:rPr lang="en-US" sz="2000" i="1" dirty="0" smtClean="0"/>
              <a:t>Figure </a:t>
            </a:r>
            <a:r>
              <a:rPr lang="en-US" sz="2000" i="1" dirty="0"/>
              <a:t>1</a:t>
            </a:r>
            <a:r>
              <a:rPr lang="en-US" sz="2000" i="1" dirty="0" smtClean="0"/>
              <a:t>. </a:t>
            </a:r>
            <a:endParaRPr lang="en-US" sz="2000" i="1" dirty="0"/>
          </a:p>
        </p:txBody>
      </p:sp>
      <p:sp>
        <p:nvSpPr>
          <p:cNvPr id="32" name="TextBox 31"/>
          <p:cNvSpPr txBox="1"/>
          <p:nvPr/>
        </p:nvSpPr>
        <p:spPr>
          <a:xfrm>
            <a:off x="7707906" y="18288000"/>
            <a:ext cx="7830638" cy="400110"/>
          </a:xfrm>
          <a:prstGeom prst="rect">
            <a:avLst/>
          </a:prstGeom>
          <a:noFill/>
        </p:spPr>
        <p:txBody>
          <a:bodyPr wrap="square" rtlCol="0">
            <a:spAutoFit/>
          </a:bodyPr>
          <a:lstStyle/>
          <a:p>
            <a:r>
              <a:rPr lang="en-US" sz="2000" i="1" dirty="0" smtClean="0"/>
              <a:t>* Participants were asked to select any  choices that applied.  </a:t>
            </a:r>
            <a:endParaRPr lang="en-US" sz="2000" i="1" dirty="0"/>
          </a:p>
        </p:txBody>
      </p:sp>
    </p:spTree>
    <p:extLst>
      <p:ext uri="{BB962C8B-B14F-4D97-AF65-F5344CB8AC3E}">
        <p14:creationId xmlns:p14="http://schemas.microsoft.com/office/powerpoint/2010/main" val="3965902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5104</TotalTime>
  <Words>1082</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Muruvanda, Tim*</dc:creator>
  <cp:lastModifiedBy>Clare</cp:lastModifiedBy>
  <cp:revision>378</cp:revision>
  <cp:lastPrinted>2017-01-10T16:57:31Z</cp:lastPrinted>
  <dcterms:created xsi:type="dcterms:W3CDTF">2013-05-03T14:24:19Z</dcterms:created>
  <dcterms:modified xsi:type="dcterms:W3CDTF">2020-02-24T19:47:26Z</dcterms:modified>
</cp:coreProperties>
</file>