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3.xml" ContentType="application/vnd.openxmlformats-officedocument.theme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86" r:id="rId2"/>
    <p:sldMasterId id="2147483696" r:id="rId3"/>
    <p:sldMasterId id="2147483720" r:id="rId4"/>
  </p:sldMasterIdLst>
  <p:notesMasterIdLst>
    <p:notesMasterId r:id="rId53"/>
  </p:notesMasterIdLst>
  <p:sldIdLst>
    <p:sldId id="256" r:id="rId5"/>
    <p:sldId id="351" r:id="rId6"/>
    <p:sldId id="352" r:id="rId7"/>
    <p:sldId id="353" r:id="rId8"/>
    <p:sldId id="354" r:id="rId9"/>
    <p:sldId id="355" r:id="rId10"/>
    <p:sldId id="356" r:id="rId11"/>
    <p:sldId id="357" r:id="rId12"/>
    <p:sldId id="358" r:id="rId13"/>
    <p:sldId id="359" r:id="rId14"/>
    <p:sldId id="360" r:id="rId15"/>
    <p:sldId id="361" r:id="rId16"/>
    <p:sldId id="362" r:id="rId17"/>
    <p:sldId id="363" r:id="rId18"/>
    <p:sldId id="364" r:id="rId19"/>
    <p:sldId id="365" r:id="rId20"/>
    <p:sldId id="366" r:id="rId21"/>
    <p:sldId id="367" r:id="rId22"/>
    <p:sldId id="368" r:id="rId23"/>
    <p:sldId id="336" r:id="rId24"/>
    <p:sldId id="337" r:id="rId25"/>
    <p:sldId id="338" r:id="rId26"/>
    <p:sldId id="339" r:id="rId27"/>
    <p:sldId id="340" r:id="rId28"/>
    <p:sldId id="341" r:id="rId29"/>
    <p:sldId id="342" r:id="rId30"/>
    <p:sldId id="343" r:id="rId31"/>
    <p:sldId id="344" r:id="rId32"/>
    <p:sldId id="345" r:id="rId33"/>
    <p:sldId id="346" r:id="rId34"/>
    <p:sldId id="347" r:id="rId35"/>
    <p:sldId id="348" r:id="rId36"/>
    <p:sldId id="349" r:id="rId37"/>
    <p:sldId id="350" r:id="rId38"/>
    <p:sldId id="307" r:id="rId39"/>
    <p:sldId id="308" r:id="rId40"/>
    <p:sldId id="309" r:id="rId41"/>
    <p:sldId id="310" r:id="rId42"/>
    <p:sldId id="311" r:id="rId43"/>
    <p:sldId id="312" r:id="rId44"/>
    <p:sldId id="313" r:id="rId45"/>
    <p:sldId id="314" r:id="rId46"/>
    <p:sldId id="315" r:id="rId47"/>
    <p:sldId id="316" r:id="rId48"/>
    <p:sldId id="317" r:id="rId49"/>
    <p:sldId id="318" r:id="rId50"/>
    <p:sldId id="319" r:id="rId51"/>
    <p:sldId id="320" r:id="rId5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2000" autoAdjust="0"/>
  </p:normalViewPr>
  <p:slideViewPr>
    <p:cSldViewPr>
      <p:cViewPr varScale="1">
        <p:scale>
          <a:sx n="64" d="100"/>
          <a:sy n="64" d="100"/>
        </p:scale>
        <p:origin x="-1482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331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50" Type="http://schemas.openxmlformats.org/officeDocument/2006/relationships/slide" Target="slides/slide46.xml"/><Relationship Id="rId55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slide" Target="slides/slide37.xml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slide" Target="slides/slide48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openxmlformats.org/officeDocument/2006/relationships/theme" Target="theme/theme1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3" Type="http://schemas.openxmlformats.org/officeDocument/2006/relationships/slideMaster" Target="slideMasters/slideMaster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6_1">
  <dgm:title val=""/>
  <dgm:desc val=""/>
  <dgm:catLst>
    <dgm:cat type="accent6" pri="11100"/>
  </dgm:catLst>
  <dgm:styleLbl name="node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6">
        <a:alpha val="4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240146B-22DE-4578-B2F4-4A1B32BF2972}" type="doc">
      <dgm:prSet loTypeId="urn:microsoft.com/office/officeart/2005/8/layout/list1" loCatId="list" qsTypeId="urn:microsoft.com/office/officeart/2005/8/quickstyle/simple1" qsCatId="simple" csTypeId="urn:microsoft.com/office/officeart/2005/8/colors/accent6_1" csCatId="accent6" phldr="1"/>
      <dgm:spPr/>
      <dgm:t>
        <a:bodyPr/>
        <a:lstStyle/>
        <a:p>
          <a:endParaRPr lang="en-US"/>
        </a:p>
      </dgm:t>
    </dgm:pt>
    <dgm:pt modelId="{D1C19300-5866-4EC7-ADED-FBDC0867B2EB}">
      <dgm:prSet phldrT="[Text]"/>
      <dgm:spPr/>
      <dgm:t>
        <a:bodyPr/>
        <a:lstStyle/>
        <a:p>
          <a:r>
            <a:rPr lang="en-US" b="1" dirty="0" smtClean="0"/>
            <a:t>Scenario 1</a:t>
          </a:r>
          <a:endParaRPr lang="en-US" b="1" dirty="0"/>
        </a:p>
      </dgm:t>
    </dgm:pt>
    <dgm:pt modelId="{BB121BEF-881F-4D1E-9869-3FCCC7CD76AA}" type="parTrans" cxnId="{76AD955E-E204-4BCD-BCE5-9EA5A8B804FC}">
      <dgm:prSet/>
      <dgm:spPr/>
      <dgm:t>
        <a:bodyPr/>
        <a:lstStyle/>
        <a:p>
          <a:endParaRPr lang="en-US"/>
        </a:p>
      </dgm:t>
    </dgm:pt>
    <dgm:pt modelId="{DEA57DAF-815E-4206-AD61-BF69EEDF3E3B}" type="sibTrans" cxnId="{76AD955E-E204-4BCD-BCE5-9EA5A8B804FC}">
      <dgm:prSet/>
      <dgm:spPr/>
      <dgm:t>
        <a:bodyPr/>
        <a:lstStyle/>
        <a:p>
          <a:endParaRPr lang="en-US"/>
        </a:p>
      </dgm:t>
    </dgm:pt>
    <dgm:pt modelId="{4FDAC4B1-653E-4BDC-B538-E02628D37B15}">
      <dgm:prSet phldrT="[Text]"/>
      <dgm:spPr/>
      <dgm:t>
        <a:bodyPr/>
        <a:lstStyle/>
        <a:p>
          <a:r>
            <a:rPr lang="en-US" b="1" dirty="0" smtClean="0"/>
            <a:t>Scenario 4</a:t>
          </a:r>
          <a:endParaRPr lang="en-US" b="1" dirty="0"/>
        </a:p>
      </dgm:t>
    </dgm:pt>
    <dgm:pt modelId="{94224711-7162-43D0-AF8F-F8D7CDA87077}" type="parTrans" cxnId="{BEB90900-2558-4214-8DE5-7B29A9449367}">
      <dgm:prSet/>
      <dgm:spPr/>
      <dgm:t>
        <a:bodyPr/>
        <a:lstStyle/>
        <a:p>
          <a:endParaRPr lang="en-US"/>
        </a:p>
      </dgm:t>
    </dgm:pt>
    <dgm:pt modelId="{BDB97202-4FCA-4BDF-9B04-731D46B201D4}" type="sibTrans" cxnId="{BEB90900-2558-4214-8DE5-7B29A9449367}">
      <dgm:prSet/>
      <dgm:spPr/>
      <dgm:t>
        <a:bodyPr/>
        <a:lstStyle/>
        <a:p>
          <a:endParaRPr lang="en-US"/>
        </a:p>
      </dgm:t>
    </dgm:pt>
    <dgm:pt modelId="{3CB234DC-741B-418F-8716-C53B22047766}">
      <dgm:prSet phldrT="[Text]"/>
      <dgm:spPr/>
      <dgm:t>
        <a:bodyPr/>
        <a:lstStyle/>
        <a:p>
          <a:r>
            <a:rPr lang="en-US" b="1" dirty="0" smtClean="0"/>
            <a:t>Scenario 5</a:t>
          </a:r>
          <a:endParaRPr lang="en-US" b="1" dirty="0"/>
        </a:p>
      </dgm:t>
    </dgm:pt>
    <dgm:pt modelId="{6DA0FEBB-2976-4035-8857-0058C76140DD}" type="parTrans" cxnId="{46768D7B-8AA3-4D36-B880-1D12DF3C303C}">
      <dgm:prSet/>
      <dgm:spPr/>
      <dgm:t>
        <a:bodyPr/>
        <a:lstStyle/>
        <a:p>
          <a:endParaRPr lang="en-US"/>
        </a:p>
      </dgm:t>
    </dgm:pt>
    <dgm:pt modelId="{C014FC35-F22A-4976-B99F-A9C07E45B65B}" type="sibTrans" cxnId="{46768D7B-8AA3-4D36-B880-1D12DF3C303C}">
      <dgm:prSet/>
      <dgm:spPr/>
      <dgm:t>
        <a:bodyPr/>
        <a:lstStyle/>
        <a:p>
          <a:endParaRPr lang="en-US"/>
        </a:p>
      </dgm:t>
    </dgm:pt>
    <dgm:pt modelId="{BECC2B8D-BB74-4C73-8F83-24DCFBE54F48}">
      <dgm:prSet/>
      <dgm:spPr/>
      <dgm:t>
        <a:bodyPr/>
        <a:lstStyle/>
        <a:p>
          <a:r>
            <a:rPr lang="en-US" b="1" dirty="0" smtClean="0"/>
            <a:t>Scenario 2</a:t>
          </a:r>
          <a:endParaRPr lang="en-US" b="1" dirty="0"/>
        </a:p>
      </dgm:t>
    </dgm:pt>
    <dgm:pt modelId="{A46E333D-B00F-49CC-8A2F-003DF1ED0CF5}" type="parTrans" cxnId="{FDE00D14-77CF-4659-9774-3C3D6D5294BF}">
      <dgm:prSet/>
      <dgm:spPr/>
      <dgm:t>
        <a:bodyPr/>
        <a:lstStyle/>
        <a:p>
          <a:endParaRPr lang="en-US"/>
        </a:p>
      </dgm:t>
    </dgm:pt>
    <dgm:pt modelId="{6C157AF5-8172-44D4-8C5F-0707416670C1}" type="sibTrans" cxnId="{FDE00D14-77CF-4659-9774-3C3D6D5294BF}">
      <dgm:prSet/>
      <dgm:spPr/>
      <dgm:t>
        <a:bodyPr/>
        <a:lstStyle/>
        <a:p>
          <a:endParaRPr lang="en-US"/>
        </a:p>
      </dgm:t>
    </dgm:pt>
    <dgm:pt modelId="{DAEB2BA2-285A-4CC3-9068-93E405949722}">
      <dgm:prSet/>
      <dgm:spPr/>
      <dgm:t>
        <a:bodyPr/>
        <a:lstStyle/>
        <a:p>
          <a:r>
            <a:rPr lang="en-US" b="1" dirty="0" smtClean="0"/>
            <a:t>Scenario 3</a:t>
          </a:r>
          <a:endParaRPr lang="en-US" b="1" dirty="0"/>
        </a:p>
      </dgm:t>
    </dgm:pt>
    <dgm:pt modelId="{B245AF47-F1DB-4A32-A30E-8CFB6320F1ED}" type="parTrans" cxnId="{3FE02196-7965-4DE9-9033-CF50D9537C31}">
      <dgm:prSet/>
      <dgm:spPr/>
      <dgm:t>
        <a:bodyPr/>
        <a:lstStyle/>
        <a:p>
          <a:endParaRPr lang="en-US"/>
        </a:p>
      </dgm:t>
    </dgm:pt>
    <dgm:pt modelId="{A8B3832E-41DD-4072-B82D-8D6A5B5E3A24}" type="sibTrans" cxnId="{3FE02196-7965-4DE9-9033-CF50D9537C31}">
      <dgm:prSet/>
      <dgm:spPr/>
      <dgm:t>
        <a:bodyPr/>
        <a:lstStyle/>
        <a:p>
          <a:endParaRPr lang="en-US"/>
        </a:p>
      </dgm:t>
    </dgm:pt>
    <dgm:pt modelId="{5A8CD2CD-CB8E-4D45-909B-9C4F2E82A4CE}">
      <dgm:prSet/>
      <dgm:spPr/>
      <dgm:t>
        <a:bodyPr/>
        <a:lstStyle/>
        <a:p>
          <a:r>
            <a:rPr lang="en-US" dirty="0" smtClean="0">
              <a:solidFill>
                <a:schemeClr val="tx1"/>
              </a:solidFill>
            </a:rPr>
            <a:t>Cluster of illnesses with no specific source identified</a:t>
          </a:r>
          <a:endParaRPr lang="en-US" dirty="0">
            <a:solidFill>
              <a:schemeClr val="tx1"/>
            </a:solidFill>
          </a:endParaRPr>
        </a:p>
      </dgm:t>
    </dgm:pt>
    <dgm:pt modelId="{C0829AA3-C872-4244-B64E-6F694E4F03EA}" type="parTrans" cxnId="{B6588680-379C-412F-8B05-097F7D58BB08}">
      <dgm:prSet/>
      <dgm:spPr/>
      <dgm:t>
        <a:bodyPr/>
        <a:lstStyle/>
        <a:p>
          <a:endParaRPr lang="en-US"/>
        </a:p>
      </dgm:t>
    </dgm:pt>
    <dgm:pt modelId="{2E1C4282-3F45-4711-A6F6-C91AD012ABEF}" type="sibTrans" cxnId="{B6588680-379C-412F-8B05-097F7D58BB08}">
      <dgm:prSet/>
      <dgm:spPr/>
      <dgm:t>
        <a:bodyPr/>
        <a:lstStyle/>
        <a:p>
          <a:endParaRPr lang="en-US"/>
        </a:p>
      </dgm:t>
    </dgm:pt>
    <dgm:pt modelId="{B709A99E-9E98-44FA-B699-9F3254561792}">
      <dgm:prSet/>
      <dgm:spPr/>
      <dgm:t>
        <a:bodyPr/>
        <a:lstStyle/>
        <a:p>
          <a:r>
            <a:rPr lang="en-US" dirty="0" smtClean="0">
              <a:solidFill>
                <a:schemeClr val="tx1"/>
              </a:solidFill>
            </a:rPr>
            <a:t>Generic food type identified as likely vehicle</a:t>
          </a:r>
          <a:endParaRPr lang="en-US" dirty="0">
            <a:solidFill>
              <a:schemeClr val="tx1"/>
            </a:solidFill>
          </a:endParaRPr>
        </a:p>
      </dgm:t>
    </dgm:pt>
    <dgm:pt modelId="{E42E8B45-9B94-4C66-8655-0E85827C6A8D}" type="parTrans" cxnId="{B6BA481D-1D70-487E-8287-E4F13CC61D65}">
      <dgm:prSet/>
      <dgm:spPr/>
      <dgm:t>
        <a:bodyPr/>
        <a:lstStyle/>
        <a:p>
          <a:endParaRPr lang="en-US"/>
        </a:p>
      </dgm:t>
    </dgm:pt>
    <dgm:pt modelId="{6746A006-F4FC-41B9-A58E-9C3C22ABEEEC}" type="sibTrans" cxnId="{B6BA481D-1D70-487E-8287-E4F13CC61D65}">
      <dgm:prSet/>
      <dgm:spPr/>
      <dgm:t>
        <a:bodyPr/>
        <a:lstStyle/>
        <a:p>
          <a:endParaRPr lang="en-US"/>
        </a:p>
      </dgm:t>
    </dgm:pt>
    <dgm:pt modelId="{02359E77-9F73-4ED3-B162-854B02064F16}">
      <dgm:prSet/>
      <dgm:spPr/>
      <dgm:t>
        <a:bodyPr/>
        <a:lstStyle/>
        <a:p>
          <a:r>
            <a:rPr lang="en-US" dirty="0" smtClean="0">
              <a:solidFill>
                <a:schemeClr val="tx1"/>
              </a:solidFill>
            </a:rPr>
            <a:t>Specific food product, brand identified as likely vehicle</a:t>
          </a:r>
          <a:endParaRPr lang="en-US" dirty="0">
            <a:solidFill>
              <a:schemeClr val="tx1"/>
            </a:solidFill>
          </a:endParaRPr>
        </a:p>
      </dgm:t>
    </dgm:pt>
    <dgm:pt modelId="{2E8CA8DD-3A68-45FE-BA36-865D680D080D}" type="parTrans" cxnId="{44371FB3-2784-4451-813F-DFD789D56714}">
      <dgm:prSet/>
      <dgm:spPr/>
      <dgm:t>
        <a:bodyPr/>
        <a:lstStyle/>
        <a:p>
          <a:endParaRPr lang="en-US"/>
        </a:p>
      </dgm:t>
    </dgm:pt>
    <dgm:pt modelId="{30836CC6-63F4-4E57-9AA2-3E87F085A235}" type="sibTrans" cxnId="{44371FB3-2784-4451-813F-DFD789D56714}">
      <dgm:prSet/>
      <dgm:spPr/>
      <dgm:t>
        <a:bodyPr/>
        <a:lstStyle/>
        <a:p>
          <a:endParaRPr lang="en-US"/>
        </a:p>
      </dgm:t>
    </dgm:pt>
    <dgm:pt modelId="{474E553A-AC05-4DED-A0B0-9FF260DB8625}">
      <dgm:prSet/>
      <dgm:spPr/>
      <dgm:t>
        <a:bodyPr/>
        <a:lstStyle/>
        <a:p>
          <a:r>
            <a:rPr lang="en-US" dirty="0" smtClean="0">
              <a:solidFill>
                <a:schemeClr val="tx1"/>
              </a:solidFill>
            </a:rPr>
            <a:t>Local outbreak, locals and/or state release press</a:t>
          </a:r>
          <a:endParaRPr lang="en-US" dirty="0">
            <a:solidFill>
              <a:schemeClr val="tx1"/>
            </a:solidFill>
          </a:endParaRPr>
        </a:p>
      </dgm:t>
    </dgm:pt>
    <dgm:pt modelId="{A0E42DC5-C7B6-4292-821F-410756252811}" type="parTrans" cxnId="{26820D94-ED37-4AB0-8143-0DA26B650E28}">
      <dgm:prSet/>
      <dgm:spPr/>
      <dgm:t>
        <a:bodyPr/>
        <a:lstStyle/>
        <a:p>
          <a:endParaRPr lang="en-US"/>
        </a:p>
      </dgm:t>
    </dgm:pt>
    <dgm:pt modelId="{56C8049B-4188-4D3A-B7BF-BFE5194C7719}" type="sibTrans" cxnId="{26820D94-ED37-4AB0-8143-0DA26B650E28}">
      <dgm:prSet/>
      <dgm:spPr/>
      <dgm:t>
        <a:bodyPr/>
        <a:lstStyle/>
        <a:p>
          <a:endParaRPr lang="en-US"/>
        </a:p>
      </dgm:t>
    </dgm:pt>
    <dgm:pt modelId="{C7EF4078-6A0D-49C7-9DAC-892E3E8FCF99}">
      <dgm:prSet/>
      <dgm:spPr/>
      <dgm:t>
        <a:bodyPr/>
        <a:lstStyle/>
        <a:p>
          <a:r>
            <a:rPr lang="en-US" dirty="0" smtClean="0">
              <a:solidFill>
                <a:schemeClr val="tx1"/>
              </a:solidFill>
            </a:rPr>
            <a:t>Pathogen identified in food independent of any human illness</a:t>
          </a:r>
          <a:endParaRPr lang="en-US" dirty="0">
            <a:solidFill>
              <a:schemeClr val="tx1"/>
            </a:solidFill>
          </a:endParaRPr>
        </a:p>
      </dgm:t>
    </dgm:pt>
    <dgm:pt modelId="{28E155BD-7569-4F55-A95B-743FD455B160}" type="parTrans" cxnId="{D0FD23BE-8CC3-43B3-B104-670B6EEFA9CF}">
      <dgm:prSet/>
      <dgm:spPr/>
      <dgm:t>
        <a:bodyPr/>
        <a:lstStyle/>
        <a:p>
          <a:endParaRPr lang="en-US"/>
        </a:p>
      </dgm:t>
    </dgm:pt>
    <dgm:pt modelId="{5670B763-AF77-48F5-A583-573E11F17720}" type="sibTrans" cxnId="{D0FD23BE-8CC3-43B3-B104-670B6EEFA9CF}">
      <dgm:prSet/>
      <dgm:spPr/>
      <dgm:t>
        <a:bodyPr/>
        <a:lstStyle/>
        <a:p>
          <a:endParaRPr lang="en-US"/>
        </a:p>
      </dgm:t>
    </dgm:pt>
    <dgm:pt modelId="{0560958D-F396-46AB-BCD8-70B8790592AD}" type="pres">
      <dgm:prSet presAssocID="{5240146B-22DE-4578-B2F4-4A1B32BF2972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BCE72A61-83FE-4D68-A10F-C18EEE63B842}" type="pres">
      <dgm:prSet presAssocID="{D1C19300-5866-4EC7-ADED-FBDC0867B2EB}" presName="parentLin" presStyleCnt="0"/>
      <dgm:spPr/>
      <dgm:t>
        <a:bodyPr/>
        <a:lstStyle/>
        <a:p>
          <a:endParaRPr lang="en-US"/>
        </a:p>
      </dgm:t>
    </dgm:pt>
    <dgm:pt modelId="{8E41A11A-66B8-4E68-873C-A4097FB1381D}" type="pres">
      <dgm:prSet presAssocID="{D1C19300-5866-4EC7-ADED-FBDC0867B2EB}" presName="parentLeftMargin" presStyleLbl="node1" presStyleIdx="0" presStyleCnt="5"/>
      <dgm:spPr/>
      <dgm:t>
        <a:bodyPr/>
        <a:lstStyle/>
        <a:p>
          <a:endParaRPr lang="en-US"/>
        </a:p>
      </dgm:t>
    </dgm:pt>
    <dgm:pt modelId="{938A6D65-7803-4DCE-A04E-A9E19C1D4FFB}" type="pres">
      <dgm:prSet presAssocID="{D1C19300-5866-4EC7-ADED-FBDC0867B2EB}" presName="parentText" presStyleLbl="node1" presStyleIdx="0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B340DDC-5BE8-4D2B-A5CA-C4F56725137C}" type="pres">
      <dgm:prSet presAssocID="{D1C19300-5866-4EC7-ADED-FBDC0867B2EB}" presName="negativeSpace" presStyleCnt="0"/>
      <dgm:spPr/>
      <dgm:t>
        <a:bodyPr/>
        <a:lstStyle/>
        <a:p>
          <a:endParaRPr lang="en-US"/>
        </a:p>
      </dgm:t>
    </dgm:pt>
    <dgm:pt modelId="{5BA5DF2C-4FFB-4CD2-A56E-E76BAFC305D6}" type="pres">
      <dgm:prSet presAssocID="{D1C19300-5866-4EC7-ADED-FBDC0867B2EB}" presName="childText" presStyleLbl="conFgAcc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DD79B4D-7670-4603-95A3-9E4056E594C9}" type="pres">
      <dgm:prSet presAssocID="{DEA57DAF-815E-4206-AD61-BF69EEDF3E3B}" presName="spaceBetweenRectangles" presStyleCnt="0"/>
      <dgm:spPr/>
      <dgm:t>
        <a:bodyPr/>
        <a:lstStyle/>
        <a:p>
          <a:endParaRPr lang="en-US"/>
        </a:p>
      </dgm:t>
    </dgm:pt>
    <dgm:pt modelId="{BDA94965-8934-468F-85A3-1549FF50EF12}" type="pres">
      <dgm:prSet presAssocID="{BECC2B8D-BB74-4C73-8F83-24DCFBE54F48}" presName="parentLin" presStyleCnt="0"/>
      <dgm:spPr/>
      <dgm:t>
        <a:bodyPr/>
        <a:lstStyle/>
        <a:p>
          <a:endParaRPr lang="en-US"/>
        </a:p>
      </dgm:t>
    </dgm:pt>
    <dgm:pt modelId="{97EA6F43-F151-486A-986D-4D13680BA7DA}" type="pres">
      <dgm:prSet presAssocID="{BECC2B8D-BB74-4C73-8F83-24DCFBE54F48}" presName="parentLeftMargin" presStyleLbl="node1" presStyleIdx="0" presStyleCnt="5"/>
      <dgm:spPr/>
      <dgm:t>
        <a:bodyPr/>
        <a:lstStyle/>
        <a:p>
          <a:endParaRPr lang="en-US"/>
        </a:p>
      </dgm:t>
    </dgm:pt>
    <dgm:pt modelId="{632C23CF-DEAE-4BCD-9902-3064987DB830}" type="pres">
      <dgm:prSet presAssocID="{BECC2B8D-BB74-4C73-8F83-24DCFBE54F48}" presName="parentText" presStyleLbl="node1" presStyleIdx="1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E056268-F49E-46DC-A995-61644F033811}" type="pres">
      <dgm:prSet presAssocID="{BECC2B8D-BB74-4C73-8F83-24DCFBE54F48}" presName="negativeSpace" presStyleCnt="0"/>
      <dgm:spPr/>
      <dgm:t>
        <a:bodyPr/>
        <a:lstStyle/>
        <a:p>
          <a:endParaRPr lang="en-US"/>
        </a:p>
      </dgm:t>
    </dgm:pt>
    <dgm:pt modelId="{633CF774-F5F9-4779-B4BA-BE0E749414AA}" type="pres">
      <dgm:prSet presAssocID="{BECC2B8D-BB74-4C73-8F83-24DCFBE54F48}" presName="childText" presStyleLbl="conFgAcc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ACA534A-5878-4316-8B28-7C0028785B75}" type="pres">
      <dgm:prSet presAssocID="{6C157AF5-8172-44D4-8C5F-0707416670C1}" presName="spaceBetweenRectangles" presStyleCnt="0"/>
      <dgm:spPr/>
      <dgm:t>
        <a:bodyPr/>
        <a:lstStyle/>
        <a:p>
          <a:endParaRPr lang="en-US"/>
        </a:p>
      </dgm:t>
    </dgm:pt>
    <dgm:pt modelId="{C1F0AF7C-86EE-4DCC-9F16-EA80FC7A978C}" type="pres">
      <dgm:prSet presAssocID="{DAEB2BA2-285A-4CC3-9068-93E405949722}" presName="parentLin" presStyleCnt="0"/>
      <dgm:spPr/>
      <dgm:t>
        <a:bodyPr/>
        <a:lstStyle/>
        <a:p>
          <a:endParaRPr lang="en-US"/>
        </a:p>
      </dgm:t>
    </dgm:pt>
    <dgm:pt modelId="{0CF5775E-7B61-4017-91B7-04AB0E7E81EE}" type="pres">
      <dgm:prSet presAssocID="{DAEB2BA2-285A-4CC3-9068-93E405949722}" presName="parentLeftMargin" presStyleLbl="node1" presStyleIdx="1" presStyleCnt="5"/>
      <dgm:spPr/>
      <dgm:t>
        <a:bodyPr/>
        <a:lstStyle/>
        <a:p>
          <a:endParaRPr lang="en-US"/>
        </a:p>
      </dgm:t>
    </dgm:pt>
    <dgm:pt modelId="{7EB3E475-C8D5-4EB5-A56D-74917AA38628}" type="pres">
      <dgm:prSet presAssocID="{DAEB2BA2-285A-4CC3-9068-93E405949722}" presName="parentText" presStyleLbl="node1" presStyleIdx="2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EC1575A-FA05-4CB8-84D0-7057278DBED8}" type="pres">
      <dgm:prSet presAssocID="{DAEB2BA2-285A-4CC3-9068-93E405949722}" presName="negativeSpace" presStyleCnt="0"/>
      <dgm:spPr/>
      <dgm:t>
        <a:bodyPr/>
        <a:lstStyle/>
        <a:p>
          <a:endParaRPr lang="en-US"/>
        </a:p>
      </dgm:t>
    </dgm:pt>
    <dgm:pt modelId="{FF268AA2-7054-47FA-BCD3-B67169CEB110}" type="pres">
      <dgm:prSet presAssocID="{DAEB2BA2-285A-4CC3-9068-93E405949722}" presName="childText" presStyleLbl="conFgAcc1" presStyleIdx="2" presStyleCnt="5" custLinFactNeighborY="1460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CCF1B1D-E638-4C43-9F62-65E9BC06B790}" type="pres">
      <dgm:prSet presAssocID="{A8B3832E-41DD-4072-B82D-8D6A5B5E3A24}" presName="spaceBetweenRectangles" presStyleCnt="0"/>
      <dgm:spPr/>
      <dgm:t>
        <a:bodyPr/>
        <a:lstStyle/>
        <a:p>
          <a:endParaRPr lang="en-US"/>
        </a:p>
      </dgm:t>
    </dgm:pt>
    <dgm:pt modelId="{117300D0-BC57-42B8-93CC-29FED4433209}" type="pres">
      <dgm:prSet presAssocID="{4FDAC4B1-653E-4BDC-B538-E02628D37B15}" presName="parentLin" presStyleCnt="0"/>
      <dgm:spPr/>
      <dgm:t>
        <a:bodyPr/>
        <a:lstStyle/>
        <a:p>
          <a:endParaRPr lang="en-US"/>
        </a:p>
      </dgm:t>
    </dgm:pt>
    <dgm:pt modelId="{788E524D-CB58-40DF-85C7-BC3DBF4F3CE6}" type="pres">
      <dgm:prSet presAssocID="{4FDAC4B1-653E-4BDC-B538-E02628D37B15}" presName="parentLeftMargin" presStyleLbl="node1" presStyleIdx="2" presStyleCnt="5"/>
      <dgm:spPr/>
      <dgm:t>
        <a:bodyPr/>
        <a:lstStyle/>
        <a:p>
          <a:endParaRPr lang="en-US"/>
        </a:p>
      </dgm:t>
    </dgm:pt>
    <dgm:pt modelId="{32C96800-AE8C-45C6-B25A-0772A6DA8415}" type="pres">
      <dgm:prSet presAssocID="{4FDAC4B1-653E-4BDC-B538-E02628D37B15}" presName="parentText" presStyleLbl="node1" presStyleIdx="3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FA74C19-C7DC-4CF1-BAD2-4056976042D2}" type="pres">
      <dgm:prSet presAssocID="{4FDAC4B1-653E-4BDC-B538-E02628D37B15}" presName="negativeSpace" presStyleCnt="0"/>
      <dgm:spPr/>
      <dgm:t>
        <a:bodyPr/>
        <a:lstStyle/>
        <a:p>
          <a:endParaRPr lang="en-US"/>
        </a:p>
      </dgm:t>
    </dgm:pt>
    <dgm:pt modelId="{2655F16D-A8DC-4233-AF92-ACBC34D7720F}" type="pres">
      <dgm:prSet presAssocID="{4FDAC4B1-653E-4BDC-B538-E02628D37B15}" presName="childText" presStyleLbl="conFgAcc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0C1455D-C3F6-4B7A-87E6-C58E67DDB4B8}" type="pres">
      <dgm:prSet presAssocID="{BDB97202-4FCA-4BDF-9B04-731D46B201D4}" presName="spaceBetweenRectangles" presStyleCnt="0"/>
      <dgm:spPr/>
      <dgm:t>
        <a:bodyPr/>
        <a:lstStyle/>
        <a:p>
          <a:endParaRPr lang="en-US"/>
        </a:p>
      </dgm:t>
    </dgm:pt>
    <dgm:pt modelId="{F09A3DF9-562D-492A-B22A-DBA864B10CA9}" type="pres">
      <dgm:prSet presAssocID="{3CB234DC-741B-418F-8716-C53B22047766}" presName="parentLin" presStyleCnt="0"/>
      <dgm:spPr/>
      <dgm:t>
        <a:bodyPr/>
        <a:lstStyle/>
        <a:p>
          <a:endParaRPr lang="en-US"/>
        </a:p>
      </dgm:t>
    </dgm:pt>
    <dgm:pt modelId="{71D54F2B-FD2C-4CA8-B855-2449D782FBE5}" type="pres">
      <dgm:prSet presAssocID="{3CB234DC-741B-418F-8716-C53B22047766}" presName="parentLeftMargin" presStyleLbl="node1" presStyleIdx="3" presStyleCnt="5"/>
      <dgm:spPr/>
      <dgm:t>
        <a:bodyPr/>
        <a:lstStyle/>
        <a:p>
          <a:endParaRPr lang="en-US"/>
        </a:p>
      </dgm:t>
    </dgm:pt>
    <dgm:pt modelId="{05E29F82-1A14-4FEA-A24D-70860B79FD75}" type="pres">
      <dgm:prSet presAssocID="{3CB234DC-741B-418F-8716-C53B22047766}" presName="parentText" presStyleLbl="node1" presStyleIdx="4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69F5AEF-9CFD-43CC-9E81-BA9D573ECBB4}" type="pres">
      <dgm:prSet presAssocID="{3CB234DC-741B-418F-8716-C53B22047766}" presName="negativeSpace" presStyleCnt="0"/>
      <dgm:spPr/>
      <dgm:t>
        <a:bodyPr/>
        <a:lstStyle/>
        <a:p>
          <a:endParaRPr lang="en-US"/>
        </a:p>
      </dgm:t>
    </dgm:pt>
    <dgm:pt modelId="{9693E242-C1AC-482C-B208-F55A3E149ADA}" type="pres">
      <dgm:prSet presAssocID="{3CB234DC-741B-418F-8716-C53B22047766}" presName="childText" presStyleLbl="conFgAcc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44371FB3-2784-4451-813F-DFD789D56714}" srcId="{DAEB2BA2-285A-4CC3-9068-93E405949722}" destId="{02359E77-9F73-4ED3-B162-854B02064F16}" srcOrd="0" destOrd="0" parTransId="{2E8CA8DD-3A68-45FE-BA36-865D680D080D}" sibTransId="{30836CC6-63F4-4E57-9AA2-3E87F085A235}"/>
    <dgm:cxn modelId="{B7F91DD2-5639-4C38-A14C-594A35F710B6}" type="presOf" srcId="{BECC2B8D-BB74-4C73-8F83-24DCFBE54F48}" destId="{97EA6F43-F151-486A-986D-4D13680BA7DA}" srcOrd="0" destOrd="0" presId="urn:microsoft.com/office/officeart/2005/8/layout/list1"/>
    <dgm:cxn modelId="{D5D2F0C1-B4E7-48C5-B7AA-4B88FF8D8B0F}" type="presOf" srcId="{4FDAC4B1-653E-4BDC-B538-E02628D37B15}" destId="{32C96800-AE8C-45C6-B25A-0772A6DA8415}" srcOrd="1" destOrd="0" presId="urn:microsoft.com/office/officeart/2005/8/layout/list1"/>
    <dgm:cxn modelId="{6E28198B-2E11-46FE-94E0-871D857BF70B}" type="presOf" srcId="{DAEB2BA2-285A-4CC3-9068-93E405949722}" destId="{7EB3E475-C8D5-4EB5-A56D-74917AA38628}" srcOrd="1" destOrd="0" presId="urn:microsoft.com/office/officeart/2005/8/layout/list1"/>
    <dgm:cxn modelId="{D0FD23BE-8CC3-43B3-B104-670B6EEFA9CF}" srcId="{3CB234DC-741B-418F-8716-C53B22047766}" destId="{C7EF4078-6A0D-49C7-9DAC-892E3E8FCF99}" srcOrd="0" destOrd="0" parTransId="{28E155BD-7569-4F55-A95B-743FD455B160}" sibTransId="{5670B763-AF77-48F5-A583-573E11F17720}"/>
    <dgm:cxn modelId="{0E302A5D-E2E1-486F-9602-A96D79A964FB}" type="presOf" srcId="{B709A99E-9E98-44FA-B699-9F3254561792}" destId="{633CF774-F5F9-4779-B4BA-BE0E749414AA}" srcOrd="0" destOrd="0" presId="urn:microsoft.com/office/officeart/2005/8/layout/list1"/>
    <dgm:cxn modelId="{07DA141F-F271-4569-B195-E89E5765C8A2}" type="presOf" srcId="{3CB234DC-741B-418F-8716-C53B22047766}" destId="{71D54F2B-FD2C-4CA8-B855-2449D782FBE5}" srcOrd="0" destOrd="0" presId="urn:microsoft.com/office/officeart/2005/8/layout/list1"/>
    <dgm:cxn modelId="{FDE00D14-77CF-4659-9774-3C3D6D5294BF}" srcId="{5240146B-22DE-4578-B2F4-4A1B32BF2972}" destId="{BECC2B8D-BB74-4C73-8F83-24DCFBE54F48}" srcOrd="1" destOrd="0" parTransId="{A46E333D-B00F-49CC-8A2F-003DF1ED0CF5}" sibTransId="{6C157AF5-8172-44D4-8C5F-0707416670C1}"/>
    <dgm:cxn modelId="{39610D96-67A5-4E53-AA7D-5D352A47C38D}" type="presOf" srcId="{474E553A-AC05-4DED-A0B0-9FF260DB8625}" destId="{2655F16D-A8DC-4233-AF92-ACBC34D7720F}" srcOrd="0" destOrd="0" presId="urn:microsoft.com/office/officeart/2005/8/layout/list1"/>
    <dgm:cxn modelId="{D9ED958F-A796-4EBF-BE1E-20BC8FB137CC}" type="presOf" srcId="{BECC2B8D-BB74-4C73-8F83-24DCFBE54F48}" destId="{632C23CF-DEAE-4BCD-9902-3064987DB830}" srcOrd="1" destOrd="0" presId="urn:microsoft.com/office/officeart/2005/8/layout/list1"/>
    <dgm:cxn modelId="{C77FE154-B349-4156-AFA2-4C1D0B8A097A}" type="presOf" srcId="{5A8CD2CD-CB8E-4D45-909B-9C4F2E82A4CE}" destId="{5BA5DF2C-4FFB-4CD2-A56E-E76BAFC305D6}" srcOrd="0" destOrd="0" presId="urn:microsoft.com/office/officeart/2005/8/layout/list1"/>
    <dgm:cxn modelId="{3FE02196-7965-4DE9-9033-CF50D9537C31}" srcId="{5240146B-22DE-4578-B2F4-4A1B32BF2972}" destId="{DAEB2BA2-285A-4CC3-9068-93E405949722}" srcOrd="2" destOrd="0" parTransId="{B245AF47-F1DB-4A32-A30E-8CFB6320F1ED}" sibTransId="{A8B3832E-41DD-4072-B82D-8D6A5B5E3A24}"/>
    <dgm:cxn modelId="{4DD03F16-9892-4019-8939-5833502AB534}" type="presOf" srcId="{4FDAC4B1-653E-4BDC-B538-E02628D37B15}" destId="{788E524D-CB58-40DF-85C7-BC3DBF4F3CE6}" srcOrd="0" destOrd="0" presId="urn:microsoft.com/office/officeart/2005/8/layout/list1"/>
    <dgm:cxn modelId="{46768D7B-8AA3-4D36-B880-1D12DF3C303C}" srcId="{5240146B-22DE-4578-B2F4-4A1B32BF2972}" destId="{3CB234DC-741B-418F-8716-C53B22047766}" srcOrd="4" destOrd="0" parTransId="{6DA0FEBB-2976-4035-8857-0058C76140DD}" sibTransId="{C014FC35-F22A-4976-B99F-A9C07E45B65B}"/>
    <dgm:cxn modelId="{0ED01AA2-3652-4A58-BB2D-6B4946301CCF}" type="presOf" srcId="{5240146B-22DE-4578-B2F4-4A1B32BF2972}" destId="{0560958D-F396-46AB-BCD8-70B8790592AD}" srcOrd="0" destOrd="0" presId="urn:microsoft.com/office/officeart/2005/8/layout/list1"/>
    <dgm:cxn modelId="{26820D94-ED37-4AB0-8143-0DA26B650E28}" srcId="{4FDAC4B1-653E-4BDC-B538-E02628D37B15}" destId="{474E553A-AC05-4DED-A0B0-9FF260DB8625}" srcOrd="0" destOrd="0" parTransId="{A0E42DC5-C7B6-4292-821F-410756252811}" sibTransId="{56C8049B-4188-4D3A-B7BF-BFE5194C7719}"/>
    <dgm:cxn modelId="{777274CE-2257-4FC1-B743-6B03D4D4F31C}" type="presOf" srcId="{D1C19300-5866-4EC7-ADED-FBDC0867B2EB}" destId="{938A6D65-7803-4DCE-A04E-A9E19C1D4FFB}" srcOrd="1" destOrd="0" presId="urn:microsoft.com/office/officeart/2005/8/layout/list1"/>
    <dgm:cxn modelId="{B6BA481D-1D70-487E-8287-E4F13CC61D65}" srcId="{BECC2B8D-BB74-4C73-8F83-24DCFBE54F48}" destId="{B709A99E-9E98-44FA-B699-9F3254561792}" srcOrd="0" destOrd="0" parTransId="{E42E8B45-9B94-4C66-8655-0E85827C6A8D}" sibTransId="{6746A006-F4FC-41B9-A58E-9C3C22ABEEEC}"/>
    <dgm:cxn modelId="{254EA13F-C143-43A4-8FD2-7316DF7F0A46}" type="presOf" srcId="{D1C19300-5866-4EC7-ADED-FBDC0867B2EB}" destId="{8E41A11A-66B8-4E68-873C-A4097FB1381D}" srcOrd="0" destOrd="0" presId="urn:microsoft.com/office/officeart/2005/8/layout/list1"/>
    <dgm:cxn modelId="{43E0BC2D-9534-4630-86B0-E416BE07C709}" type="presOf" srcId="{DAEB2BA2-285A-4CC3-9068-93E405949722}" destId="{0CF5775E-7B61-4017-91B7-04AB0E7E81EE}" srcOrd="0" destOrd="0" presId="urn:microsoft.com/office/officeart/2005/8/layout/list1"/>
    <dgm:cxn modelId="{76AD955E-E204-4BCD-BCE5-9EA5A8B804FC}" srcId="{5240146B-22DE-4578-B2F4-4A1B32BF2972}" destId="{D1C19300-5866-4EC7-ADED-FBDC0867B2EB}" srcOrd="0" destOrd="0" parTransId="{BB121BEF-881F-4D1E-9869-3FCCC7CD76AA}" sibTransId="{DEA57DAF-815E-4206-AD61-BF69EEDF3E3B}"/>
    <dgm:cxn modelId="{FD95E48D-83CA-42C4-8D40-19E52110ADD0}" type="presOf" srcId="{C7EF4078-6A0D-49C7-9DAC-892E3E8FCF99}" destId="{9693E242-C1AC-482C-B208-F55A3E149ADA}" srcOrd="0" destOrd="0" presId="urn:microsoft.com/office/officeart/2005/8/layout/list1"/>
    <dgm:cxn modelId="{B6588680-379C-412F-8B05-097F7D58BB08}" srcId="{D1C19300-5866-4EC7-ADED-FBDC0867B2EB}" destId="{5A8CD2CD-CB8E-4D45-909B-9C4F2E82A4CE}" srcOrd="0" destOrd="0" parTransId="{C0829AA3-C872-4244-B64E-6F694E4F03EA}" sibTransId="{2E1C4282-3F45-4711-A6F6-C91AD012ABEF}"/>
    <dgm:cxn modelId="{FCC40618-3961-4BF9-83BF-2119C86387DC}" type="presOf" srcId="{3CB234DC-741B-418F-8716-C53B22047766}" destId="{05E29F82-1A14-4FEA-A24D-70860B79FD75}" srcOrd="1" destOrd="0" presId="urn:microsoft.com/office/officeart/2005/8/layout/list1"/>
    <dgm:cxn modelId="{BEB90900-2558-4214-8DE5-7B29A9449367}" srcId="{5240146B-22DE-4578-B2F4-4A1B32BF2972}" destId="{4FDAC4B1-653E-4BDC-B538-E02628D37B15}" srcOrd="3" destOrd="0" parTransId="{94224711-7162-43D0-AF8F-F8D7CDA87077}" sibTransId="{BDB97202-4FCA-4BDF-9B04-731D46B201D4}"/>
    <dgm:cxn modelId="{78CF7019-F201-450E-8FDD-A26A8B25A6FE}" type="presOf" srcId="{02359E77-9F73-4ED3-B162-854B02064F16}" destId="{FF268AA2-7054-47FA-BCD3-B67169CEB110}" srcOrd="0" destOrd="0" presId="urn:microsoft.com/office/officeart/2005/8/layout/list1"/>
    <dgm:cxn modelId="{4E27728B-BE84-4825-8805-D8280F0907A4}" type="presParOf" srcId="{0560958D-F396-46AB-BCD8-70B8790592AD}" destId="{BCE72A61-83FE-4D68-A10F-C18EEE63B842}" srcOrd="0" destOrd="0" presId="urn:microsoft.com/office/officeart/2005/8/layout/list1"/>
    <dgm:cxn modelId="{EFF16690-CBAB-4130-A20F-6D4F89518354}" type="presParOf" srcId="{BCE72A61-83FE-4D68-A10F-C18EEE63B842}" destId="{8E41A11A-66B8-4E68-873C-A4097FB1381D}" srcOrd="0" destOrd="0" presId="urn:microsoft.com/office/officeart/2005/8/layout/list1"/>
    <dgm:cxn modelId="{1781BEB8-1DDE-434E-AEAE-113CD521E76C}" type="presParOf" srcId="{BCE72A61-83FE-4D68-A10F-C18EEE63B842}" destId="{938A6D65-7803-4DCE-A04E-A9E19C1D4FFB}" srcOrd="1" destOrd="0" presId="urn:microsoft.com/office/officeart/2005/8/layout/list1"/>
    <dgm:cxn modelId="{B72F212B-E091-4839-B95A-5F083AFB59C4}" type="presParOf" srcId="{0560958D-F396-46AB-BCD8-70B8790592AD}" destId="{EB340DDC-5BE8-4D2B-A5CA-C4F56725137C}" srcOrd="1" destOrd="0" presId="urn:microsoft.com/office/officeart/2005/8/layout/list1"/>
    <dgm:cxn modelId="{53D3A25F-F3A6-465B-AD65-2A3033093DC7}" type="presParOf" srcId="{0560958D-F396-46AB-BCD8-70B8790592AD}" destId="{5BA5DF2C-4FFB-4CD2-A56E-E76BAFC305D6}" srcOrd="2" destOrd="0" presId="urn:microsoft.com/office/officeart/2005/8/layout/list1"/>
    <dgm:cxn modelId="{0AF04BE3-7D49-4C9C-A01D-FE3354A45DBA}" type="presParOf" srcId="{0560958D-F396-46AB-BCD8-70B8790592AD}" destId="{BDD79B4D-7670-4603-95A3-9E4056E594C9}" srcOrd="3" destOrd="0" presId="urn:microsoft.com/office/officeart/2005/8/layout/list1"/>
    <dgm:cxn modelId="{EA2FA59F-61C2-4596-9BE7-CFF36D774D54}" type="presParOf" srcId="{0560958D-F396-46AB-BCD8-70B8790592AD}" destId="{BDA94965-8934-468F-85A3-1549FF50EF12}" srcOrd="4" destOrd="0" presId="urn:microsoft.com/office/officeart/2005/8/layout/list1"/>
    <dgm:cxn modelId="{AC40A8AB-BF40-415E-A28D-9D944BFF25AC}" type="presParOf" srcId="{BDA94965-8934-468F-85A3-1549FF50EF12}" destId="{97EA6F43-F151-486A-986D-4D13680BA7DA}" srcOrd="0" destOrd="0" presId="urn:microsoft.com/office/officeart/2005/8/layout/list1"/>
    <dgm:cxn modelId="{2CC1DA45-9785-4534-B335-3FE98721B031}" type="presParOf" srcId="{BDA94965-8934-468F-85A3-1549FF50EF12}" destId="{632C23CF-DEAE-4BCD-9902-3064987DB830}" srcOrd="1" destOrd="0" presId="urn:microsoft.com/office/officeart/2005/8/layout/list1"/>
    <dgm:cxn modelId="{BB56CF9F-C0DD-4619-AB2F-40F71ABB67AD}" type="presParOf" srcId="{0560958D-F396-46AB-BCD8-70B8790592AD}" destId="{BE056268-F49E-46DC-A995-61644F033811}" srcOrd="5" destOrd="0" presId="urn:microsoft.com/office/officeart/2005/8/layout/list1"/>
    <dgm:cxn modelId="{F68295F0-7960-463C-829B-A1C135E37B12}" type="presParOf" srcId="{0560958D-F396-46AB-BCD8-70B8790592AD}" destId="{633CF774-F5F9-4779-B4BA-BE0E749414AA}" srcOrd="6" destOrd="0" presId="urn:microsoft.com/office/officeart/2005/8/layout/list1"/>
    <dgm:cxn modelId="{8AAC7B7D-4E54-4DD3-A4A7-A625829429B8}" type="presParOf" srcId="{0560958D-F396-46AB-BCD8-70B8790592AD}" destId="{DACA534A-5878-4316-8B28-7C0028785B75}" srcOrd="7" destOrd="0" presId="urn:microsoft.com/office/officeart/2005/8/layout/list1"/>
    <dgm:cxn modelId="{8E46C0E5-84DF-46B6-867D-019B12D73ABB}" type="presParOf" srcId="{0560958D-F396-46AB-BCD8-70B8790592AD}" destId="{C1F0AF7C-86EE-4DCC-9F16-EA80FC7A978C}" srcOrd="8" destOrd="0" presId="urn:microsoft.com/office/officeart/2005/8/layout/list1"/>
    <dgm:cxn modelId="{05DDF976-AABE-4ADC-9532-D12F721623BA}" type="presParOf" srcId="{C1F0AF7C-86EE-4DCC-9F16-EA80FC7A978C}" destId="{0CF5775E-7B61-4017-91B7-04AB0E7E81EE}" srcOrd="0" destOrd="0" presId="urn:microsoft.com/office/officeart/2005/8/layout/list1"/>
    <dgm:cxn modelId="{89DE864B-1984-42CC-82F8-C35723A4CCD9}" type="presParOf" srcId="{C1F0AF7C-86EE-4DCC-9F16-EA80FC7A978C}" destId="{7EB3E475-C8D5-4EB5-A56D-74917AA38628}" srcOrd="1" destOrd="0" presId="urn:microsoft.com/office/officeart/2005/8/layout/list1"/>
    <dgm:cxn modelId="{35ACBA92-A70D-4118-BE05-EB296EA6B669}" type="presParOf" srcId="{0560958D-F396-46AB-BCD8-70B8790592AD}" destId="{7EC1575A-FA05-4CB8-84D0-7057278DBED8}" srcOrd="9" destOrd="0" presId="urn:microsoft.com/office/officeart/2005/8/layout/list1"/>
    <dgm:cxn modelId="{4DA02972-2CA2-4B19-B80D-BAD6378CA71D}" type="presParOf" srcId="{0560958D-F396-46AB-BCD8-70B8790592AD}" destId="{FF268AA2-7054-47FA-BCD3-B67169CEB110}" srcOrd="10" destOrd="0" presId="urn:microsoft.com/office/officeart/2005/8/layout/list1"/>
    <dgm:cxn modelId="{E78F18C8-0994-4696-886B-3C1291071226}" type="presParOf" srcId="{0560958D-F396-46AB-BCD8-70B8790592AD}" destId="{BCCF1B1D-E638-4C43-9F62-65E9BC06B790}" srcOrd="11" destOrd="0" presId="urn:microsoft.com/office/officeart/2005/8/layout/list1"/>
    <dgm:cxn modelId="{E0A0E7AE-0178-48B1-8506-51794380023A}" type="presParOf" srcId="{0560958D-F396-46AB-BCD8-70B8790592AD}" destId="{117300D0-BC57-42B8-93CC-29FED4433209}" srcOrd="12" destOrd="0" presId="urn:microsoft.com/office/officeart/2005/8/layout/list1"/>
    <dgm:cxn modelId="{AA65FA0D-B1F3-4C35-B7FB-8F3E5F6265D8}" type="presParOf" srcId="{117300D0-BC57-42B8-93CC-29FED4433209}" destId="{788E524D-CB58-40DF-85C7-BC3DBF4F3CE6}" srcOrd="0" destOrd="0" presId="urn:microsoft.com/office/officeart/2005/8/layout/list1"/>
    <dgm:cxn modelId="{0DFE47B3-D82E-4923-90EA-C7BBB6C3011F}" type="presParOf" srcId="{117300D0-BC57-42B8-93CC-29FED4433209}" destId="{32C96800-AE8C-45C6-B25A-0772A6DA8415}" srcOrd="1" destOrd="0" presId="urn:microsoft.com/office/officeart/2005/8/layout/list1"/>
    <dgm:cxn modelId="{B937BF6A-2813-45D0-992B-5B298905E190}" type="presParOf" srcId="{0560958D-F396-46AB-BCD8-70B8790592AD}" destId="{9FA74C19-C7DC-4CF1-BAD2-4056976042D2}" srcOrd="13" destOrd="0" presId="urn:microsoft.com/office/officeart/2005/8/layout/list1"/>
    <dgm:cxn modelId="{EC73C7CE-A0A0-4EE9-A44A-7743B9394FC4}" type="presParOf" srcId="{0560958D-F396-46AB-BCD8-70B8790592AD}" destId="{2655F16D-A8DC-4233-AF92-ACBC34D7720F}" srcOrd="14" destOrd="0" presId="urn:microsoft.com/office/officeart/2005/8/layout/list1"/>
    <dgm:cxn modelId="{2C4D93F2-7CD2-4D56-AFD4-7412AEBF8F14}" type="presParOf" srcId="{0560958D-F396-46AB-BCD8-70B8790592AD}" destId="{D0C1455D-C3F6-4B7A-87E6-C58E67DDB4B8}" srcOrd="15" destOrd="0" presId="urn:microsoft.com/office/officeart/2005/8/layout/list1"/>
    <dgm:cxn modelId="{9C6D9057-29B8-4D33-A03B-718578B6FCD0}" type="presParOf" srcId="{0560958D-F396-46AB-BCD8-70B8790592AD}" destId="{F09A3DF9-562D-492A-B22A-DBA864B10CA9}" srcOrd="16" destOrd="0" presId="urn:microsoft.com/office/officeart/2005/8/layout/list1"/>
    <dgm:cxn modelId="{6B6728A8-B496-4E6E-9161-3E30F7B419B1}" type="presParOf" srcId="{F09A3DF9-562D-492A-B22A-DBA864B10CA9}" destId="{71D54F2B-FD2C-4CA8-B855-2449D782FBE5}" srcOrd="0" destOrd="0" presId="urn:microsoft.com/office/officeart/2005/8/layout/list1"/>
    <dgm:cxn modelId="{C9E10F5D-FDD1-4354-9530-AC33B6239FAE}" type="presParOf" srcId="{F09A3DF9-562D-492A-B22A-DBA864B10CA9}" destId="{05E29F82-1A14-4FEA-A24D-70860B79FD75}" srcOrd="1" destOrd="0" presId="urn:microsoft.com/office/officeart/2005/8/layout/list1"/>
    <dgm:cxn modelId="{45748636-2E88-4CB4-9012-ED439CB5FE26}" type="presParOf" srcId="{0560958D-F396-46AB-BCD8-70B8790592AD}" destId="{A69F5AEF-9CFD-43CC-9E81-BA9D573ECBB4}" srcOrd="17" destOrd="0" presId="urn:microsoft.com/office/officeart/2005/8/layout/list1"/>
    <dgm:cxn modelId="{68920911-3671-4796-964F-25FD82BA248C}" type="presParOf" srcId="{0560958D-F396-46AB-BCD8-70B8790592AD}" destId="{9693E242-C1AC-482C-B208-F55A3E149ADA}" srcOrd="18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4C92AB7-B66D-409F-9BF2-0264041A70EC}" type="doc">
      <dgm:prSet loTypeId="urn:microsoft.com/office/officeart/2005/8/layout/cycle5" loCatId="cycle" qsTypeId="urn:microsoft.com/office/officeart/2005/8/quickstyle/simple1" qsCatId="simple" csTypeId="urn:microsoft.com/office/officeart/2005/8/colors/colorful1#1" csCatId="colorful" phldr="1"/>
      <dgm:spPr/>
      <dgm:t>
        <a:bodyPr/>
        <a:lstStyle/>
        <a:p>
          <a:endParaRPr lang="en-US"/>
        </a:p>
      </dgm:t>
    </dgm:pt>
    <dgm:pt modelId="{659508E4-FAF9-4825-BCA1-59BA3AAF3747}">
      <dgm:prSet phldrT="[Text]" custT="1"/>
      <dgm:spPr/>
      <dgm:t>
        <a:bodyPr/>
        <a:lstStyle/>
        <a:p>
          <a:r>
            <a:rPr lang="en-US" sz="1700" b="1" dirty="0">
              <a:solidFill>
                <a:schemeClr val="tx1"/>
              </a:solidFill>
            </a:rPr>
            <a:t>Draft/Revise</a:t>
          </a:r>
        </a:p>
        <a:p>
          <a:r>
            <a:rPr lang="en-US" sz="1200" b="0" dirty="0" smtClean="0">
              <a:solidFill>
                <a:schemeClr val="tx1"/>
              </a:solidFill>
            </a:rPr>
            <a:t>(NAMES)</a:t>
          </a:r>
          <a:endParaRPr lang="en-US" sz="1200" b="0" dirty="0">
            <a:solidFill>
              <a:schemeClr val="tx1"/>
            </a:solidFill>
          </a:endParaRPr>
        </a:p>
      </dgm:t>
    </dgm:pt>
    <dgm:pt modelId="{6802D19D-B8DD-4656-84F9-2CD90DAADF30}" type="parTrans" cxnId="{7BACB1B1-2991-4B56-B5A3-61A9269A0FEB}">
      <dgm:prSet/>
      <dgm:spPr/>
      <dgm:t>
        <a:bodyPr/>
        <a:lstStyle/>
        <a:p>
          <a:endParaRPr lang="en-US"/>
        </a:p>
      </dgm:t>
    </dgm:pt>
    <dgm:pt modelId="{33FA4BF4-55E2-4398-8F72-93A72F3789C7}" type="sibTrans" cxnId="{7BACB1B1-2991-4B56-B5A3-61A9269A0FEB}">
      <dgm:prSet/>
      <dgm:spPr/>
      <dgm:t>
        <a:bodyPr/>
        <a:lstStyle/>
        <a:p>
          <a:endParaRPr lang="en-US"/>
        </a:p>
      </dgm:t>
    </dgm:pt>
    <dgm:pt modelId="{37396A4E-54C3-4464-896E-D81982A4ABD7}">
      <dgm:prSet phldrT="[Text]" custT="1"/>
      <dgm:spPr/>
      <dgm:t>
        <a:bodyPr/>
        <a:lstStyle/>
        <a:p>
          <a:r>
            <a:rPr lang="en-US" sz="1700" b="1" dirty="0" smtClean="0">
              <a:solidFill>
                <a:schemeClr val="tx1"/>
              </a:solidFill>
            </a:rPr>
            <a:t>Internal Approval/</a:t>
          </a:r>
        </a:p>
        <a:p>
          <a:r>
            <a:rPr lang="en-US" sz="1700" b="1" dirty="0" smtClean="0">
              <a:solidFill>
                <a:schemeClr val="tx1"/>
              </a:solidFill>
            </a:rPr>
            <a:t> Legal Review</a:t>
          </a:r>
          <a:endParaRPr lang="en-US" sz="1700" b="1" dirty="0">
            <a:solidFill>
              <a:schemeClr val="tx1"/>
            </a:solidFill>
          </a:endParaRPr>
        </a:p>
        <a:p>
          <a:r>
            <a:rPr lang="en-US" sz="1200" b="0" dirty="0" smtClean="0">
              <a:solidFill>
                <a:schemeClr val="tx1"/>
              </a:solidFill>
            </a:rPr>
            <a:t>(NAMES)</a:t>
          </a:r>
          <a:endParaRPr lang="en-US" sz="1200" b="0" dirty="0">
            <a:solidFill>
              <a:schemeClr val="tx1"/>
            </a:solidFill>
          </a:endParaRPr>
        </a:p>
      </dgm:t>
    </dgm:pt>
    <dgm:pt modelId="{548E2386-23EB-4756-9ACC-5FCB5FA6222B}" type="parTrans" cxnId="{B31EC52A-7E38-4356-8260-401E5824A19B}">
      <dgm:prSet/>
      <dgm:spPr/>
      <dgm:t>
        <a:bodyPr/>
        <a:lstStyle/>
        <a:p>
          <a:endParaRPr lang="en-US"/>
        </a:p>
      </dgm:t>
    </dgm:pt>
    <dgm:pt modelId="{289274F8-DECC-4A7C-90F3-F3FE799E4141}" type="sibTrans" cxnId="{B31EC52A-7E38-4356-8260-401E5824A19B}">
      <dgm:prSet/>
      <dgm:spPr/>
      <dgm:t>
        <a:bodyPr/>
        <a:lstStyle/>
        <a:p>
          <a:endParaRPr lang="en-US"/>
        </a:p>
      </dgm:t>
    </dgm:pt>
    <dgm:pt modelId="{6FAF9EF9-9120-43F3-8028-533DD798062E}">
      <dgm:prSet phldrT="[Text]" custT="1"/>
      <dgm:spPr/>
      <dgm:t>
        <a:bodyPr/>
        <a:lstStyle/>
        <a:p>
          <a:r>
            <a:rPr lang="en-US" sz="1700" b="1" dirty="0" smtClean="0">
              <a:solidFill>
                <a:schemeClr val="bg1"/>
              </a:solidFill>
            </a:rPr>
            <a:t>Train Staff</a:t>
          </a:r>
          <a:endParaRPr lang="en-US" sz="1700" b="1" dirty="0">
            <a:solidFill>
              <a:schemeClr val="bg1"/>
            </a:solidFill>
          </a:endParaRPr>
        </a:p>
        <a:p>
          <a:r>
            <a:rPr lang="en-US" sz="1200" b="0" smtClean="0">
              <a:solidFill>
                <a:schemeClr val="bg1"/>
              </a:solidFill>
            </a:rPr>
            <a:t>(NAMES)</a:t>
          </a:r>
          <a:endParaRPr lang="en-US" sz="1200" b="0" dirty="0">
            <a:solidFill>
              <a:schemeClr val="bg1"/>
            </a:solidFill>
          </a:endParaRPr>
        </a:p>
      </dgm:t>
    </dgm:pt>
    <dgm:pt modelId="{F5881E67-9303-4189-865B-DF5756E91840}" type="parTrans" cxnId="{6792FE03-FC50-4769-96DC-A6B91D76E9E7}">
      <dgm:prSet/>
      <dgm:spPr/>
      <dgm:t>
        <a:bodyPr/>
        <a:lstStyle/>
        <a:p>
          <a:endParaRPr lang="en-US"/>
        </a:p>
      </dgm:t>
    </dgm:pt>
    <dgm:pt modelId="{C8B3F5CA-0891-4E2A-9B61-87B3FA8371E9}" type="sibTrans" cxnId="{6792FE03-FC50-4769-96DC-A6B91D76E9E7}">
      <dgm:prSet/>
      <dgm:spPr/>
      <dgm:t>
        <a:bodyPr/>
        <a:lstStyle/>
        <a:p>
          <a:endParaRPr lang="en-US"/>
        </a:p>
      </dgm:t>
    </dgm:pt>
    <dgm:pt modelId="{F8FDD016-9E19-4729-A53C-25E64BB99BED}">
      <dgm:prSet phldrT="[Text]" custT="1"/>
      <dgm:spPr/>
      <dgm:t>
        <a:bodyPr/>
        <a:lstStyle/>
        <a:p>
          <a:r>
            <a:rPr lang="en-US" sz="1700" b="1" dirty="0" smtClean="0">
              <a:solidFill>
                <a:schemeClr val="bg1"/>
              </a:solidFill>
            </a:rPr>
            <a:t>Staff Disseminates</a:t>
          </a:r>
          <a:endParaRPr lang="en-US" sz="1700" b="1" dirty="0">
            <a:solidFill>
              <a:schemeClr val="bg1"/>
            </a:solidFill>
          </a:endParaRPr>
        </a:p>
        <a:p>
          <a:r>
            <a:rPr lang="en-US" sz="1200" b="0" dirty="0" smtClean="0">
              <a:solidFill>
                <a:schemeClr val="bg1"/>
              </a:solidFill>
            </a:rPr>
            <a:t>(NAMES)</a:t>
          </a:r>
          <a:endParaRPr lang="en-US" sz="1200" b="0" dirty="0">
            <a:solidFill>
              <a:schemeClr val="bg1"/>
            </a:solidFill>
          </a:endParaRPr>
        </a:p>
      </dgm:t>
    </dgm:pt>
    <dgm:pt modelId="{73E74A72-F5BB-4A3E-8B1A-3595E917CE9B}" type="parTrans" cxnId="{DDECB7F6-A452-4E93-9A20-476F3DDA057F}">
      <dgm:prSet/>
      <dgm:spPr/>
      <dgm:t>
        <a:bodyPr/>
        <a:lstStyle/>
        <a:p>
          <a:endParaRPr lang="en-US"/>
        </a:p>
      </dgm:t>
    </dgm:pt>
    <dgm:pt modelId="{6545BA21-DC97-4B34-AB89-749FBD9B992D}" type="sibTrans" cxnId="{DDECB7F6-A452-4E93-9A20-476F3DDA057F}">
      <dgm:prSet/>
      <dgm:spPr/>
      <dgm:t>
        <a:bodyPr/>
        <a:lstStyle/>
        <a:p>
          <a:endParaRPr lang="en-US"/>
        </a:p>
      </dgm:t>
    </dgm:pt>
    <dgm:pt modelId="{FC77C156-9C5E-4AE3-9107-A74B144314E8}">
      <dgm:prSet phldrT="[Text]" custT="1"/>
      <dgm:spPr/>
      <dgm:t>
        <a:bodyPr/>
        <a:lstStyle/>
        <a:p>
          <a:r>
            <a:rPr lang="en-US" sz="1900" b="1" dirty="0" smtClean="0">
              <a:solidFill>
                <a:sysClr val="windowText" lastClr="000000"/>
              </a:solidFill>
            </a:rPr>
            <a:t>Provide Feedback</a:t>
          </a:r>
          <a:endParaRPr lang="en-US" sz="1900" b="1" dirty="0">
            <a:solidFill>
              <a:sysClr val="windowText" lastClr="000000"/>
            </a:solidFill>
          </a:endParaRPr>
        </a:p>
        <a:p>
          <a:r>
            <a:rPr lang="en-US" sz="1200" b="0" dirty="0" smtClean="0">
              <a:solidFill>
                <a:sysClr val="windowText" lastClr="000000"/>
              </a:solidFill>
            </a:rPr>
            <a:t>(EVERYONE)</a:t>
          </a:r>
          <a:endParaRPr lang="en-US" sz="1200" b="0" dirty="0">
            <a:solidFill>
              <a:sysClr val="windowText" lastClr="000000"/>
            </a:solidFill>
          </a:endParaRPr>
        </a:p>
      </dgm:t>
    </dgm:pt>
    <dgm:pt modelId="{F57B9D8A-1710-4D57-BFEA-4FE78194CCEA}" type="parTrans" cxnId="{6FA1EB2D-CABB-413C-9AC0-9CF31EAFC305}">
      <dgm:prSet/>
      <dgm:spPr/>
      <dgm:t>
        <a:bodyPr/>
        <a:lstStyle/>
        <a:p>
          <a:endParaRPr lang="en-US"/>
        </a:p>
      </dgm:t>
    </dgm:pt>
    <dgm:pt modelId="{A001DDEF-6C67-4FA3-819F-F5F2AE3C15AA}" type="sibTrans" cxnId="{6FA1EB2D-CABB-413C-9AC0-9CF31EAFC305}">
      <dgm:prSet/>
      <dgm:spPr/>
      <dgm:t>
        <a:bodyPr/>
        <a:lstStyle/>
        <a:p>
          <a:endParaRPr lang="en-US"/>
        </a:p>
      </dgm:t>
    </dgm:pt>
    <dgm:pt modelId="{BA243B22-8ABF-4A90-9C96-E1349E7B6DF4}" type="pres">
      <dgm:prSet presAssocID="{44C92AB7-B66D-409F-9BF2-0264041A70EC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D135715E-0FD9-441B-962C-61850C3FE0BD}" type="pres">
      <dgm:prSet presAssocID="{659508E4-FAF9-4825-BCA1-59BA3AAF3747}" presName="node" presStyleLbl="node1" presStyleIdx="0" presStyleCnt="5" custScaleX="110181" custRadScaleRad="84812" custRadScaleInc="-2254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6164E35-83A1-439F-9AFB-7BE8D8557FB4}" type="pres">
      <dgm:prSet presAssocID="{659508E4-FAF9-4825-BCA1-59BA3AAF3747}" presName="spNode" presStyleCnt="0"/>
      <dgm:spPr/>
    </dgm:pt>
    <dgm:pt modelId="{CCDE0E34-494E-4560-95B7-15BCAEF44B33}" type="pres">
      <dgm:prSet presAssocID="{33FA4BF4-55E2-4398-8F72-93A72F3789C7}" presName="sibTrans" presStyleLbl="sibTrans1D1" presStyleIdx="0" presStyleCnt="5"/>
      <dgm:spPr/>
      <dgm:t>
        <a:bodyPr/>
        <a:lstStyle/>
        <a:p>
          <a:endParaRPr lang="en-US"/>
        </a:p>
      </dgm:t>
    </dgm:pt>
    <dgm:pt modelId="{2C9BD30D-6CA5-4B20-ADCC-5C856A89F843}" type="pres">
      <dgm:prSet presAssocID="{37396A4E-54C3-4464-896E-D81982A4ABD7}" presName="node" presStyleLbl="node1" presStyleIdx="1" presStyleCnt="5" custScaleX="115242" custScaleY="11106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1349DBB-FB4C-40BA-9290-E391AA0DEBC3}" type="pres">
      <dgm:prSet presAssocID="{37396A4E-54C3-4464-896E-D81982A4ABD7}" presName="spNode" presStyleCnt="0"/>
      <dgm:spPr/>
    </dgm:pt>
    <dgm:pt modelId="{4E0D819E-E68C-4DEC-97A7-D5A4F77EEDBC}" type="pres">
      <dgm:prSet presAssocID="{289274F8-DECC-4A7C-90F3-F3FE799E4141}" presName="sibTrans" presStyleLbl="sibTrans1D1" presStyleIdx="1" presStyleCnt="5"/>
      <dgm:spPr/>
      <dgm:t>
        <a:bodyPr/>
        <a:lstStyle/>
        <a:p>
          <a:endParaRPr lang="en-US"/>
        </a:p>
      </dgm:t>
    </dgm:pt>
    <dgm:pt modelId="{56418B85-8F6D-46BE-AEA5-9C55659BD34F}" type="pres">
      <dgm:prSet presAssocID="{6FAF9EF9-9120-43F3-8028-533DD798062E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0BDD998-FB18-4020-B55F-3979EDF2F767}" type="pres">
      <dgm:prSet presAssocID="{6FAF9EF9-9120-43F3-8028-533DD798062E}" presName="spNode" presStyleCnt="0"/>
      <dgm:spPr/>
    </dgm:pt>
    <dgm:pt modelId="{68296C72-52FB-4384-A58E-360E49307ACD}" type="pres">
      <dgm:prSet presAssocID="{C8B3F5CA-0891-4E2A-9B61-87B3FA8371E9}" presName="sibTrans" presStyleLbl="sibTrans1D1" presStyleIdx="2" presStyleCnt="5"/>
      <dgm:spPr/>
      <dgm:t>
        <a:bodyPr/>
        <a:lstStyle/>
        <a:p>
          <a:endParaRPr lang="en-US"/>
        </a:p>
      </dgm:t>
    </dgm:pt>
    <dgm:pt modelId="{C5512FFC-A9D4-44AC-A623-C59E33C0B5B7}" type="pres">
      <dgm:prSet presAssocID="{F8FDD016-9E19-4729-A53C-25E64BB99BED}" presName="node" presStyleLbl="node1" presStyleIdx="3" presStyleCnt="5" custScaleX="10512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B388C36-1D5C-4DD2-A9FA-60ED3955F18E}" type="pres">
      <dgm:prSet presAssocID="{F8FDD016-9E19-4729-A53C-25E64BB99BED}" presName="spNode" presStyleCnt="0"/>
      <dgm:spPr/>
    </dgm:pt>
    <dgm:pt modelId="{5B3D453B-03C1-4B38-8122-604C2B722849}" type="pres">
      <dgm:prSet presAssocID="{6545BA21-DC97-4B34-AB89-749FBD9B992D}" presName="sibTrans" presStyleLbl="sibTrans1D1" presStyleIdx="3" presStyleCnt="5"/>
      <dgm:spPr/>
      <dgm:t>
        <a:bodyPr/>
        <a:lstStyle/>
        <a:p>
          <a:endParaRPr lang="en-US"/>
        </a:p>
      </dgm:t>
    </dgm:pt>
    <dgm:pt modelId="{D55BDBC0-6EDE-4907-BBD6-558A7D311921}" type="pres">
      <dgm:prSet presAssocID="{FC77C156-9C5E-4AE3-9107-A74B144314E8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C38DCF4-89C6-4675-B92D-9E7B7BEBB4C1}" type="pres">
      <dgm:prSet presAssocID="{FC77C156-9C5E-4AE3-9107-A74B144314E8}" presName="spNode" presStyleCnt="0"/>
      <dgm:spPr/>
    </dgm:pt>
    <dgm:pt modelId="{20914A67-E878-4318-888E-8BC26561CC8F}" type="pres">
      <dgm:prSet presAssocID="{A001DDEF-6C67-4FA3-819F-F5F2AE3C15AA}" presName="sibTrans" presStyleLbl="sibTrans1D1" presStyleIdx="4" presStyleCnt="5"/>
      <dgm:spPr/>
      <dgm:t>
        <a:bodyPr/>
        <a:lstStyle/>
        <a:p>
          <a:endParaRPr lang="en-US"/>
        </a:p>
      </dgm:t>
    </dgm:pt>
  </dgm:ptLst>
  <dgm:cxnLst>
    <dgm:cxn modelId="{7BACB1B1-2991-4B56-B5A3-61A9269A0FEB}" srcId="{44C92AB7-B66D-409F-9BF2-0264041A70EC}" destId="{659508E4-FAF9-4825-BCA1-59BA3AAF3747}" srcOrd="0" destOrd="0" parTransId="{6802D19D-B8DD-4656-84F9-2CD90DAADF30}" sibTransId="{33FA4BF4-55E2-4398-8F72-93A72F3789C7}"/>
    <dgm:cxn modelId="{DDECB7F6-A452-4E93-9A20-476F3DDA057F}" srcId="{44C92AB7-B66D-409F-9BF2-0264041A70EC}" destId="{F8FDD016-9E19-4729-A53C-25E64BB99BED}" srcOrd="3" destOrd="0" parTransId="{73E74A72-F5BB-4A3E-8B1A-3595E917CE9B}" sibTransId="{6545BA21-DC97-4B34-AB89-749FBD9B992D}"/>
    <dgm:cxn modelId="{490D4854-9F1E-43A2-8AE3-2773763F8133}" type="presOf" srcId="{289274F8-DECC-4A7C-90F3-F3FE799E4141}" destId="{4E0D819E-E68C-4DEC-97A7-D5A4F77EEDBC}" srcOrd="0" destOrd="0" presId="urn:microsoft.com/office/officeart/2005/8/layout/cycle5"/>
    <dgm:cxn modelId="{2CD20CEC-4247-4E06-96AE-83BCAD8AB73A}" type="presOf" srcId="{33FA4BF4-55E2-4398-8F72-93A72F3789C7}" destId="{CCDE0E34-494E-4560-95B7-15BCAEF44B33}" srcOrd="0" destOrd="0" presId="urn:microsoft.com/office/officeart/2005/8/layout/cycle5"/>
    <dgm:cxn modelId="{B31EC52A-7E38-4356-8260-401E5824A19B}" srcId="{44C92AB7-B66D-409F-9BF2-0264041A70EC}" destId="{37396A4E-54C3-4464-896E-D81982A4ABD7}" srcOrd="1" destOrd="0" parTransId="{548E2386-23EB-4756-9ACC-5FCB5FA6222B}" sibTransId="{289274F8-DECC-4A7C-90F3-F3FE799E4141}"/>
    <dgm:cxn modelId="{464DF979-8B35-456C-9849-D2F76E05059E}" type="presOf" srcId="{FC77C156-9C5E-4AE3-9107-A74B144314E8}" destId="{D55BDBC0-6EDE-4907-BBD6-558A7D311921}" srcOrd="0" destOrd="0" presId="urn:microsoft.com/office/officeart/2005/8/layout/cycle5"/>
    <dgm:cxn modelId="{6FA1EB2D-CABB-413C-9AC0-9CF31EAFC305}" srcId="{44C92AB7-B66D-409F-9BF2-0264041A70EC}" destId="{FC77C156-9C5E-4AE3-9107-A74B144314E8}" srcOrd="4" destOrd="0" parTransId="{F57B9D8A-1710-4D57-BFEA-4FE78194CCEA}" sibTransId="{A001DDEF-6C67-4FA3-819F-F5F2AE3C15AA}"/>
    <dgm:cxn modelId="{2607DA2E-C1FA-4896-A0A7-C02AF628A0A2}" type="presOf" srcId="{44C92AB7-B66D-409F-9BF2-0264041A70EC}" destId="{BA243B22-8ABF-4A90-9C96-E1349E7B6DF4}" srcOrd="0" destOrd="0" presId="urn:microsoft.com/office/officeart/2005/8/layout/cycle5"/>
    <dgm:cxn modelId="{5C5E934F-C629-43CE-A90F-7CBDB29F8752}" type="presOf" srcId="{6FAF9EF9-9120-43F3-8028-533DD798062E}" destId="{56418B85-8F6D-46BE-AEA5-9C55659BD34F}" srcOrd="0" destOrd="0" presId="urn:microsoft.com/office/officeart/2005/8/layout/cycle5"/>
    <dgm:cxn modelId="{FDAAE314-A51C-481A-B9CB-1234E2CCF18B}" type="presOf" srcId="{37396A4E-54C3-4464-896E-D81982A4ABD7}" destId="{2C9BD30D-6CA5-4B20-ADCC-5C856A89F843}" srcOrd="0" destOrd="0" presId="urn:microsoft.com/office/officeart/2005/8/layout/cycle5"/>
    <dgm:cxn modelId="{A7949EE4-FE16-437B-B717-AED4346C1683}" type="presOf" srcId="{F8FDD016-9E19-4729-A53C-25E64BB99BED}" destId="{C5512FFC-A9D4-44AC-A623-C59E33C0B5B7}" srcOrd="0" destOrd="0" presId="urn:microsoft.com/office/officeart/2005/8/layout/cycle5"/>
    <dgm:cxn modelId="{6792FE03-FC50-4769-96DC-A6B91D76E9E7}" srcId="{44C92AB7-B66D-409F-9BF2-0264041A70EC}" destId="{6FAF9EF9-9120-43F3-8028-533DD798062E}" srcOrd="2" destOrd="0" parTransId="{F5881E67-9303-4189-865B-DF5756E91840}" sibTransId="{C8B3F5CA-0891-4E2A-9B61-87B3FA8371E9}"/>
    <dgm:cxn modelId="{5578130C-6CBA-4894-AB2B-B6EF06C2DA34}" type="presOf" srcId="{659508E4-FAF9-4825-BCA1-59BA3AAF3747}" destId="{D135715E-0FD9-441B-962C-61850C3FE0BD}" srcOrd="0" destOrd="0" presId="urn:microsoft.com/office/officeart/2005/8/layout/cycle5"/>
    <dgm:cxn modelId="{7F84C593-54C4-4D6F-87F5-409EAB3DAA24}" type="presOf" srcId="{C8B3F5CA-0891-4E2A-9B61-87B3FA8371E9}" destId="{68296C72-52FB-4384-A58E-360E49307ACD}" srcOrd="0" destOrd="0" presId="urn:microsoft.com/office/officeart/2005/8/layout/cycle5"/>
    <dgm:cxn modelId="{5AF8EEF3-C8D6-429A-871C-5812CF23C343}" type="presOf" srcId="{6545BA21-DC97-4B34-AB89-749FBD9B992D}" destId="{5B3D453B-03C1-4B38-8122-604C2B722849}" srcOrd="0" destOrd="0" presId="urn:microsoft.com/office/officeart/2005/8/layout/cycle5"/>
    <dgm:cxn modelId="{4B198DDD-1C01-4EE3-91BB-769F43401089}" type="presOf" srcId="{A001DDEF-6C67-4FA3-819F-F5F2AE3C15AA}" destId="{20914A67-E878-4318-888E-8BC26561CC8F}" srcOrd="0" destOrd="0" presId="urn:microsoft.com/office/officeart/2005/8/layout/cycle5"/>
    <dgm:cxn modelId="{72021DC9-D45C-4587-AA51-4BF8B389C422}" type="presParOf" srcId="{BA243B22-8ABF-4A90-9C96-E1349E7B6DF4}" destId="{D135715E-0FD9-441B-962C-61850C3FE0BD}" srcOrd="0" destOrd="0" presId="urn:microsoft.com/office/officeart/2005/8/layout/cycle5"/>
    <dgm:cxn modelId="{4F3D26F8-7C3D-41ED-A656-A9A8806E618D}" type="presParOf" srcId="{BA243B22-8ABF-4A90-9C96-E1349E7B6DF4}" destId="{46164E35-83A1-439F-9AFB-7BE8D8557FB4}" srcOrd="1" destOrd="0" presId="urn:microsoft.com/office/officeart/2005/8/layout/cycle5"/>
    <dgm:cxn modelId="{31F654F5-4093-42D1-9C7B-9D10C3F9E821}" type="presParOf" srcId="{BA243B22-8ABF-4A90-9C96-E1349E7B6DF4}" destId="{CCDE0E34-494E-4560-95B7-15BCAEF44B33}" srcOrd="2" destOrd="0" presId="urn:microsoft.com/office/officeart/2005/8/layout/cycle5"/>
    <dgm:cxn modelId="{E3EF60C0-90BA-42C3-ABB7-F5CA89848F87}" type="presParOf" srcId="{BA243B22-8ABF-4A90-9C96-E1349E7B6DF4}" destId="{2C9BD30D-6CA5-4B20-ADCC-5C856A89F843}" srcOrd="3" destOrd="0" presId="urn:microsoft.com/office/officeart/2005/8/layout/cycle5"/>
    <dgm:cxn modelId="{34A87DC8-29E2-4777-AEDD-678A3CB4B7B3}" type="presParOf" srcId="{BA243B22-8ABF-4A90-9C96-E1349E7B6DF4}" destId="{C1349DBB-FB4C-40BA-9290-E391AA0DEBC3}" srcOrd="4" destOrd="0" presId="urn:microsoft.com/office/officeart/2005/8/layout/cycle5"/>
    <dgm:cxn modelId="{74751254-FA3B-4AFD-8BC5-7BE1C2EACCE2}" type="presParOf" srcId="{BA243B22-8ABF-4A90-9C96-E1349E7B6DF4}" destId="{4E0D819E-E68C-4DEC-97A7-D5A4F77EEDBC}" srcOrd="5" destOrd="0" presId="urn:microsoft.com/office/officeart/2005/8/layout/cycle5"/>
    <dgm:cxn modelId="{98EF4CF7-68E0-4A24-A31F-BACC5037C008}" type="presParOf" srcId="{BA243B22-8ABF-4A90-9C96-E1349E7B6DF4}" destId="{56418B85-8F6D-46BE-AEA5-9C55659BD34F}" srcOrd="6" destOrd="0" presId="urn:microsoft.com/office/officeart/2005/8/layout/cycle5"/>
    <dgm:cxn modelId="{9583E0D9-A0BA-4A34-9BBA-7BE4CF4EC546}" type="presParOf" srcId="{BA243B22-8ABF-4A90-9C96-E1349E7B6DF4}" destId="{F0BDD998-FB18-4020-B55F-3979EDF2F767}" srcOrd="7" destOrd="0" presId="urn:microsoft.com/office/officeart/2005/8/layout/cycle5"/>
    <dgm:cxn modelId="{86562E3B-DB8B-40D0-8F80-14160B44BC21}" type="presParOf" srcId="{BA243B22-8ABF-4A90-9C96-E1349E7B6DF4}" destId="{68296C72-52FB-4384-A58E-360E49307ACD}" srcOrd="8" destOrd="0" presId="urn:microsoft.com/office/officeart/2005/8/layout/cycle5"/>
    <dgm:cxn modelId="{D4F30537-290F-42A8-822C-A7B7F0E5862B}" type="presParOf" srcId="{BA243B22-8ABF-4A90-9C96-E1349E7B6DF4}" destId="{C5512FFC-A9D4-44AC-A623-C59E33C0B5B7}" srcOrd="9" destOrd="0" presId="urn:microsoft.com/office/officeart/2005/8/layout/cycle5"/>
    <dgm:cxn modelId="{317AC459-E53A-4D87-8E3F-6A1E755B2968}" type="presParOf" srcId="{BA243B22-8ABF-4A90-9C96-E1349E7B6DF4}" destId="{1B388C36-1D5C-4DD2-A9FA-60ED3955F18E}" srcOrd="10" destOrd="0" presId="urn:microsoft.com/office/officeart/2005/8/layout/cycle5"/>
    <dgm:cxn modelId="{056DB972-E80E-4D7E-97F5-CC4E82053AD2}" type="presParOf" srcId="{BA243B22-8ABF-4A90-9C96-E1349E7B6DF4}" destId="{5B3D453B-03C1-4B38-8122-604C2B722849}" srcOrd="11" destOrd="0" presId="urn:microsoft.com/office/officeart/2005/8/layout/cycle5"/>
    <dgm:cxn modelId="{CED050F1-1772-4003-8EAD-FD8379DAE2A2}" type="presParOf" srcId="{BA243B22-8ABF-4A90-9C96-E1349E7B6DF4}" destId="{D55BDBC0-6EDE-4907-BBD6-558A7D311921}" srcOrd="12" destOrd="0" presId="urn:microsoft.com/office/officeart/2005/8/layout/cycle5"/>
    <dgm:cxn modelId="{CB4B2091-8EC8-4C34-8B38-65BDF60D094A}" type="presParOf" srcId="{BA243B22-8ABF-4A90-9C96-E1349E7B6DF4}" destId="{4C38DCF4-89C6-4675-B92D-9E7B7BEBB4C1}" srcOrd="13" destOrd="0" presId="urn:microsoft.com/office/officeart/2005/8/layout/cycle5"/>
    <dgm:cxn modelId="{7AFDF7BB-1C7D-4599-B664-610AB8D0E50E}" type="presParOf" srcId="{BA243B22-8ABF-4A90-9C96-E1349E7B6DF4}" destId="{20914A67-E878-4318-888E-8BC26561CC8F}" srcOrd="14" destOrd="0" presId="urn:microsoft.com/office/officeart/2005/8/layout/cycle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44C92AB7-B66D-409F-9BF2-0264041A70EC}" type="doc">
      <dgm:prSet loTypeId="urn:microsoft.com/office/officeart/2005/8/layout/cycle5" loCatId="cycle" qsTypeId="urn:microsoft.com/office/officeart/2005/8/quickstyle/simple1" qsCatId="simple" csTypeId="urn:microsoft.com/office/officeart/2005/8/colors/colorful1#1" csCatId="colorful" phldr="1"/>
      <dgm:spPr/>
      <dgm:t>
        <a:bodyPr/>
        <a:lstStyle/>
        <a:p>
          <a:endParaRPr lang="en-US"/>
        </a:p>
      </dgm:t>
    </dgm:pt>
    <dgm:pt modelId="{659508E4-FAF9-4825-BCA1-59BA3AAF3747}">
      <dgm:prSet phldrT="[Text]" custT="1"/>
      <dgm:spPr/>
      <dgm:t>
        <a:bodyPr/>
        <a:lstStyle/>
        <a:p>
          <a:r>
            <a:rPr lang="en-US" sz="1700" b="1" dirty="0">
              <a:solidFill>
                <a:schemeClr val="bg1"/>
              </a:solidFill>
            </a:rPr>
            <a:t>Draft/Revise</a:t>
          </a:r>
        </a:p>
        <a:p>
          <a:r>
            <a:rPr lang="en-US" sz="1200" b="0" dirty="0" smtClean="0">
              <a:solidFill>
                <a:schemeClr val="bg1"/>
              </a:solidFill>
            </a:rPr>
            <a:t>(NAMES)</a:t>
          </a:r>
          <a:endParaRPr lang="en-US" sz="1200" b="0" dirty="0">
            <a:solidFill>
              <a:schemeClr val="bg1"/>
            </a:solidFill>
          </a:endParaRPr>
        </a:p>
      </dgm:t>
    </dgm:pt>
    <dgm:pt modelId="{6802D19D-B8DD-4656-84F9-2CD90DAADF30}" type="parTrans" cxnId="{7BACB1B1-2991-4B56-B5A3-61A9269A0FEB}">
      <dgm:prSet/>
      <dgm:spPr/>
      <dgm:t>
        <a:bodyPr/>
        <a:lstStyle/>
        <a:p>
          <a:endParaRPr lang="en-US"/>
        </a:p>
      </dgm:t>
    </dgm:pt>
    <dgm:pt modelId="{33FA4BF4-55E2-4398-8F72-93A72F3789C7}" type="sibTrans" cxnId="{7BACB1B1-2991-4B56-B5A3-61A9269A0FEB}">
      <dgm:prSet/>
      <dgm:spPr/>
      <dgm:t>
        <a:bodyPr/>
        <a:lstStyle/>
        <a:p>
          <a:endParaRPr lang="en-US"/>
        </a:p>
      </dgm:t>
    </dgm:pt>
    <dgm:pt modelId="{37396A4E-54C3-4464-896E-D81982A4ABD7}">
      <dgm:prSet phldrT="[Text]" custT="1"/>
      <dgm:spPr/>
      <dgm:t>
        <a:bodyPr/>
        <a:lstStyle/>
        <a:p>
          <a:r>
            <a:rPr lang="en-US" sz="1700" b="1" dirty="0" smtClean="0">
              <a:solidFill>
                <a:schemeClr val="bg1"/>
              </a:solidFill>
            </a:rPr>
            <a:t>Internal Approval/</a:t>
          </a:r>
        </a:p>
        <a:p>
          <a:r>
            <a:rPr lang="en-US" sz="1700" b="1" dirty="0" smtClean="0">
              <a:solidFill>
                <a:schemeClr val="bg1"/>
              </a:solidFill>
            </a:rPr>
            <a:t> Legal Review</a:t>
          </a:r>
          <a:endParaRPr lang="en-US" sz="1700" b="1" dirty="0">
            <a:solidFill>
              <a:schemeClr val="bg1"/>
            </a:solidFill>
          </a:endParaRPr>
        </a:p>
        <a:p>
          <a:r>
            <a:rPr lang="en-US" sz="1200" b="0" dirty="0" smtClean="0">
              <a:solidFill>
                <a:schemeClr val="bg1"/>
              </a:solidFill>
            </a:rPr>
            <a:t>(NAMES)</a:t>
          </a:r>
          <a:endParaRPr lang="en-US" sz="1200" b="0" dirty="0">
            <a:solidFill>
              <a:schemeClr val="bg1"/>
            </a:solidFill>
          </a:endParaRPr>
        </a:p>
      </dgm:t>
    </dgm:pt>
    <dgm:pt modelId="{548E2386-23EB-4756-9ACC-5FCB5FA6222B}" type="parTrans" cxnId="{B31EC52A-7E38-4356-8260-401E5824A19B}">
      <dgm:prSet/>
      <dgm:spPr/>
      <dgm:t>
        <a:bodyPr/>
        <a:lstStyle/>
        <a:p>
          <a:endParaRPr lang="en-US"/>
        </a:p>
      </dgm:t>
    </dgm:pt>
    <dgm:pt modelId="{289274F8-DECC-4A7C-90F3-F3FE799E4141}" type="sibTrans" cxnId="{B31EC52A-7E38-4356-8260-401E5824A19B}">
      <dgm:prSet/>
      <dgm:spPr/>
      <dgm:t>
        <a:bodyPr/>
        <a:lstStyle/>
        <a:p>
          <a:endParaRPr lang="en-US"/>
        </a:p>
      </dgm:t>
    </dgm:pt>
    <dgm:pt modelId="{6FAF9EF9-9120-43F3-8028-533DD798062E}">
      <dgm:prSet phldrT="[Text]" custT="1"/>
      <dgm:spPr/>
      <dgm:t>
        <a:bodyPr/>
        <a:lstStyle/>
        <a:p>
          <a:r>
            <a:rPr lang="en-US" sz="1700" b="1" dirty="0" smtClean="0">
              <a:solidFill>
                <a:schemeClr val="tx1"/>
              </a:solidFill>
            </a:rPr>
            <a:t>Train Staff</a:t>
          </a:r>
          <a:endParaRPr lang="en-US" sz="1700" b="1" dirty="0">
            <a:solidFill>
              <a:schemeClr val="tx1"/>
            </a:solidFill>
          </a:endParaRPr>
        </a:p>
        <a:p>
          <a:r>
            <a:rPr lang="en-US" sz="1200" b="0" dirty="0" smtClean="0">
              <a:solidFill>
                <a:schemeClr val="tx1"/>
              </a:solidFill>
            </a:rPr>
            <a:t>(NAMES)</a:t>
          </a:r>
          <a:endParaRPr lang="en-US" sz="1200" b="0" dirty="0">
            <a:solidFill>
              <a:schemeClr val="tx1"/>
            </a:solidFill>
          </a:endParaRPr>
        </a:p>
      </dgm:t>
    </dgm:pt>
    <dgm:pt modelId="{F5881E67-9303-4189-865B-DF5756E91840}" type="parTrans" cxnId="{6792FE03-FC50-4769-96DC-A6B91D76E9E7}">
      <dgm:prSet/>
      <dgm:spPr/>
      <dgm:t>
        <a:bodyPr/>
        <a:lstStyle/>
        <a:p>
          <a:endParaRPr lang="en-US"/>
        </a:p>
      </dgm:t>
    </dgm:pt>
    <dgm:pt modelId="{C8B3F5CA-0891-4E2A-9B61-87B3FA8371E9}" type="sibTrans" cxnId="{6792FE03-FC50-4769-96DC-A6B91D76E9E7}">
      <dgm:prSet/>
      <dgm:spPr/>
      <dgm:t>
        <a:bodyPr/>
        <a:lstStyle/>
        <a:p>
          <a:endParaRPr lang="en-US"/>
        </a:p>
      </dgm:t>
    </dgm:pt>
    <dgm:pt modelId="{F8FDD016-9E19-4729-A53C-25E64BB99BED}">
      <dgm:prSet phldrT="[Text]" custT="1"/>
      <dgm:spPr/>
      <dgm:t>
        <a:bodyPr/>
        <a:lstStyle/>
        <a:p>
          <a:r>
            <a:rPr lang="en-US" sz="1700" b="1" dirty="0" smtClean="0">
              <a:solidFill>
                <a:schemeClr val="bg1"/>
              </a:solidFill>
            </a:rPr>
            <a:t>Staff Disseminates</a:t>
          </a:r>
          <a:endParaRPr lang="en-US" sz="1700" b="1" dirty="0">
            <a:solidFill>
              <a:schemeClr val="bg1"/>
            </a:solidFill>
          </a:endParaRPr>
        </a:p>
        <a:p>
          <a:r>
            <a:rPr lang="en-US" sz="1200" b="0" dirty="0" smtClean="0">
              <a:solidFill>
                <a:schemeClr val="bg1"/>
              </a:solidFill>
            </a:rPr>
            <a:t>(NAMES)</a:t>
          </a:r>
          <a:endParaRPr lang="en-US" sz="1200" b="0" dirty="0">
            <a:solidFill>
              <a:schemeClr val="bg1"/>
            </a:solidFill>
          </a:endParaRPr>
        </a:p>
      </dgm:t>
    </dgm:pt>
    <dgm:pt modelId="{73E74A72-F5BB-4A3E-8B1A-3595E917CE9B}" type="parTrans" cxnId="{DDECB7F6-A452-4E93-9A20-476F3DDA057F}">
      <dgm:prSet/>
      <dgm:spPr/>
      <dgm:t>
        <a:bodyPr/>
        <a:lstStyle/>
        <a:p>
          <a:endParaRPr lang="en-US"/>
        </a:p>
      </dgm:t>
    </dgm:pt>
    <dgm:pt modelId="{6545BA21-DC97-4B34-AB89-749FBD9B992D}" type="sibTrans" cxnId="{DDECB7F6-A452-4E93-9A20-476F3DDA057F}">
      <dgm:prSet/>
      <dgm:spPr/>
      <dgm:t>
        <a:bodyPr/>
        <a:lstStyle/>
        <a:p>
          <a:endParaRPr lang="en-US"/>
        </a:p>
      </dgm:t>
    </dgm:pt>
    <dgm:pt modelId="{FC77C156-9C5E-4AE3-9107-A74B144314E8}">
      <dgm:prSet phldrT="[Text]" custT="1"/>
      <dgm:spPr/>
      <dgm:t>
        <a:bodyPr/>
        <a:lstStyle/>
        <a:p>
          <a:r>
            <a:rPr lang="en-US" sz="1900" b="1" dirty="0" smtClean="0">
              <a:solidFill>
                <a:schemeClr val="bg1"/>
              </a:solidFill>
            </a:rPr>
            <a:t>Provide Feedback</a:t>
          </a:r>
          <a:endParaRPr lang="en-US" sz="1900" b="1" dirty="0">
            <a:solidFill>
              <a:schemeClr val="bg1"/>
            </a:solidFill>
          </a:endParaRPr>
        </a:p>
        <a:p>
          <a:r>
            <a:rPr lang="en-US" sz="1200" b="0" dirty="0" smtClean="0">
              <a:solidFill>
                <a:schemeClr val="bg1"/>
              </a:solidFill>
            </a:rPr>
            <a:t>(EVERYONE)</a:t>
          </a:r>
          <a:endParaRPr lang="en-US" sz="1200" b="0" dirty="0">
            <a:solidFill>
              <a:schemeClr val="bg1"/>
            </a:solidFill>
          </a:endParaRPr>
        </a:p>
      </dgm:t>
    </dgm:pt>
    <dgm:pt modelId="{F57B9D8A-1710-4D57-BFEA-4FE78194CCEA}" type="parTrans" cxnId="{6FA1EB2D-CABB-413C-9AC0-9CF31EAFC305}">
      <dgm:prSet/>
      <dgm:spPr/>
      <dgm:t>
        <a:bodyPr/>
        <a:lstStyle/>
        <a:p>
          <a:endParaRPr lang="en-US"/>
        </a:p>
      </dgm:t>
    </dgm:pt>
    <dgm:pt modelId="{A001DDEF-6C67-4FA3-819F-F5F2AE3C15AA}" type="sibTrans" cxnId="{6FA1EB2D-CABB-413C-9AC0-9CF31EAFC305}">
      <dgm:prSet/>
      <dgm:spPr/>
      <dgm:t>
        <a:bodyPr/>
        <a:lstStyle/>
        <a:p>
          <a:endParaRPr lang="en-US"/>
        </a:p>
      </dgm:t>
    </dgm:pt>
    <dgm:pt modelId="{BA243B22-8ABF-4A90-9C96-E1349E7B6DF4}" type="pres">
      <dgm:prSet presAssocID="{44C92AB7-B66D-409F-9BF2-0264041A70EC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D135715E-0FD9-441B-962C-61850C3FE0BD}" type="pres">
      <dgm:prSet presAssocID="{659508E4-FAF9-4825-BCA1-59BA3AAF3747}" presName="node" presStyleLbl="node1" presStyleIdx="0" presStyleCnt="5" custScaleX="122377" custScaleY="114794" custRadScaleRad="98770" custRadScaleInc="-1623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6164E35-83A1-439F-9AFB-7BE8D8557FB4}" type="pres">
      <dgm:prSet presAssocID="{659508E4-FAF9-4825-BCA1-59BA3AAF3747}" presName="spNode" presStyleCnt="0"/>
      <dgm:spPr/>
    </dgm:pt>
    <dgm:pt modelId="{CCDE0E34-494E-4560-95B7-15BCAEF44B33}" type="pres">
      <dgm:prSet presAssocID="{33FA4BF4-55E2-4398-8F72-93A72F3789C7}" presName="sibTrans" presStyleLbl="sibTrans1D1" presStyleIdx="0" presStyleCnt="5"/>
      <dgm:spPr/>
      <dgm:t>
        <a:bodyPr/>
        <a:lstStyle/>
        <a:p>
          <a:endParaRPr lang="en-US"/>
        </a:p>
      </dgm:t>
    </dgm:pt>
    <dgm:pt modelId="{2C9BD30D-6CA5-4B20-ADCC-5C856A89F843}" type="pres">
      <dgm:prSet presAssocID="{37396A4E-54C3-4464-896E-D81982A4ABD7}" presName="node" presStyleLbl="node1" presStyleIdx="1" presStyleCnt="5" custScaleX="118376" custScaleY="13065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1349DBB-FB4C-40BA-9290-E391AA0DEBC3}" type="pres">
      <dgm:prSet presAssocID="{37396A4E-54C3-4464-896E-D81982A4ABD7}" presName="spNode" presStyleCnt="0"/>
      <dgm:spPr/>
    </dgm:pt>
    <dgm:pt modelId="{4E0D819E-E68C-4DEC-97A7-D5A4F77EEDBC}" type="pres">
      <dgm:prSet presAssocID="{289274F8-DECC-4A7C-90F3-F3FE799E4141}" presName="sibTrans" presStyleLbl="sibTrans1D1" presStyleIdx="1" presStyleCnt="5"/>
      <dgm:spPr/>
      <dgm:t>
        <a:bodyPr/>
        <a:lstStyle/>
        <a:p>
          <a:endParaRPr lang="en-US"/>
        </a:p>
      </dgm:t>
    </dgm:pt>
    <dgm:pt modelId="{56418B85-8F6D-46BE-AEA5-9C55659BD34F}" type="pres">
      <dgm:prSet presAssocID="{6FAF9EF9-9120-43F3-8028-533DD798062E}" presName="node" presStyleLbl="node1" presStyleIdx="2" presStyleCnt="5" custScaleX="111584" custScaleY="121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0BDD998-FB18-4020-B55F-3979EDF2F767}" type="pres">
      <dgm:prSet presAssocID="{6FAF9EF9-9120-43F3-8028-533DD798062E}" presName="spNode" presStyleCnt="0"/>
      <dgm:spPr/>
    </dgm:pt>
    <dgm:pt modelId="{68296C72-52FB-4384-A58E-360E49307ACD}" type="pres">
      <dgm:prSet presAssocID="{C8B3F5CA-0891-4E2A-9B61-87B3FA8371E9}" presName="sibTrans" presStyleLbl="sibTrans1D1" presStyleIdx="2" presStyleCnt="5"/>
      <dgm:spPr/>
      <dgm:t>
        <a:bodyPr/>
        <a:lstStyle/>
        <a:p>
          <a:endParaRPr lang="en-US"/>
        </a:p>
      </dgm:t>
    </dgm:pt>
    <dgm:pt modelId="{C5512FFC-A9D4-44AC-A623-C59E33C0B5B7}" type="pres">
      <dgm:prSet presAssocID="{F8FDD016-9E19-4729-A53C-25E64BB99BED}" presName="node" presStyleLbl="node1" presStyleIdx="3" presStyleCnt="5" custScaleX="122353" custScaleY="11713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B388C36-1D5C-4DD2-A9FA-60ED3955F18E}" type="pres">
      <dgm:prSet presAssocID="{F8FDD016-9E19-4729-A53C-25E64BB99BED}" presName="spNode" presStyleCnt="0"/>
      <dgm:spPr/>
    </dgm:pt>
    <dgm:pt modelId="{5B3D453B-03C1-4B38-8122-604C2B722849}" type="pres">
      <dgm:prSet presAssocID="{6545BA21-DC97-4B34-AB89-749FBD9B992D}" presName="sibTrans" presStyleLbl="sibTrans1D1" presStyleIdx="3" presStyleCnt="5"/>
      <dgm:spPr/>
      <dgm:t>
        <a:bodyPr/>
        <a:lstStyle/>
        <a:p>
          <a:endParaRPr lang="en-US"/>
        </a:p>
      </dgm:t>
    </dgm:pt>
    <dgm:pt modelId="{D55BDBC0-6EDE-4907-BBD6-558A7D311921}" type="pres">
      <dgm:prSet presAssocID="{FC77C156-9C5E-4AE3-9107-A74B144314E8}" presName="node" presStyleLbl="node1" presStyleIdx="4" presStyleCnt="5" custScaleX="116081" custScaleY="10826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C38DCF4-89C6-4675-B92D-9E7B7BEBB4C1}" type="pres">
      <dgm:prSet presAssocID="{FC77C156-9C5E-4AE3-9107-A74B144314E8}" presName="spNode" presStyleCnt="0"/>
      <dgm:spPr/>
    </dgm:pt>
    <dgm:pt modelId="{20914A67-E878-4318-888E-8BC26561CC8F}" type="pres">
      <dgm:prSet presAssocID="{A001DDEF-6C67-4FA3-819F-F5F2AE3C15AA}" presName="sibTrans" presStyleLbl="sibTrans1D1" presStyleIdx="4" presStyleCnt="5"/>
      <dgm:spPr/>
      <dgm:t>
        <a:bodyPr/>
        <a:lstStyle/>
        <a:p>
          <a:endParaRPr lang="en-US"/>
        </a:p>
      </dgm:t>
    </dgm:pt>
  </dgm:ptLst>
  <dgm:cxnLst>
    <dgm:cxn modelId="{7BACB1B1-2991-4B56-B5A3-61A9269A0FEB}" srcId="{44C92AB7-B66D-409F-9BF2-0264041A70EC}" destId="{659508E4-FAF9-4825-BCA1-59BA3AAF3747}" srcOrd="0" destOrd="0" parTransId="{6802D19D-B8DD-4656-84F9-2CD90DAADF30}" sibTransId="{33FA4BF4-55E2-4398-8F72-93A72F3789C7}"/>
    <dgm:cxn modelId="{A015338A-CD5E-473F-B464-9F6596EA5178}" type="presOf" srcId="{F8FDD016-9E19-4729-A53C-25E64BB99BED}" destId="{C5512FFC-A9D4-44AC-A623-C59E33C0B5B7}" srcOrd="0" destOrd="0" presId="urn:microsoft.com/office/officeart/2005/8/layout/cycle5"/>
    <dgm:cxn modelId="{DDECB7F6-A452-4E93-9A20-476F3DDA057F}" srcId="{44C92AB7-B66D-409F-9BF2-0264041A70EC}" destId="{F8FDD016-9E19-4729-A53C-25E64BB99BED}" srcOrd="3" destOrd="0" parTransId="{73E74A72-F5BB-4A3E-8B1A-3595E917CE9B}" sibTransId="{6545BA21-DC97-4B34-AB89-749FBD9B992D}"/>
    <dgm:cxn modelId="{52F21D32-79E5-4655-AF0E-2C6BFA198E09}" type="presOf" srcId="{6545BA21-DC97-4B34-AB89-749FBD9B992D}" destId="{5B3D453B-03C1-4B38-8122-604C2B722849}" srcOrd="0" destOrd="0" presId="urn:microsoft.com/office/officeart/2005/8/layout/cycle5"/>
    <dgm:cxn modelId="{9A5DBE53-F1AC-477B-83BB-235107E0E4E7}" type="presOf" srcId="{37396A4E-54C3-4464-896E-D81982A4ABD7}" destId="{2C9BD30D-6CA5-4B20-ADCC-5C856A89F843}" srcOrd="0" destOrd="0" presId="urn:microsoft.com/office/officeart/2005/8/layout/cycle5"/>
    <dgm:cxn modelId="{1F4689A1-3D0E-471D-AE2E-277BE3BA9F92}" type="presOf" srcId="{A001DDEF-6C67-4FA3-819F-F5F2AE3C15AA}" destId="{20914A67-E878-4318-888E-8BC26561CC8F}" srcOrd="0" destOrd="0" presId="urn:microsoft.com/office/officeart/2005/8/layout/cycle5"/>
    <dgm:cxn modelId="{A96ED4B8-91DD-4539-9302-BBE95008B66B}" type="presOf" srcId="{C8B3F5CA-0891-4E2A-9B61-87B3FA8371E9}" destId="{68296C72-52FB-4384-A58E-360E49307ACD}" srcOrd="0" destOrd="0" presId="urn:microsoft.com/office/officeart/2005/8/layout/cycle5"/>
    <dgm:cxn modelId="{604D45DD-12AC-4E05-B902-0B5080A69016}" type="presOf" srcId="{289274F8-DECC-4A7C-90F3-F3FE799E4141}" destId="{4E0D819E-E68C-4DEC-97A7-D5A4F77EEDBC}" srcOrd="0" destOrd="0" presId="urn:microsoft.com/office/officeart/2005/8/layout/cycle5"/>
    <dgm:cxn modelId="{B31EC52A-7E38-4356-8260-401E5824A19B}" srcId="{44C92AB7-B66D-409F-9BF2-0264041A70EC}" destId="{37396A4E-54C3-4464-896E-D81982A4ABD7}" srcOrd="1" destOrd="0" parTransId="{548E2386-23EB-4756-9ACC-5FCB5FA6222B}" sibTransId="{289274F8-DECC-4A7C-90F3-F3FE799E4141}"/>
    <dgm:cxn modelId="{87748701-AF8B-497B-852D-B068B7AEF0D2}" type="presOf" srcId="{33FA4BF4-55E2-4398-8F72-93A72F3789C7}" destId="{CCDE0E34-494E-4560-95B7-15BCAEF44B33}" srcOrd="0" destOrd="0" presId="urn:microsoft.com/office/officeart/2005/8/layout/cycle5"/>
    <dgm:cxn modelId="{6FA1EB2D-CABB-413C-9AC0-9CF31EAFC305}" srcId="{44C92AB7-B66D-409F-9BF2-0264041A70EC}" destId="{FC77C156-9C5E-4AE3-9107-A74B144314E8}" srcOrd="4" destOrd="0" parTransId="{F57B9D8A-1710-4D57-BFEA-4FE78194CCEA}" sibTransId="{A001DDEF-6C67-4FA3-819F-F5F2AE3C15AA}"/>
    <dgm:cxn modelId="{3D75E9CF-534D-4FCA-B127-256118F831FE}" type="presOf" srcId="{FC77C156-9C5E-4AE3-9107-A74B144314E8}" destId="{D55BDBC0-6EDE-4907-BBD6-558A7D311921}" srcOrd="0" destOrd="0" presId="urn:microsoft.com/office/officeart/2005/8/layout/cycle5"/>
    <dgm:cxn modelId="{15677B45-3E6F-48C0-96D1-A55068854FFA}" type="presOf" srcId="{659508E4-FAF9-4825-BCA1-59BA3AAF3747}" destId="{D135715E-0FD9-441B-962C-61850C3FE0BD}" srcOrd="0" destOrd="0" presId="urn:microsoft.com/office/officeart/2005/8/layout/cycle5"/>
    <dgm:cxn modelId="{6792FE03-FC50-4769-96DC-A6B91D76E9E7}" srcId="{44C92AB7-B66D-409F-9BF2-0264041A70EC}" destId="{6FAF9EF9-9120-43F3-8028-533DD798062E}" srcOrd="2" destOrd="0" parTransId="{F5881E67-9303-4189-865B-DF5756E91840}" sibTransId="{C8B3F5CA-0891-4E2A-9B61-87B3FA8371E9}"/>
    <dgm:cxn modelId="{500E77CF-8691-48B5-A300-2718C753EAD8}" type="presOf" srcId="{44C92AB7-B66D-409F-9BF2-0264041A70EC}" destId="{BA243B22-8ABF-4A90-9C96-E1349E7B6DF4}" srcOrd="0" destOrd="0" presId="urn:microsoft.com/office/officeart/2005/8/layout/cycle5"/>
    <dgm:cxn modelId="{AECC5E4A-F87A-4F00-8888-E990E285F0A7}" type="presOf" srcId="{6FAF9EF9-9120-43F3-8028-533DD798062E}" destId="{56418B85-8F6D-46BE-AEA5-9C55659BD34F}" srcOrd="0" destOrd="0" presId="urn:microsoft.com/office/officeart/2005/8/layout/cycle5"/>
    <dgm:cxn modelId="{1D0C97CB-7408-475E-A2D0-B4B043B860B8}" type="presParOf" srcId="{BA243B22-8ABF-4A90-9C96-E1349E7B6DF4}" destId="{D135715E-0FD9-441B-962C-61850C3FE0BD}" srcOrd="0" destOrd="0" presId="urn:microsoft.com/office/officeart/2005/8/layout/cycle5"/>
    <dgm:cxn modelId="{35F8CD9B-5214-4626-BE33-92F4B6C36E94}" type="presParOf" srcId="{BA243B22-8ABF-4A90-9C96-E1349E7B6DF4}" destId="{46164E35-83A1-439F-9AFB-7BE8D8557FB4}" srcOrd="1" destOrd="0" presId="urn:microsoft.com/office/officeart/2005/8/layout/cycle5"/>
    <dgm:cxn modelId="{9353AA94-FF52-4A36-BBB9-E5D160F8801F}" type="presParOf" srcId="{BA243B22-8ABF-4A90-9C96-E1349E7B6DF4}" destId="{CCDE0E34-494E-4560-95B7-15BCAEF44B33}" srcOrd="2" destOrd="0" presId="urn:microsoft.com/office/officeart/2005/8/layout/cycle5"/>
    <dgm:cxn modelId="{0FC52563-91D3-4DC3-BB76-DA04BAD23156}" type="presParOf" srcId="{BA243B22-8ABF-4A90-9C96-E1349E7B6DF4}" destId="{2C9BD30D-6CA5-4B20-ADCC-5C856A89F843}" srcOrd="3" destOrd="0" presId="urn:microsoft.com/office/officeart/2005/8/layout/cycle5"/>
    <dgm:cxn modelId="{D39A6D31-DB8D-4225-B4CB-055CF615F5AE}" type="presParOf" srcId="{BA243B22-8ABF-4A90-9C96-E1349E7B6DF4}" destId="{C1349DBB-FB4C-40BA-9290-E391AA0DEBC3}" srcOrd="4" destOrd="0" presId="urn:microsoft.com/office/officeart/2005/8/layout/cycle5"/>
    <dgm:cxn modelId="{EA8FA34C-EE03-4917-AB10-CADF17EF51D1}" type="presParOf" srcId="{BA243B22-8ABF-4A90-9C96-E1349E7B6DF4}" destId="{4E0D819E-E68C-4DEC-97A7-D5A4F77EEDBC}" srcOrd="5" destOrd="0" presId="urn:microsoft.com/office/officeart/2005/8/layout/cycle5"/>
    <dgm:cxn modelId="{45073F50-E1A5-4FED-BDCA-1428C17510EF}" type="presParOf" srcId="{BA243B22-8ABF-4A90-9C96-E1349E7B6DF4}" destId="{56418B85-8F6D-46BE-AEA5-9C55659BD34F}" srcOrd="6" destOrd="0" presId="urn:microsoft.com/office/officeart/2005/8/layout/cycle5"/>
    <dgm:cxn modelId="{AEC59410-F806-41DA-8C38-E9924599D908}" type="presParOf" srcId="{BA243B22-8ABF-4A90-9C96-E1349E7B6DF4}" destId="{F0BDD998-FB18-4020-B55F-3979EDF2F767}" srcOrd="7" destOrd="0" presId="urn:microsoft.com/office/officeart/2005/8/layout/cycle5"/>
    <dgm:cxn modelId="{A4A0BA1B-29C4-4FC8-BD85-246CC04A2EFF}" type="presParOf" srcId="{BA243B22-8ABF-4A90-9C96-E1349E7B6DF4}" destId="{68296C72-52FB-4384-A58E-360E49307ACD}" srcOrd="8" destOrd="0" presId="urn:microsoft.com/office/officeart/2005/8/layout/cycle5"/>
    <dgm:cxn modelId="{3C03C985-D012-49EA-864E-86590A48D757}" type="presParOf" srcId="{BA243B22-8ABF-4A90-9C96-E1349E7B6DF4}" destId="{C5512FFC-A9D4-44AC-A623-C59E33C0B5B7}" srcOrd="9" destOrd="0" presId="urn:microsoft.com/office/officeart/2005/8/layout/cycle5"/>
    <dgm:cxn modelId="{2032004D-999E-40D0-8654-50098C56FD78}" type="presParOf" srcId="{BA243B22-8ABF-4A90-9C96-E1349E7B6DF4}" destId="{1B388C36-1D5C-4DD2-A9FA-60ED3955F18E}" srcOrd="10" destOrd="0" presId="urn:microsoft.com/office/officeart/2005/8/layout/cycle5"/>
    <dgm:cxn modelId="{F430D41B-8C8F-4596-BF9A-A1155A6CCF02}" type="presParOf" srcId="{BA243B22-8ABF-4A90-9C96-E1349E7B6DF4}" destId="{5B3D453B-03C1-4B38-8122-604C2B722849}" srcOrd="11" destOrd="0" presId="urn:microsoft.com/office/officeart/2005/8/layout/cycle5"/>
    <dgm:cxn modelId="{CEF08969-E0E2-4C65-B1D9-03AE1DD5A6A6}" type="presParOf" srcId="{BA243B22-8ABF-4A90-9C96-E1349E7B6DF4}" destId="{D55BDBC0-6EDE-4907-BBD6-558A7D311921}" srcOrd="12" destOrd="0" presId="urn:microsoft.com/office/officeart/2005/8/layout/cycle5"/>
    <dgm:cxn modelId="{FF786183-67E2-4064-9331-61F45ECB6A16}" type="presParOf" srcId="{BA243B22-8ABF-4A90-9C96-E1349E7B6DF4}" destId="{4C38DCF4-89C6-4675-B92D-9E7B7BEBB4C1}" srcOrd="13" destOrd="0" presId="urn:microsoft.com/office/officeart/2005/8/layout/cycle5"/>
    <dgm:cxn modelId="{2C34CA94-85AA-4ABF-8D49-69FF98651384}" type="presParOf" srcId="{BA243B22-8ABF-4A90-9C96-E1349E7B6DF4}" destId="{20914A67-E878-4318-888E-8BC26561CC8F}" srcOrd="14" destOrd="0" presId="urn:microsoft.com/office/officeart/2005/8/layout/cycle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BA5DF2C-4FFB-4CD2-A56E-E76BAFC305D6}">
      <dsp:nvSpPr>
        <dsp:cNvPr id="0" name=""/>
        <dsp:cNvSpPr/>
      </dsp:nvSpPr>
      <dsp:spPr>
        <a:xfrm>
          <a:off x="0" y="393037"/>
          <a:ext cx="5562600" cy="626062"/>
        </a:xfrm>
        <a:prstGeom prst="rect">
          <a:avLst/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31720" tIns="312420" rIns="431720" bIns="106680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500" kern="1200" dirty="0" smtClean="0">
              <a:solidFill>
                <a:schemeClr val="tx1"/>
              </a:solidFill>
            </a:rPr>
            <a:t>Cluster of illnesses with no specific source identified</a:t>
          </a:r>
          <a:endParaRPr lang="en-US" sz="1500" kern="1200" dirty="0">
            <a:solidFill>
              <a:schemeClr val="tx1"/>
            </a:solidFill>
          </a:endParaRPr>
        </a:p>
      </dsp:txBody>
      <dsp:txXfrm>
        <a:off x="0" y="393037"/>
        <a:ext cx="5562600" cy="626062"/>
      </dsp:txXfrm>
    </dsp:sp>
    <dsp:sp modelId="{938A6D65-7803-4DCE-A04E-A9E19C1D4FFB}">
      <dsp:nvSpPr>
        <dsp:cNvPr id="0" name=""/>
        <dsp:cNvSpPr/>
      </dsp:nvSpPr>
      <dsp:spPr>
        <a:xfrm>
          <a:off x="278130" y="171637"/>
          <a:ext cx="3893820" cy="44280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7177" tIns="0" rIns="147177" bIns="0" numCol="1" spcCol="1270" anchor="ctr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b="1" kern="1200" dirty="0" smtClean="0"/>
            <a:t>Scenario 1</a:t>
          </a:r>
          <a:endParaRPr lang="en-US" sz="1500" b="1" kern="1200" dirty="0"/>
        </a:p>
      </dsp:txBody>
      <dsp:txXfrm>
        <a:off x="299746" y="193253"/>
        <a:ext cx="3850588" cy="399568"/>
      </dsp:txXfrm>
    </dsp:sp>
    <dsp:sp modelId="{633CF774-F5F9-4779-B4BA-BE0E749414AA}">
      <dsp:nvSpPr>
        <dsp:cNvPr id="0" name=""/>
        <dsp:cNvSpPr/>
      </dsp:nvSpPr>
      <dsp:spPr>
        <a:xfrm>
          <a:off x="0" y="1321500"/>
          <a:ext cx="5562600" cy="626062"/>
        </a:xfrm>
        <a:prstGeom prst="rect">
          <a:avLst/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31720" tIns="312420" rIns="431720" bIns="106680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500" kern="1200" dirty="0" smtClean="0">
              <a:solidFill>
                <a:schemeClr val="tx1"/>
              </a:solidFill>
            </a:rPr>
            <a:t>Generic food type identified as likely vehicle</a:t>
          </a:r>
          <a:endParaRPr lang="en-US" sz="1500" kern="1200" dirty="0">
            <a:solidFill>
              <a:schemeClr val="tx1"/>
            </a:solidFill>
          </a:endParaRPr>
        </a:p>
      </dsp:txBody>
      <dsp:txXfrm>
        <a:off x="0" y="1321500"/>
        <a:ext cx="5562600" cy="626062"/>
      </dsp:txXfrm>
    </dsp:sp>
    <dsp:sp modelId="{632C23CF-DEAE-4BCD-9902-3064987DB830}">
      <dsp:nvSpPr>
        <dsp:cNvPr id="0" name=""/>
        <dsp:cNvSpPr/>
      </dsp:nvSpPr>
      <dsp:spPr>
        <a:xfrm>
          <a:off x="278130" y="1100100"/>
          <a:ext cx="3893820" cy="44280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7177" tIns="0" rIns="147177" bIns="0" numCol="1" spcCol="1270" anchor="ctr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b="1" kern="1200" dirty="0" smtClean="0"/>
            <a:t>Scenario 2</a:t>
          </a:r>
          <a:endParaRPr lang="en-US" sz="1500" b="1" kern="1200" dirty="0"/>
        </a:p>
      </dsp:txBody>
      <dsp:txXfrm>
        <a:off x="299746" y="1121716"/>
        <a:ext cx="3850588" cy="399568"/>
      </dsp:txXfrm>
    </dsp:sp>
    <dsp:sp modelId="{FF268AA2-7054-47FA-BCD3-B67169CEB110}">
      <dsp:nvSpPr>
        <dsp:cNvPr id="0" name=""/>
        <dsp:cNvSpPr/>
      </dsp:nvSpPr>
      <dsp:spPr>
        <a:xfrm>
          <a:off x="0" y="2261794"/>
          <a:ext cx="5562600" cy="626062"/>
        </a:xfrm>
        <a:prstGeom prst="rect">
          <a:avLst/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31720" tIns="312420" rIns="431720" bIns="106680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500" kern="1200" dirty="0" smtClean="0">
              <a:solidFill>
                <a:schemeClr val="tx1"/>
              </a:solidFill>
            </a:rPr>
            <a:t>Specific food product, brand identified as likely vehicle</a:t>
          </a:r>
          <a:endParaRPr lang="en-US" sz="1500" kern="1200" dirty="0">
            <a:solidFill>
              <a:schemeClr val="tx1"/>
            </a:solidFill>
          </a:endParaRPr>
        </a:p>
      </dsp:txBody>
      <dsp:txXfrm>
        <a:off x="0" y="2261794"/>
        <a:ext cx="5562600" cy="626062"/>
      </dsp:txXfrm>
    </dsp:sp>
    <dsp:sp modelId="{7EB3E475-C8D5-4EB5-A56D-74917AA38628}">
      <dsp:nvSpPr>
        <dsp:cNvPr id="0" name=""/>
        <dsp:cNvSpPr/>
      </dsp:nvSpPr>
      <dsp:spPr>
        <a:xfrm>
          <a:off x="278130" y="2028562"/>
          <a:ext cx="3893820" cy="44280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7177" tIns="0" rIns="147177" bIns="0" numCol="1" spcCol="1270" anchor="ctr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b="1" kern="1200" dirty="0" smtClean="0"/>
            <a:t>Scenario 3</a:t>
          </a:r>
          <a:endParaRPr lang="en-US" sz="1500" b="1" kern="1200" dirty="0"/>
        </a:p>
      </dsp:txBody>
      <dsp:txXfrm>
        <a:off x="299746" y="2050178"/>
        <a:ext cx="3850588" cy="399568"/>
      </dsp:txXfrm>
    </dsp:sp>
    <dsp:sp modelId="{2655F16D-A8DC-4233-AF92-ACBC34D7720F}">
      <dsp:nvSpPr>
        <dsp:cNvPr id="0" name=""/>
        <dsp:cNvSpPr/>
      </dsp:nvSpPr>
      <dsp:spPr>
        <a:xfrm>
          <a:off x="0" y="3178425"/>
          <a:ext cx="5562600" cy="626062"/>
        </a:xfrm>
        <a:prstGeom prst="rect">
          <a:avLst/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31720" tIns="312420" rIns="431720" bIns="106680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500" kern="1200" dirty="0" smtClean="0">
              <a:solidFill>
                <a:schemeClr val="tx1"/>
              </a:solidFill>
            </a:rPr>
            <a:t>Local outbreak, locals and/or state release press</a:t>
          </a:r>
          <a:endParaRPr lang="en-US" sz="1500" kern="1200" dirty="0">
            <a:solidFill>
              <a:schemeClr val="tx1"/>
            </a:solidFill>
          </a:endParaRPr>
        </a:p>
      </dsp:txBody>
      <dsp:txXfrm>
        <a:off x="0" y="3178425"/>
        <a:ext cx="5562600" cy="626062"/>
      </dsp:txXfrm>
    </dsp:sp>
    <dsp:sp modelId="{32C96800-AE8C-45C6-B25A-0772A6DA8415}">
      <dsp:nvSpPr>
        <dsp:cNvPr id="0" name=""/>
        <dsp:cNvSpPr/>
      </dsp:nvSpPr>
      <dsp:spPr>
        <a:xfrm>
          <a:off x="278130" y="2957025"/>
          <a:ext cx="3893820" cy="44280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7177" tIns="0" rIns="147177" bIns="0" numCol="1" spcCol="1270" anchor="ctr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b="1" kern="1200" dirty="0" smtClean="0"/>
            <a:t>Scenario 4</a:t>
          </a:r>
          <a:endParaRPr lang="en-US" sz="1500" b="1" kern="1200" dirty="0"/>
        </a:p>
      </dsp:txBody>
      <dsp:txXfrm>
        <a:off x="299746" y="2978641"/>
        <a:ext cx="3850588" cy="399568"/>
      </dsp:txXfrm>
    </dsp:sp>
    <dsp:sp modelId="{9693E242-C1AC-482C-B208-F55A3E149ADA}">
      <dsp:nvSpPr>
        <dsp:cNvPr id="0" name=""/>
        <dsp:cNvSpPr/>
      </dsp:nvSpPr>
      <dsp:spPr>
        <a:xfrm>
          <a:off x="0" y="4106887"/>
          <a:ext cx="5562600" cy="826875"/>
        </a:xfrm>
        <a:prstGeom prst="rect">
          <a:avLst/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31720" tIns="312420" rIns="431720" bIns="106680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500" kern="1200" dirty="0" smtClean="0">
              <a:solidFill>
                <a:schemeClr val="tx1"/>
              </a:solidFill>
            </a:rPr>
            <a:t>Pathogen identified in food independent of any human illness</a:t>
          </a:r>
          <a:endParaRPr lang="en-US" sz="1500" kern="1200" dirty="0">
            <a:solidFill>
              <a:schemeClr val="tx1"/>
            </a:solidFill>
          </a:endParaRPr>
        </a:p>
      </dsp:txBody>
      <dsp:txXfrm>
        <a:off x="0" y="4106887"/>
        <a:ext cx="5562600" cy="826875"/>
      </dsp:txXfrm>
    </dsp:sp>
    <dsp:sp modelId="{05E29F82-1A14-4FEA-A24D-70860B79FD75}">
      <dsp:nvSpPr>
        <dsp:cNvPr id="0" name=""/>
        <dsp:cNvSpPr/>
      </dsp:nvSpPr>
      <dsp:spPr>
        <a:xfrm>
          <a:off x="278130" y="3885487"/>
          <a:ext cx="3893820" cy="44280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7177" tIns="0" rIns="147177" bIns="0" numCol="1" spcCol="1270" anchor="ctr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b="1" kern="1200" dirty="0" smtClean="0"/>
            <a:t>Scenario 5</a:t>
          </a:r>
          <a:endParaRPr lang="en-US" sz="1500" b="1" kern="1200" dirty="0"/>
        </a:p>
      </dsp:txBody>
      <dsp:txXfrm>
        <a:off x="299746" y="3907103"/>
        <a:ext cx="3850588" cy="39956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135715E-0FD9-441B-962C-61850C3FE0BD}">
      <dsp:nvSpPr>
        <dsp:cNvPr id="0" name=""/>
        <dsp:cNvSpPr/>
      </dsp:nvSpPr>
      <dsp:spPr>
        <a:xfrm>
          <a:off x="2065652" y="348443"/>
          <a:ext cx="1885638" cy="111241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1429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b="1" kern="1200" dirty="0">
              <a:solidFill>
                <a:schemeClr val="tx1"/>
              </a:solidFill>
            </a:rPr>
            <a:t>Draft/Revise</a:t>
          </a:r>
        </a:p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0" kern="1200" dirty="0" smtClean="0">
              <a:solidFill>
                <a:schemeClr val="tx1"/>
              </a:solidFill>
            </a:rPr>
            <a:t>(NAMES)</a:t>
          </a:r>
          <a:endParaRPr lang="en-US" sz="1200" b="0" kern="1200" dirty="0">
            <a:solidFill>
              <a:schemeClr val="tx1"/>
            </a:solidFill>
          </a:endParaRPr>
        </a:p>
      </dsp:txBody>
      <dsp:txXfrm>
        <a:off x="2119955" y="402746"/>
        <a:ext cx="1777032" cy="1003804"/>
      </dsp:txXfrm>
    </dsp:sp>
    <dsp:sp modelId="{CCDE0E34-494E-4560-95B7-15BCAEF44B33}">
      <dsp:nvSpPr>
        <dsp:cNvPr id="0" name=""/>
        <dsp:cNvSpPr/>
      </dsp:nvSpPr>
      <dsp:spPr>
        <a:xfrm>
          <a:off x="1440618" y="1039723"/>
          <a:ext cx="4443104" cy="4443104"/>
        </a:xfrm>
        <a:custGeom>
          <a:avLst/>
          <a:gdLst/>
          <a:ahLst/>
          <a:cxnLst/>
          <a:rect l="0" t="0" r="0" b="0"/>
          <a:pathLst>
            <a:path>
              <a:moveTo>
                <a:pt x="2729835" y="58928"/>
              </a:moveTo>
              <a:arcTo wR="2221552" hR="2221552" stAng="16993574" swAng="1053319"/>
            </a:path>
          </a:pathLst>
        </a:custGeom>
        <a:noFill/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C9BD30D-6CA5-4B20-ADCC-5C856A89F843}">
      <dsp:nvSpPr>
        <dsp:cNvPr id="0" name=""/>
        <dsp:cNvSpPr/>
      </dsp:nvSpPr>
      <dsp:spPr>
        <a:xfrm>
          <a:off x="4312826" y="1476155"/>
          <a:ext cx="1972252" cy="1235487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1429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b="1" kern="1200" dirty="0" smtClean="0">
              <a:solidFill>
                <a:schemeClr val="tx1"/>
              </a:solidFill>
            </a:rPr>
            <a:t>Internal Approval/</a:t>
          </a:r>
        </a:p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b="1" kern="1200" dirty="0" smtClean="0">
              <a:solidFill>
                <a:schemeClr val="tx1"/>
              </a:solidFill>
            </a:rPr>
            <a:t> Legal Review</a:t>
          </a:r>
          <a:endParaRPr lang="en-US" sz="1700" b="1" kern="1200" dirty="0">
            <a:solidFill>
              <a:schemeClr val="tx1"/>
            </a:solidFill>
          </a:endParaRPr>
        </a:p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0" kern="1200" dirty="0" smtClean="0">
              <a:solidFill>
                <a:schemeClr val="tx1"/>
              </a:solidFill>
            </a:rPr>
            <a:t>(NAMES)</a:t>
          </a:r>
          <a:endParaRPr lang="en-US" sz="1200" b="0" kern="1200" dirty="0">
            <a:solidFill>
              <a:schemeClr val="tx1"/>
            </a:solidFill>
          </a:endParaRPr>
        </a:p>
      </dsp:txBody>
      <dsp:txXfrm>
        <a:off x="4373138" y="1536467"/>
        <a:ext cx="1851628" cy="1114863"/>
      </dsp:txXfrm>
    </dsp:sp>
    <dsp:sp modelId="{4E0D819E-E68C-4DEC-97A7-D5A4F77EEDBC}">
      <dsp:nvSpPr>
        <dsp:cNvPr id="0" name=""/>
        <dsp:cNvSpPr/>
      </dsp:nvSpPr>
      <dsp:spPr>
        <a:xfrm>
          <a:off x="964578" y="558844"/>
          <a:ext cx="4443104" cy="4443104"/>
        </a:xfrm>
        <a:custGeom>
          <a:avLst/>
          <a:gdLst/>
          <a:ahLst/>
          <a:cxnLst/>
          <a:rect l="0" t="0" r="0" b="0"/>
          <a:pathLst>
            <a:path>
              <a:moveTo>
                <a:pt x="4433755" y="2425152"/>
              </a:moveTo>
              <a:arcTo wR="2221552" hR="2221552" stAng="21915504" swAng="1300328"/>
            </a:path>
          </a:pathLst>
        </a:custGeom>
        <a:noFill/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6418B85-8F6D-46BE-AEA5-9C55659BD34F}">
      <dsp:nvSpPr>
        <dsp:cNvPr id="0" name=""/>
        <dsp:cNvSpPr/>
      </dsp:nvSpPr>
      <dsp:spPr>
        <a:xfrm>
          <a:off x="3636226" y="4021464"/>
          <a:ext cx="1711400" cy="1112410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1429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b="1" kern="1200" dirty="0" smtClean="0">
              <a:solidFill>
                <a:schemeClr val="bg1"/>
              </a:solidFill>
            </a:rPr>
            <a:t>Train Staff</a:t>
          </a:r>
          <a:endParaRPr lang="en-US" sz="1700" b="1" kern="1200" dirty="0">
            <a:solidFill>
              <a:schemeClr val="bg1"/>
            </a:solidFill>
          </a:endParaRPr>
        </a:p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0" kern="1200" smtClean="0">
              <a:solidFill>
                <a:schemeClr val="bg1"/>
              </a:solidFill>
            </a:rPr>
            <a:t>(NAMES)</a:t>
          </a:r>
          <a:endParaRPr lang="en-US" sz="1200" b="0" kern="1200" dirty="0">
            <a:solidFill>
              <a:schemeClr val="bg1"/>
            </a:solidFill>
          </a:endParaRPr>
        </a:p>
      </dsp:txBody>
      <dsp:txXfrm>
        <a:off x="3690529" y="4075767"/>
        <a:ext cx="1602794" cy="1003804"/>
      </dsp:txXfrm>
    </dsp:sp>
    <dsp:sp modelId="{68296C72-52FB-4384-A58E-360E49307ACD}">
      <dsp:nvSpPr>
        <dsp:cNvPr id="0" name=""/>
        <dsp:cNvSpPr/>
      </dsp:nvSpPr>
      <dsp:spPr>
        <a:xfrm>
          <a:off x="964578" y="558844"/>
          <a:ext cx="4443104" cy="4443104"/>
        </a:xfrm>
        <a:custGeom>
          <a:avLst/>
          <a:gdLst/>
          <a:ahLst/>
          <a:cxnLst/>
          <a:rect l="0" t="0" r="0" b="0"/>
          <a:pathLst>
            <a:path>
              <a:moveTo>
                <a:pt x="2502749" y="4425236"/>
              </a:moveTo>
              <a:arcTo wR="2221552" hR="2221552" stAng="4963690" swAng="803486"/>
            </a:path>
          </a:pathLst>
        </a:custGeom>
        <a:noFill/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5512FFC-A9D4-44AC-A623-C59E33C0B5B7}">
      <dsp:nvSpPr>
        <dsp:cNvPr id="0" name=""/>
        <dsp:cNvSpPr/>
      </dsp:nvSpPr>
      <dsp:spPr>
        <a:xfrm>
          <a:off x="980797" y="4021464"/>
          <a:ext cx="1799075" cy="111241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1429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b="1" kern="1200" dirty="0" smtClean="0">
              <a:solidFill>
                <a:schemeClr val="bg1"/>
              </a:solidFill>
            </a:rPr>
            <a:t>Staff Disseminates</a:t>
          </a:r>
          <a:endParaRPr lang="en-US" sz="1700" b="1" kern="1200" dirty="0">
            <a:solidFill>
              <a:schemeClr val="bg1"/>
            </a:solidFill>
          </a:endParaRPr>
        </a:p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0" kern="1200" dirty="0" smtClean="0">
              <a:solidFill>
                <a:schemeClr val="bg1"/>
              </a:solidFill>
            </a:rPr>
            <a:t>(NAMES)</a:t>
          </a:r>
          <a:endParaRPr lang="en-US" sz="1200" b="0" kern="1200" dirty="0">
            <a:solidFill>
              <a:schemeClr val="bg1"/>
            </a:solidFill>
          </a:endParaRPr>
        </a:p>
      </dsp:txBody>
      <dsp:txXfrm>
        <a:off x="1035100" y="4075767"/>
        <a:ext cx="1690469" cy="1003804"/>
      </dsp:txXfrm>
    </dsp:sp>
    <dsp:sp modelId="{5B3D453B-03C1-4B38-8122-604C2B722849}">
      <dsp:nvSpPr>
        <dsp:cNvPr id="0" name=""/>
        <dsp:cNvSpPr/>
      </dsp:nvSpPr>
      <dsp:spPr>
        <a:xfrm>
          <a:off x="964578" y="558844"/>
          <a:ext cx="4443104" cy="4443104"/>
        </a:xfrm>
        <a:custGeom>
          <a:avLst/>
          <a:gdLst/>
          <a:ahLst/>
          <a:cxnLst/>
          <a:rect l="0" t="0" r="0" b="0"/>
          <a:pathLst>
            <a:path>
              <a:moveTo>
                <a:pt x="235641" y="3217270"/>
              </a:moveTo>
              <a:arcTo wR="2221552" hR="2221552" stAng="9202273" swAng="1359445"/>
            </a:path>
          </a:pathLst>
        </a:custGeom>
        <a:noFill/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55BDBC0-6EDE-4907-BBD6-558A7D311921}">
      <dsp:nvSpPr>
        <dsp:cNvPr id="0" name=""/>
        <dsp:cNvSpPr/>
      </dsp:nvSpPr>
      <dsp:spPr>
        <a:xfrm>
          <a:off x="217608" y="1537693"/>
          <a:ext cx="1711400" cy="1112410"/>
        </a:xfrm>
        <a:prstGeom prst="round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1429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b="1" kern="1200" dirty="0" smtClean="0">
              <a:solidFill>
                <a:sysClr val="windowText" lastClr="000000"/>
              </a:solidFill>
            </a:rPr>
            <a:t>Provide Feedback</a:t>
          </a:r>
          <a:endParaRPr lang="en-US" sz="1900" b="1" kern="1200" dirty="0">
            <a:solidFill>
              <a:sysClr val="windowText" lastClr="000000"/>
            </a:solidFill>
          </a:endParaRPr>
        </a:p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0" kern="1200" dirty="0" smtClean="0">
              <a:solidFill>
                <a:sysClr val="windowText" lastClr="000000"/>
              </a:solidFill>
            </a:rPr>
            <a:t>(EVERYONE)</a:t>
          </a:r>
          <a:endParaRPr lang="en-US" sz="1200" b="0" kern="1200" dirty="0">
            <a:solidFill>
              <a:sysClr val="windowText" lastClr="000000"/>
            </a:solidFill>
          </a:endParaRPr>
        </a:p>
      </dsp:txBody>
      <dsp:txXfrm>
        <a:off x="271911" y="1591996"/>
        <a:ext cx="1602794" cy="1003804"/>
      </dsp:txXfrm>
    </dsp:sp>
    <dsp:sp modelId="{20914A67-E878-4318-888E-8BC26561CC8F}">
      <dsp:nvSpPr>
        <dsp:cNvPr id="0" name=""/>
        <dsp:cNvSpPr/>
      </dsp:nvSpPr>
      <dsp:spPr>
        <a:xfrm>
          <a:off x="256046" y="1227100"/>
          <a:ext cx="4443104" cy="4443104"/>
        </a:xfrm>
        <a:custGeom>
          <a:avLst/>
          <a:gdLst/>
          <a:ahLst/>
          <a:cxnLst/>
          <a:rect l="0" t="0" r="0" b="0"/>
          <a:pathLst>
            <a:path>
              <a:moveTo>
                <a:pt x="1223815" y="236655"/>
              </a:moveTo>
              <a:arcTo wR="2221552" hR="2221552" stAng="14598777" swAng="721549"/>
            </a:path>
          </a:pathLst>
        </a:custGeom>
        <a:noFill/>
        <a:ln w="952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135715E-0FD9-441B-962C-61850C3FE0BD}">
      <dsp:nvSpPr>
        <dsp:cNvPr id="0" name=""/>
        <dsp:cNvSpPr/>
      </dsp:nvSpPr>
      <dsp:spPr>
        <a:xfrm>
          <a:off x="3192819" y="-25877"/>
          <a:ext cx="1839559" cy="1121622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1429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b="1" kern="1200" dirty="0">
              <a:solidFill>
                <a:schemeClr val="bg1"/>
              </a:solidFill>
            </a:rPr>
            <a:t>Draft/Revise</a:t>
          </a:r>
        </a:p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0" kern="1200" dirty="0" smtClean="0">
              <a:solidFill>
                <a:schemeClr val="bg1"/>
              </a:solidFill>
            </a:rPr>
            <a:t>(NAMES)</a:t>
          </a:r>
          <a:endParaRPr lang="en-US" sz="1200" b="0" kern="1200" dirty="0">
            <a:solidFill>
              <a:schemeClr val="bg1"/>
            </a:solidFill>
          </a:endParaRPr>
        </a:p>
      </dsp:txBody>
      <dsp:txXfrm>
        <a:off x="3247572" y="28876"/>
        <a:ext cx="1730053" cy="1012116"/>
      </dsp:txXfrm>
    </dsp:sp>
    <dsp:sp modelId="{CCDE0E34-494E-4560-95B7-15BCAEF44B33}">
      <dsp:nvSpPr>
        <dsp:cNvPr id="0" name=""/>
        <dsp:cNvSpPr/>
      </dsp:nvSpPr>
      <dsp:spPr>
        <a:xfrm>
          <a:off x="2327980" y="547869"/>
          <a:ext cx="3901238" cy="3901238"/>
        </a:xfrm>
        <a:custGeom>
          <a:avLst/>
          <a:gdLst/>
          <a:ahLst/>
          <a:cxnLst/>
          <a:rect l="0" t="0" r="0" b="0"/>
          <a:pathLst>
            <a:path>
              <a:moveTo>
                <a:pt x="2863955" y="227038"/>
              </a:moveTo>
              <a:arcTo wR="1950619" hR="1950619" stAng="17875164" swAng="947222"/>
            </a:path>
          </a:pathLst>
        </a:custGeom>
        <a:noFill/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C9BD30D-6CA5-4B20-ADCC-5C856A89F843}">
      <dsp:nvSpPr>
        <dsp:cNvPr id="0" name=""/>
        <dsp:cNvSpPr/>
      </dsp:nvSpPr>
      <dsp:spPr>
        <a:xfrm>
          <a:off x="5208935" y="1216026"/>
          <a:ext cx="1779416" cy="1276615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1429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b="1" kern="1200" dirty="0" smtClean="0">
              <a:solidFill>
                <a:schemeClr val="bg1"/>
              </a:solidFill>
            </a:rPr>
            <a:t>Internal Approval/</a:t>
          </a:r>
        </a:p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b="1" kern="1200" dirty="0" smtClean="0">
              <a:solidFill>
                <a:schemeClr val="bg1"/>
              </a:solidFill>
            </a:rPr>
            <a:t> Legal Review</a:t>
          </a:r>
          <a:endParaRPr lang="en-US" sz="1700" b="1" kern="1200" dirty="0">
            <a:solidFill>
              <a:schemeClr val="bg1"/>
            </a:solidFill>
          </a:endParaRPr>
        </a:p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0" kern="1200" dirty="0" smtClean="0">
              <a:solidFill>
                <a:schemeClr val="bg1"/>
              </a:solidFill>
            </a:rPr>
            <a:t>(NAMES)</a:t>
          </a:r>
          <a:endParaRPr lang="en-US" sz="1200" b="0" kern="1200" dirty="0">
            <a:solidFill>
              <a:schemeClr val="bg1"/>
            </a:solidFill>
          </a:endParaRPr>
        </a:p>
      </dsp:txBody>
      <dsp:txXfrm>
        <a:off x="5271254" y="1278345"/>
        <a:ext cx="1654778" cy="1151977"/>
      </dsp:txXfrm>
    </dsp:sp>
    <dsp:sp modelId="{4E0D819E-E68C-4DEC-97A7-D5A4F77EEDBC}">
      <dsp:nvSpPr>
        <dsp:cNvPr id="0" name=""/>
        <dsp:cNvSpPr/>
      </dsp:nvSpPr>
      <dsp:spPr>
        <a:xfrm>
          <a:off x="2292875" y="506489"/>
          <a:ext cx="3901238" cy="3901238"/>
        </a:xfrm>
        <a:custGeom>
          <a:avLst/>
          <a:gdLst/>
          <a:ahLst/>
          <a:cxnLst/>
          <a:rect l="0" t="0" r="0" b="0"/>
          <a:pathLst>
            <a:path>
              <a:moveTo>
                <a:pt x="3887313" y="2183276"/>
              </a:moveTo>
              <a:arcTo wR="1950619" hR="1950619" stAng="411011" swAng="1064349"/>
            </a:path>
          </a:pathLst>
        </a:custGeom>
        <a:noFill/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6418B85-8F6D-46BE-AEA5-9C55659BD34F}">
      <dsp:nvSpPr>
        <dsp:cNvPr id="0" name=""/>
        <dsp:cNvSpPr/>
      </dsp:nvSpPr>
      <dsp:spPr>
        <a:xfrm>
          <a:off x="4551379" y="3444062"/>
          <a:ext cx="1677320" cy="1182259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1429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b="1" kern="1200" dirty="0" smtClean="0">
              <a:solidFill>
                <a:schemeClr val="tx1"/>
              </a:solidFill>
            </a:rPr>
            <a:t>Train Staff</a:t>
          </a:r>
          <a:endParaRPr lang="en-US" sz="1700" b="1" kern="1200" dirty="0">
            <a:solidFill>
              <a:schemeClr val="tx1"/>
            </a:solidFill>
          </a:endParaRPr>
        </a:p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0" kern="1200" dirty="0" smtClean="0">
              <a:solidFill>
                <a:schemeClr val="tx1"/>
              </a:solidFill>
            </a:rPr>
            <a:t>(NAMES)</a:t>
          </a:r>
          <a:endParaRPr lang="en-US" sz="1200" b="0" kern="1200" dirty="0">
            <a:solidFill>
              <a:schemeClr val="tx1"/>
            </a:solidFill>
          </a:endParaRPr>
        </a:p>
      </dsp:txBody>
      <dsp:txXfrm>
        <a:off x="4609092" y="3501775"/>
        <a:ext cx="1561894" cy="1066833"/>
      </dsp:txXfrm>
    </dsp:sp>
    <dsp:sp modelId="{68296C72-52FB-4384-A58E-360E49307ACD}">
      <dsp:nvSpPr>
        <dsp:cNvPr id="0" name=""/>
        <dsp:cNvSpPr/>
      </dsp:nvSpPr>
      <dsp:spPr>
        <a:xfrm>
          <a:off x="2292875" y="506489"/>
          <a:ext cx="3901238" cy="3901238"/>
        </a:xfrm>
        <a:custGeom>
          <a:avLst/>
          <a:gdLst/>
          <a:ahLst/>
          <a:cxnLst/>
          <a:rect l="0" t="0" r="0" b="0"/>
          <a:pathLst>
            <a:path>
              <a:moveTo>
                <a:pt x="2152445" y="3890768"/>
              </a:moveTo>
              <a:arcTo wR="1950619" hR="1950619" stAng="5043666" swAng="568651"/>
            </a:path>
          </a:pathLst>
        </a:custGeom>
        <a:noFill/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5512FFC-A9D4-44AC-A623-C59E33C0B5B7}">
      <dsp:nvSpPr>
        <dsp:cNvPr id="0" name=""/>
        <dsp:cNvSpPr/>
      </dsp:nvSpPr>
      <dsp:spPr>
        <a:xfrm>
          <a:off x="2177349" y="3462964"/>
          <a:ext cx="1839198" cy="1144456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1429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b="1" kern="1200" dirty="0" smtClean="0">
              <a:solidFill>
                <a:schemeClr val="bg1"/>
              </a:solidFill>
            </a:rPr>
            <a:t>Staff Disseminates</a:t>
          </a:r>
          <a:endParaRPr lang="en-US" sz="1700" b="1" kern="1200" dirty="0">
            <a:solidFill>
              <a:schemeClr val="bg1"/>
            </a:solidFill>
          </a:endParaRPr>
        </a:p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0" kern="1200" dirty="0" smtClean="0">
              <a:solidFill>
                <a:schemeClr val="bg1"/>
              </a:solidFill>
            </a:rPr>
            <a:t>(NAMES)</a:t>
          </a:r>
          <a:endParaRPr lang="en-US" sz="1200" b="0" kern="1200" dirty="0">
            <a:solidFill>
              <a:schemeClr val="bg1"/>
            </a:solidFill>
          </a:endParaRPr>
        </a:p>
      </dsp:txBody>
      <dsp:txXfrm>
        <a:off x="2233217" y="3518832"/>
        <a:ext cx="1727462" cy="1032720"/>
      </dsp:txXfrm>
    </dsp:sp>
    <dsp:sp modelId="{5B3D453B-03C1-4B38-8122-604C2B722849}">
      <dsp:nvSpPr>
        <dsp:cNvPr id="0" name=""/>
        <dsp:cNvSpPr/>
      </dsp:nvSpPr>
      <dsp:spPr>
        <a:xfrm>
          <a:off x="2292875" y="506489"/>
          <a:ext cx="3901238" cy="3901238"/>
        </a:xfrm>
        <a:custGeom>
          <a:avLst/>
          <a:gdLst/>
          <a:ahLst/>
          <a:cxnLst/>
          <a:rect l="0" t="0" r="0" b="0"/>
          <a:pathLst>
            <a:path>
              <a:moveTo>
                <a:pt x="175515" y="2759272"/>
              </a:moveTo>
              <a:arcTo wR="1950619" hR="1950619" stAng="9330494" swAng="1206745"/>
            </a:path>
          </a:pathLst>
        </a:custGeom>
        <a:noFill/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55BDBC0-6EDE-4907-BBD6-558A7D311921}">
      <dsp:nvSpPr>
        <dsp:cNvPr id="0" name=""/>
        <dsp:cNvSpPr/>
      </dsp:nvSpPr>
      <dsp:spPr>
        <a:xfrm>
          <a:off x="1515886" y="1325433"/>
          <a:ext cx="1744918" cy="1057799"/>
        </a:xfrm>
        <a:prstGeom prst="round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1429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b="1" kern="1200" dirty="0" smtClean="0">
              <a:solidFill>
                <a:schemeClr val="bg1"/>
              </a:solidFill>
            </a:rPr>
            <a:t>Provide Feedback</a:t>
          </a:r>
          <a:endParaRPr lang="en-US" sz="1900" b="1" kern="1200" dirty="0">
            <a:solidFill>
              <a:schemeClr val="bg1"/>
            </a:solidFill>
          </a:endParaRPr>
        </a:p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0" kern="1200" dirty="0" smtClean="0">
              <a:solidFill>
                <a:schemeClr val="bg1"/>
              </a:solidFill>
            </a:rPr>
            <a:t>(EVERYONE)</a:t>
          </a:r>
          <a:endParaRPr lang="en-US" sz="1200" b="0" kern="1200" dirty="0">
            <a:solidFill>
              <a:schemeClr val="bg1"/>
            </a:solidFill>
          </a:endParaRPr>
        </a:p>
      </dsp:txBody>
      <dsp:txXfrm>
        <a:off x="1567523" y="1377070"/>
        <a:ext cx="1641644" cy="954525"/>
      </dsp:txXfrm>
    </dsp:sp>
    <dsp:sp modelId="{20914A67-E878-4318-888E-8BC26561CC8F}">
      <dsp:nvSpPr>
        <dsp:cNvPr id="0" name=""/>
        <dsp:cNvSpPr/>
      </dsp:nvSpPr>
      <dsp:spPr>
        <a:xfrm>
          <a:off x="2253885" y="559323"/>
          <a:ext cx="3901238" cy="3901238"/>
        </a:xfrm>
        <a:custGeom>
          <a:avLst/>
          <a:gdLst/>
          <a:ahLst/>
          <a:cxnLst/>
          <a:rect l="0" t="0" r="0" b="0"/>
          <a:pathLst>
            <a:path>
              <a:moveTo>
                <a:pt x="492843" y="654545"/>
              </a:moveTo>
              <a:arcTo wR="1950619" hR="1950619" stAng="13298372" swAng="772202"/>
            </a:path>
          </a:pathLst>
        </a:custGeom>
        <a:noFill/>
        <a:ln w="952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5">
  <dgm:title val=""/>
  <dgm:desc val=""/>
  <dgm:catLst>
    <dgm:cat type="cycle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fact="-1"/>
          <dgm:constr type="diam" for="ch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2"/>
                <dgm:constr type="endPad" refType="connDist" fact="0.2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ycle5">
  <dgm:title val=""/>
  <dgm:desc val=""/>
  <dgm:catLst>
    <dgm:cat type="cycle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fact="-1"/>
          <dgm:constr type="diam" for="ch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2"/>
                <dgm:constr type="endPad" refType="connDist" fact="0.2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77C12A6-DEA7-481A-8780-CF9A12D53CC3}" type="datetimeFigureOut">
              <a:rPr lang="en-US" smtClean="0"/>
              <a:t>4/5/2016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CF36DF5-8AA2-44C4-9C02-BE89458EFBE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66101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Someone gives introduction as to overall purpose</a:t>
            </a:r>
            <a:r>
              <a:rPr lang="en-US" baseline="0" dirty="0" smtClean="0"/>
              <a:t> and structure of this session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F36DF5-8AA2-44C4-9C02-BE89458EFBEE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676717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Font typeface="+mj-lt"/>
              <a:buAutoNum type="arabicPeriod"/>
            </a:pPr>
            <a:r>
              <a:rPr lang="en-US" dirty="0" smtClean="0"/>
              <a:t>Concern</a:t>
            </a:r>
          </a:p>
          <a:p>
            <a:pPr marL="228600" indent="-228600">
              <a:buFont typeface="+mj-lt"/>
              <a:buAutoNum type="arabicPeriod"/>
            </a:pPr>
            <a:r>
              <a:rPr lang="en-US" dirty="0" smtClean="0"/>
              <a:t>Action </a:t>
            </a:r>
          </a:p>
          <a:p>
            <a:pPr marL="228600" indent="-228600">
              <a:buFont typeface="+mj-lt"/>
              <a:buAutoNum type="arabicPeriod"/>
            </a:pPr>
            <a:r>
              <a:rPr lang="en-US" dirty="0" smtClean="0"/>
              <a:t>Credibility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F36DF5-8AA2-44C4-9C02-BE89458EFBEE}" type="slidenum">
              <a:rPr lang="en-US" smtClean="0">
                <a:solidFill>
                  <a:prstClr val="black"/>
                </a:solidFill>
              </a:rPr>
              <a:pPr/>
              <a:t>33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136574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If you have a very effective spokesperson, use video clips of them on</a:t>
            </a:r>
            <a:r>
              <a:rPr lang="en-US" baseline="0" dirty="0" smtClean="0"/>
              <a:t> social media instead of just clips or bullet points from a press release.....research currently being done and published soon.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CAAD02-804C-491F-B2B2-23E04A7E03B0}" type="slidenum">
              <a:rPr lang="en-US" smtClean="0">
                <a:solidFill>
                  <a:prstClr val="black"/>
                </a:solidFill>
              </a:rPr>
              <a:pPr/>
              <a:t>38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730430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In internet slang, a troll is someone who posts controversial, inflammatory, irrelevant or off-topic messages on sm, with the primary intent of provoking others into an emotional response or disrupting regular topics/discussion….but do not engage, do not expose them (remember if they twee to you, only their 20 followers will see it but if you tweet back all of your will!)= giving </a:t>
            </a:r>
          </a:p>
          <a:p>
            <a:r>
              <a:rPr lang="en-US" dirty="0"/>
              <a:t>them a great big platform.</a:t>
            </a:r>
          </a:p>
          <a:p>
            <a:r>
              <a:rPr lang="en-US" dirty="0"/>
              <a:t>Don’t listen, don’t acknowledge, just go on being you</a:t>
            </a:r>
          </a:p>
          <a:p>
            <a:endParaRPr lang="en-US" dirty="0"/>
          </a:p>
          <a:p>
            <a:r>
              <a:rPr lang="en-US" dirty="0"/>
              <a:t>Good way to judge it as writing or about to hit send;  </a:t>
            </a:r>
          </a:p>
          <a:p>
            <a:r>
              <a:rPr lang="en-US" dirty="0"/>
              <a:t>If you would not be proud to have it on a Billboard with your name, your picture, your phone number  &amp; company logo…DO NOT press send….can delete, take down, but chances high that someone, somewhere has it still.</a:t>
            </a:r>
          </a:p>
          <a:p>
            <a:r>
              <a:rPr lang="en-US" dirty="0"/>
              <a:t> 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CAAD02-804C-491F-B2B2-23E04A7E03B0}" type="slidenum">
              <a:rPr lang="en-US" smtClean="0">
                <a:solidFill>
                  <a:prstClr val="black"/>
                </a:solidFill>
              </a:rPr>
              <a:pPr/>
              <a:t>39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018415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Sore point with</a:t>
            </a:r>
            <a:r>
              <a:rPr lang="en-US" baseline="0" dirty="0" smtClean="0"/>
              <a:t> consumers is when you do not reach out to them- they loyalty cards or a regular participant on your blog or platform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F36DF5-8AA2-44C4-9C02-BE89458EFBEE}" type="slidenum">
              <a:rPr lang="en-US" smtClean="0"/>
              <a:t>40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47446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Side by side analysis</a:t>
            </a:r>
            <a:r>
              <a:rPr lang="en-US" baseline="0" dirty="0" smtClean="0"/>
              <a:t> of 2 consumer letters following recall and product refunds to consumers...both within the last few years.</a:t>
            </a:r>
          </a:p>
          <a:p>
            <a:r>
              <a:rPr lang="en-US" baseline="0" dirty="0" smtClean="0"/>
              <a:t>That is where the similarity ends.</a:t>
            </a:r>
          </a:p>
          <a:p>
            <a:r>
              <a:rPr lang="en-US" baseline="0" dirty="0" smtClean="0"/>
              <a:t>One is from the largest company in its class that imports ethnic products and the other is from a small pet food manufacturer.</a:t>
            </a:r>
          </a:p>
          <a:p>
            <a:r>
              <a:rPr lang="en-US" baseline="0" dirty="0" smtClean="0"/>
              <a:t>One is a short boilerplate form letter that came in the mail and the other is a long letter that was sent mail to all customers and placed prominently on their website.</a:t>
            </a:r>
          </a:p>
          <a:p>
            <a:r>
              <a:rPr lang="en-US" baseline="0" dirty="0" smtClean="0"/>
              <a:t>You don’t have to search for it 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CAAD02-804C-491F-B2B2-23E04A7E03B0}" type="slidenum">
              <a:rPr lang="en-US" smtClean="0">
                <a:solidFill>
                  <a:prstClr val="black"/>
                </a:solidFill>
              </a:rPr>
              <a:pPr/>
              <a:t>41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613150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Words really do matter.</a:t>
            </a:r>
          </a:p>
          <a:p>
            <a:r>
              <a:rPr lang="en-US" dirty="0" smtClean="0"/>
              <a:t>I</a:t>
            </a:r>
            <a:r>
              <a:rPr lang="en-US" baseline="0" dirty="0" smtClean="0"/>
              <a:t> want to be very clear.</a:t>
            </a:r>
          </a:p>
          <a:p>
            <a:r>
              <a:rPr lang="en-US" baseline="0" dirty="0" smtClean="0"/>
              <a:t>Voluntary is the wrong word choice here…..hugely misleading…to consumers it means optional.</a:t>
            </a:r>
          </a:p>
          <a:p>
            <a:r>
              <a:rPr lang="en-US" baseline="0" dirty="0" smtClean="0"/>
              <a:t>It causes consumers to not take it seriously…..as in I don’t really have to…it’s my </a:t>
            </a:r>
            <a:r>
              <a:rPr lang="en-US" baseline="0" smtClean="0"/>
              <a:t>choice..</a:t>
            </a:r>
            <a:endParaRPr lang="en-US" baseline="0" dirty="0" smtClean="0"/>
          </a:p>
          <a:p>
            <a:r>
              <a:rPr lang="en-US" baseline="0" dirty="0" smtClean="0"/>
              <a:t>Then combine this with abundance of caution!!!!!  Double up on counterproductive.  AND have people not paying attention!</a:t>
            </a:r>
          </a:p>
          <a:p>
            <a:r>
              <a:rPr lang="en-US" baseline="0" dirty="0" err="1" smtClean="0"/>
              <a:t>Asan</a:t>
            </a:r>
            <a:r>
              <a:rPr lang="en-US" baseline="0" dirty="0" smtClean="0"/>
              <a:t> alternative, consider  company-initiated</a:t>
            </a:r>
          </a:p>
          <a:p>
            <a:r>
              <a:rPr lang="en-US" baseline="0" dirty="0" smtClean="0"/>
              <a:t>Another problem is when notices get tweeted and voluntary recall is at the beginning….that is sometimes all people see….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F36DF5-8AA2-44C4-9C02-BE89458EFBEE}" type="slidenum">
              <a:rPr lang="en-US" smtClean="0"/>
              <a:t>44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313989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82054C-5FFB-4925-88B8-34BFE44764D6}" type="slidenum">
              <a:rPr lang="en-US" smtClean="0">
                <a:solidFill>
                  <a:prstClr val="black"/>
                </a:solidFill>
              </a:rPr>
              <a:pPr/>
              <a:t>2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001182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871335-9ABB-44B6-BF7F-ABDD1DCBD4ED}" type="slidenum">
              <a:rPr lang="en-US" smtClean="0">
                <a:solidFill>
                  <a:prstClr val="black"/>
                </a:solidFill>
              </a:rPr>
              <a:pPr/>
              <a:t>4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960715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871335-9ABB-44B6-BF7F-ABDD1DCBD4ED}" type="slidenum">
              <a:rPr lang="en-US" smtClean="0">
                <a:solidFill>
                  <a:prstClr val="black"/>
                </a:solidFill>
              </a:rPr>
              <a:pPr/>
              <a:t>5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482969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1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871335-9ABB-44B6-BF7F-ABDD1DCBD4ED}" type="slidenum">
              <a:rPr lang="en-US" smtClean="0">
                <a:solidFill>
                  <a:prstClr val="black"/>
                </a:solidFill>
              </a:rPr>
              <a:pPr/>
              <a:t>6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898689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871335-9ABB-44B6-BF7F-ABDD1DCBD4ED}" type="slidenum">
              <a:rPr lang="en-US" smtClean="0">
                <a:solidFill>
                  <a:prstClr val="black"/>
                </a:solidFill>
              </a:rPr>
              <a:pPr/>
              <a:t>7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366456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E67D36-03F4-4BDE-9B2B-22B7477A2436}" type="slidenum">
              <a:rPr lang="en-US" smtClean="0">
                <a:solidFill>
                  <a:prstClr val="black"/>
                </a:solidFill>
              </a:rPr>
              <a:pPr/>
              <a:t>23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629862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Message Development Requires a Benevolent Dictatorship</a:t>
            </a:r>
            <a:endParaRPr lang="en-US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972300-D23C-4AB1-8F0B-F658D1D447D3}" type="slidenum">
              <a:rPr lang="en-US" smtClean="0">
                <a:solidFill>
                  <a:prstClr val="black"/>
                </a:solidFill>
              </a:rPr>
              <a:pPr/>
              <a:t>25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877268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2083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 smtClean="0">
              <a:latin typeface="Times New Roman" pitchFamily="18" charset="0"/>
            </a:endParaRPr>
          </a:p>
        </p:txBody>
      </p:sp>
      <p:sp>
        <p:nvSpPr>
          <p:cNvPr id="12083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9654" eaLnBrk="0" hangingPunct="0">
              <a:defRPr sz="2400">
                <a:solidFill>
                  <a:schemeClr val="tx1"/>
                </a:solidFill>
                <a:latin typeface="Agency FB" pitchFamily="34" charset="0"/>
              </a:defRPr>
            </a:lvl1pPr>
            <a:lvl2pPr marL="728969" indent="-280372" defTabSz="909654" eaLnBrk="0" hangingPunct="0">
              <a:defRPr sz="2400">
                <a:solidFill>
                  <a:schemeClr val="tx1"/>
                </a:solidFill>
                <a:latin typeface="Agency FB" pitchFamily="34" charset="0"/>
              </a:defRPr>
            </a:lvl2pPr>
            <a:lvl3pPr marL="1121491" indent="-224298" defTabSz="909654" eaLnBrk="0" hangingPunct="0">
              <a:defRPr sz="2400">
                <a:solidFill>
                  <a:schemeClr val="tx1"/>
                </a:solidFill>
                <a:latin typeface="Agency FB" pitchFamily="34" charset="0"/>
              </a:defRPr>
            </a:lvl3pPr>
            <a:lvl4pPr marL="1570087" indent="-224298" defTabSz="909654" eaLnBrk="0" hangingPunct="0">
              <a:defRPr sz="2400">
                <a:solidFill>
                  <a:schemeClr val="tx1"/>
                </a:solidFill>
                <a:latin typeface="Agency FB" pitchFamily="34" charset="0"/>
              </a:defRPr>
            </a:lvl4pPr>
            <a:lvl5pPr marL="2018684" indent="-224298" defTabSz="909654" eaLnBrk="0" hangingPunct="0">
              <a:defRPr sz="2400">
                <a:solidFill>
                  <a:schemeClr val="tx1"/>
                </a:solidFill>
                <a:latin typeface="Agency FB" pitchFamily="34" charset="0"/>
              </a:defRPr>
            </a:lvl5pPr>
            <a:lvl6pPr marL="2467281" indent="-224298" defTabSz="909654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gency FB" pitchFamily="34" charset="0"/>
              </a:defRPr>
            </a:lvl6pPr>
            <a:lvl7pPr marL="2915877" indent="-224298" defTabSz="909654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gency FB" pitchFamily="34" charset="0"/>
              </a:defRPr>
            </a:lvl7pPr>
            <a:lvl8pPr marL="3364474" indent="-224298" defTabSz="909654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gency FB" pitchFamily="34" charset="0"/>
              </a:defRPr>
            </a:lvl8pPr>
            <a:lvl9pPr marL="3813070" indent="-224298" defTabSz="909654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gency FB" pitchFamily="34" charset="0"/>
              </a:defRPr>
            </a:lvl9pPr>
          </a:lstStyle>
          <a:p>
            <a:fld id="{0A69C72B-C17B-4B0D-A148-18F7E5480728}" type="slidenum">
              <a:rPr lang="en-US" altLang="en-US" sz="1100">
                <a:solidFill>
                  <a:prstClr val="black"/>
                </a:solidFill>
                <a:latin typeface="Times New Roman" pitchFamily="18" charset="0"/>
              </a:rPr>
              <a:pPr/>
              <a:t>32</a:t>
            </a:fld>
            <a:endParaRPr lang="en-US" altLang="en-US" sz="1100" dirty="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8009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C2F109-217D-4697-8513-BD5E85A850B4}" type="datetimeFigureOut">
              <a:rPr lang="en-US" smtClean="0"/>
              <a:t>4/5/2016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360900-327E-468E-83BC-69A03ABF8B7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66959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C2F109-217D-4697-8513-BD5E85A850B4}" type="datetimeFigureOut">
              <a:rPr lang="en-US" smtClean="0"/>
              <a:t>4/5/2016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360900-327E-468E-83BC-69A03ABF8B7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42368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C2F109-217D-4697-8513-BD5E85A850B4}" type="datetimeFigureOut">
              <a:rPr lang="en-US" smtClean="0"/>
              <a:t>4/5/2016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360900-327E-468E-83BC-69A03ABF8B7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739005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457200" y="1981200"/>
            <a:ext cx="8229600" cy="1676400"/>
          </a:xfrm>
          <a:prstGeom prst="rect">
            <a:avLst/>
          </a:prstGeom>
        </p:spPr>
        <p:txBody>
          <a:bodyPr/>
          <a:lstStyle>
            <a:lvl1pPr>
              <a:lnSpc>
                <a:spcPts val="3000"/>
              </a:lnSpc>
              <a:defRPr sz="2800" b="1" baseline="0">
                <a:effectLst/>
                <a:latin typeface="Calibri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5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4572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00" b="1" baseline="0">
                <a:solidFill>
                  <a:schemeClr val="bg2"/>
                </a:solidFill>
                <a:effectLst/>
                <a:latin typeface="Calibri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endParaRPr lang="en-US" dirty="0" smtClean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1371600" y="4267200"/>
            <a:ext cx="6400800" cy="1295400"/>
          </a:xfrm>
          <a:prstGeom prst="rect">
            <a:avLst/>
          </a:prstGeom>
        </p:spPr>
        <p:txBody>
          <a:bodyPr/>
          <a:lstStyle>
            <a:lvl1pPr algn="ctr">
              <a:lnSpc>
                <a:spcPts val="2000"/>
              </a:lnSpc>
              <a:buNone/>
              <a:defRPr sz="1800" baseline="0">
                <a:solidFill>
                  <a:schemeClr val="tx1"/>
                </a:solidFill>
                <a:latin typeface="Calibri" pitchFamily="34" charset="0"/>
              </a:defRPr>
            </a:lvl1pPr>
            <a:lvl2pPr algn="ctr">
              <a:defRPr>
                <a:solidFill>
                  <a:schemeClr val="tx2"/>
                </a:solidFill>
              </a:defRPr>
            </a:lvl2pPr>
            <a:lvl3pPr algn="ctr">
              <a:defRPr>
                <a:solidFill>
                  <a:schemeClr val="tx2"/>
                </a:solidFill>
              </a:defRPr>
            </a:lvl3pPr>
            <a:lvl4pPr algn="ctr">
              <a:defRPr>
                <a:solidFill>
                  <a:schemeClr val="tx2"/>
                </a:solidFill>
              </a:defRPr>
            </a:lvl4pPr>
            <a:lvl5pPr algn="ctr">
              <a:defRPr>
                <a:solidFill>
                  <a:schemeClr val="tx2"/>
                </a:solidFill>
              </a:defRPr>
            </a:lvl5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315353"/>
      </p:ext>
    </p:extLst>
  </p:cSld>
  <p:clrMapOvr>
    <a:masterClrMapping/>
  </p:clrMapOvr>
  <p:transition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sic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anchor="b" anchorCtr="0"/>
          <a:lstStyle>
            <a:lvl1pPr>
              <a:lnSpc>
                <a:spcPts val="3000"/>
              </a:lnSpc>
              <a:defRPr sz="2800" b="1" baseline="0">
                <a:effectLst/>
                <a:latin typeface="Calibri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191000"/>
          </a:xfrm>
          <a:prstGeom prst="rect">
            <a:avLst/>
          </a:prstGeom>
        </p:spPr>
        <p:txBody>
          <a:bodyPr/>
          <a:lstStyle>
            <a:lvl1pPr marL="342900" indent="-342900">
              <a:buClr>
                <a:schemeClr val="accent1"/>
              </a:buClr>
              <a:buSzPct val="70000"/>
              <a:buFont typeface="Wingdings" pitchFamily="2" charset="2"/>
              <a:buChar char="§"/>
              <a:defRPr sz="2400" b="1" baseline="0">
                <a:solidFill>
                  <a:schemeClr val="bg2"/>
                </a:solidFill>
                <a:latin typeface="Calibri" pitchFamily="34" charset="0"/>
              </a:defRPr>
            </a:lvl1pPr>
            <a:lvl2pPr marL="742950" indent="-285750">
              <a:buClr>
                <a:schemeClr val="tx1"/>
              </a:buClr>
              <a:buSzPct val="100000"/>
              <a:buFont typeface="Arial" pitchFamily="34" charset="0"/>
              <a:buChar char="•"/>
              <a:defRPr sz="2000">
                <a:solidFill>
                  <a:schemeClr val="bg2"/>
                </a:solidFill>
              </a:defRPr>
            </a:lvl2pPr>
            <a:lvl3pPr marL="1143000" indent="-228600">
              <a:buClr>
                <a:schemeClr val="tx1"/>
              </a:buClr>
              <a:buSzPct val="100000"/>
              <a:buFont typeface="Courier New" pitchFamily="49" charset="0"/>
              <a:buChar char="o"/>
              <a:defRPr sz="1800">
                <a:solidFill>
                  <a:schemeClr val="bg2"/>
                </a:solidFill>
              </a:defRPr>
            </a:lvl3pPr>
            <a:lvl4pPr>
              <a:buClr>
                <a:schemeClr val="tx1"/>
              </a:buClr>
              <a:buSzPct val="70000"/>
              <a:buFont typeface="Courier New" pitchFamily="49" charset="0"/>
              <a:buChar char="o"/>
              <a:defRPr sz="1800" baseline="0">
                <a:solidFill>
                  <a:schemeClr val="bg2"/>
                </a:solidFill>
              </a:defRPr>
            </a:lvl4pPr>
            <a:lvl5pPr>
              <a:buClr>
                <a:schemeClr val="tx1"/>
              </a:buClr>
              <a:buSzPct val="70000"/>
              <a:buFont typeface="Arial" pitchFamily="34" charset="0"/>
              <a:buChar char="•"/>
              <a:defRPr sz="1800">
                <a:solidFill>
                  <a:schemeClr val="bg2"/>
                </a:solidFill>
              </a:defRPr>
            </a:lvl5pPr>
          </a:lstStyle>
          <a:p>
            <a:pPr lvl="0"/>
            <a:endParaRPr lang="en-US" dirty="0" smtClean="0"/>
          </a:p>
          <a:p>
            <a:pPr lvl="1"/>
            <a:endParaRPr lang="en-US" dirty="0" smtClean="0"/>
          </a:p>
          <a:p>
            <a:pPr lvl="2"/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 userDrawn="1">
            <p:ph type="body" sz="quarter" idx="11" hasCustomPrompt="1"/>
          </p:nvPr>
        </p:nvSpPr>
        <p:spPr>
          <a:xfrm>
            <a:off x="457200" y="6019800"/>
            <a:ext cx="8229600" cy="381000"/>
          </a:xfrm>
          <a:prstGeom prst="rect">
            <a:avLst/>
          </a:prstGeom>
        </p:spPr>
        <p:txBody>
          <a:bodyPr anchor="b"/>
          <a:lstStyle>
            <a:lvl1pPr>
              <a:buNone/>
              <a:defRPr sz="1100">
                <a:solidFill>
                  <a:schemeClr val="tx1"/>
                </a:solidFill>
                <a:latin typeface="Calibri" pitchFamily="34" charset="0"/>
              </a:defRPr>
            </a:lvl1pPr>
          </a:lstStyle>
          <a:p>
            <a:r>
              <a:rPr lang="en-US" dirty="0" smtClean="0"/>
              <a:t>* Citations, references, and credits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4888762"/>
      </p:ext>
    </p:extLst>
  </p:cSld>
  <p:clrMapOvr>
    <a:masterClrMapping/>
  </p:clrMapOvr>
  <p:transition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ta Slide (For content heavy tables and charts)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anchor="b" anchorCtr="0"/>
          <a:lstStyle>
            <a:lvl1pPr>
              <a:lnSpc>
                <a:spcPts val="3000"/>
              </a:lnSpc>
              <a:defRPr sz="2800" b="1" baseline="0">
                <a:effectLst/>
                <a:latin typeface="Calibri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191000"/>
          </a:xfrm>
          <a:prstGeom prst="rect">
            <a:avLst/>
          </a:prstGeom>
        </p:spPr>
        <p:txBody>
          <a:bodyPr/>
          <a:lstStyle>
            <a:lvl1pPr marL="342900" indent="-342900">
              <a:buClr>
                <a:schemeClr val="tx1"/>
              </a:buClr>
              <a:buSzPct val="70000"/>
              <a:buFont typeface="Arial" pitchFamily="34" charset="0"/>
              <a:buChar char="•"/>
              <a:defRPr sz="2400" b="1" baseline="0">
                <a:solidFill>
                  <a:schemeClr val="bg2"/>
                </a:solidFill>
                <a:latin typeface="Calibri" pitchFamily="34" charset="0"/>
              </a:defRPr>
            </a:lvl1pPr>
            <a:lvl2pPr>
              <a:buClr>
                <a:schemeClr val="tx1"/>
              </a:buClr>
              <a:buSzPct val="100000"/>
              <a:buFont typeface="Wingdings" pitchFamily="2" charset="2"/>
              <a:buChar char="§"/>
              <a:defRPr sz="2000">
                <a:solidFill>
                  <a:schemeClr val="bg2"/>
                </a:solidFill>
              </a:defRPr>
            </a:lvl2pPr>
            <a:lvl3pPr>
              <a:buClr>
                <a:schemeClr val="tx1"/>
              </a:buClr>
              <a:buSzPct val="100000"/>
              <a:buFont typeface="Arial" pitchFamily="34" charset="0"/>
              <a:buChar char="•"/>
              <a:defRPr sz="1800">
                <a:solidFill>
                  <a:schemeClr val="bg2"/>
                </a:solidFill>
              </a:defRPr>
            </a:lvl3pPr>
            <a:lvl4pPr>
              <a:buClr>
                <a:schemeClr val="tx1"/>
              </a:buClr>
              <a:buSzPct val="70000"/>
              <a:buFont typeface="Courier New" pitchFamily="49" charset="0"/>
              <a:buChar char="o"/>
              <a:defRPr sz="1800" baseline="0">
                <a:solidFill>
                  <a:schemeClr val="bg2"/>
                </a:solidFill>
              </a:defRPr>
            </a:lvl4pPr>
            <a:lvl5pPr>
              <a:buClr>
                <a:schemeClr val="tx1"/>
              </a:buClr>
              <a:buSzPct val="70000"/>
              <a:buFont typeface="Arial" pitchFamily="34" charset="0"/>
              <a:buChar char="•"/>
              <a:defRPr sz="1800">
                <a:solidFill>
                  <a:schemeClr val="bg2"/>
                </a:solidFill>
              </a:defRPr>
            </a:lvl5pPr>
          </a:lstStyle>
          <a:p>
            <a:pPr lvl="0"/>
            <a:endParaRPr lang="en-US" dirty="0"/>
          </a:p>
        </p:txBody>
      </p:sp>
      <p:sp>
        <p:nvSpPr>
          <p:cNvPr id="7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457200" y="6019800"/>
            <a:ext cx="8229600" cy="381000"/>
          </a:xfrm>
          <a:prstGeom prst="rect">
            <a:avLst/>
          </a:prstGeom>
        </p:spPr>
        <p:txBody>
          <a:bodyPr anchor="b"/>
          <a:lstStyle>
            <a:lvl1pPr>
              <a:buNone/>
              <a:defRPr sz="1100">
                <a:solidFill>
                  <a:schemeClr val="tx1"/>
                </a:solidFill>
                <a:latin typeface="Calibri" pitchFamily="34" charset="0"/>
              </a:defRPr>
            </a:lvl1pPr>
          </a:lstStyle>
          <a:p>
            <a:r>
              <a:rPr lang="en-US" dirty="0" smtClean="0"/>
              <a:t>* Citations, references, and credits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6522231"/>
      </p:ext>
    </p:extLst>
  </p:cSld>
  <p:clrMapOvr>
    <a:masterClrMapping/>
  </p:clrMapOvr>
  <p:transition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Badg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4572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00" b="1" baseline="0">
                <a:solidFill>
                  <a:schemeClr val="bg2"/>
                </a:solidFill>
                <a:effectLst/>
                <a:latin typeface="Calibri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endParaRPr lang="en-US" dirty="0" smtClean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1371600" y="4267200"/>
            <a:ext cx="6400800" cy="1295400"/>
          </a:xfrm>
          <a:prstGeom prst="rect">
            <a:avLst/>
          </a:prstGeom>
        </p:spPr>
        <p:txBody>
          <a:bodyPr/>
          <a:lstStyle>
            <a:lvl1pPr algn="ctr">
              <a:lnSpc>
                <a:spcPts val="2000"/>
              </a:lnSpc>
              <a:buNone/>
              <a:defRPr sz="1800" baseline="0">
                <a:solidFill>
                  <a:schemeClr val="tx1"/>
                </a:solidFill>
                <a:latin typeface="Calibri" pitchFamily="34" charset="0"/>
              </a:defRPr>
            </a:lvl1pPr>
            <a:lvl2pPr algn="ctr">
              <a:defRPr>
                <a:solidFill>
                  <a:schemeClr val="tx2"/>
                </a:solidFill>
              </a:defRPr>
            </a:lvl2pPr>
            <a:lvl3pPr algn="ctr">
              <a:defRPr>
                <a:solidFill>
                  <a:schemeClr val="tx2"/>
                </a:solidFill>
              </a:defRPr>
            </a:lvl3pPr>
            <a:lvl4pPr algn="ctr">
              <a:defRPr>
                <a:solidFill>
                  <a:schemeClr val="tx2"/>
                </a:solidFill>
              </a:defRPr>
            </a:lvl4pPr>
            <a:lvl5pPr algn="ctr">
              <a:defRPr>
                <a:solidFill>
                  <a:schemeClr val="tx2"/>
                </a:solidFill>
              </a:defRPr>
            </a:lvl5pPr>
          </a:lstStyle>
          <a:p>
            <a:pPr lvl="0"/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457200" y="1981200"/>
            <a:ext cx="8229600" cy="1676400"/>
          </a:xfrm>
          <a:prstGeom prst="rect">
            <a:avLst/>
          </a:prstGeom>
        </p:spPr>
        <p:txBody>
          <a:bodyPr/>
          <a:lstStyle>
            <a:lvl1pPr>
              <a:lnSpc>
                <a:spcPts val="3000"/>
              </a:lnSpc>
              <a:defRPr sz="2800" b="1" baseline="0">
                <a:effectLst/>
                <a:latin typeface="Calibri" pitchFamily="34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826380"/>
      </p:ext>
    </p:extLst>
  </p:cSld>
  <p:clrMapOvr>
    <a:masterClrMapping/>
  </p:clrMapOvr>
  <p:transition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sic Content Bad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anchor="b" anchorCtr="0"/>
          <a:lstStyle>
            <a:lvl1pPr>
              <a:lnSpc>
                <a:spcPts val="3000"/>
              </a:lnSpc>
              <a:defRPr sz="2800" b="1" baseline="0">
                <a:effectLst/>
                <a:latin typeface="Calibri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191000"/>
          </a:xfrm>
          <a:prstGeom prst="rect">
            <a:avLst/>
          </a:prstGeom>
        </p:spPr>
        <p:txBody>
          <a:bodyPr/>
          <a:lstStyle>
            <a:lvl1pPr marL="342900" indent="-342900">
              <a:buClr>
                <a:schemeClr val="tx1"/>
              </a:buClr>
              <a:buSzPct val="70000"/>
              <a:buFont typeface="Arial" pitchFamily="34" charset="0"/>
              <a:buChar char="•"/>
              <a:defRPr sz="2400" b="1" baseline="0">
                <a:solidFill>
                  <a:schemeClr val="bg2"/>
                </a:solidFill>
                <a:latin typeface="Calibri" pitchFamily="34" charset="0"/>
              </a:defRPr>
            </a:lvl1pPr>
            <a:lvl2pPr>
              <a:buClr>
                <a:schemeClr val="tx1"/>
              </a:buClr>
              <a:buSzPct val="100000"/>
              <a:buFont typeface="Wingdings" pitchFamily="2" charset="2"/>
              <a:buChar char="§"/>
              <a:defRPr sz="2000">
                <a:solidFill>
                  <a:schemeClr val="bg2"/>
                </a:solidFill>
              </a:defRPr>
            </a:lvl2pPr>
            <a:lvl3pPr>
              <a:buClr>
                <a:schemeClr val="tx1"/>
              </a:buClr>
              <a:buSzPct val="100000"/>
              <a:buFont typeface="Arial" pitchFamily="34" charset="0"/>
              <a:buChar char="•"/>
              <a:defRPr sz="1800">
                <a:solidFill>
                  <a:schemeClr val="bg2"/>
                </a:solidFill>
              </a:defRPr>
            </a:lvl3pPr>
            <a:lvl4pPr>
              <a:buClr>
                <a:schemeClr val="tx1"/>
              </a:buClr>
              <a:buSzPct val="70000"/>
              <a:buFont typeface="Courier New" pitchFamily="49" charset="0"/>
              <a:buChar char="o"/>
              <a:defRPr sz="1800" baseline="0">
                <a:solidFill>
                  <a:schemeClr val="bg2"/>
                </a:solidFill>
              </a:defRPr>
            </a:lvl4pPr>
            <a:lvl5pPr>
              <a:buClr>
                <a:schemeClr val="tx1"/>
              </a:buClr>
              <a:buSzPct val="70000"/>
              <a:buFont typeface="Arial" pitchFamily="34" charset="0"/>
              <a:buChar char="•"/>
              <a:defRPr sz="1800">
                <a:solidFill>
                  <a:schemeClr val="bg2"/>
                </a:solidFill>
              </a:defRPr>
            </a:lvl5pPr>
          </a:lstStyle>
          <a:p>
            <a:pPr lvl="0"/>
            <a:endParaRPr lang="en-US" dirty="0"/>
          </a:p>
        </p:txBody>
      </p:sp>
      <p:sp>
        <p:nvSpPr>
          <p:cNvPr id="5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2133600" y="6019800"/>
            <a:ext cx="6553200" cy="381000"/>
          </a:xfrm>
          <a:prstGeom prst="rect">
            <a:avLst/>
          </a:prstGeom>
        </p:spPr>
        <p:txBody>
          <a:bodyPr anchor="b"/>
          <a:lstStyle>
            <a:lvl1pPr>
              <a:buNone/>
              <a:defRPr sz="1100">
                <a:solidFill>
                  <a:schemeClr val="tx1"/>
                </a:solidFill>
                <a:latin typeface="Calibri" pitchFamily="34" charset="0"/>
              </a:defRPr>
            </a:lvl1pPr>
          </a:lstStyle>
          <a:p>
            <a:r>
              <a:rPr lang="en-US" dirty="0" smtClean="0"/>
              <a:t>* Citations, references, and credits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3974654"/>
      </p:ext>
    </p:extLst>
  </p:cSld>
  <p:clrMapOvr>
    <a:masterClrMapping/>
  </p:clrMapOvr>
  <p:transition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1271016"/>
            <a:ext cx="7772400" cy="1362075"/>
          </a:xfrm>
          <a:prstGeom prst="rect">
            <a:avLst/>
          </a:prstGeom>
        </p:spPr>
        <p:txBody>
          <a:bodyPr anchor="t"/>
          <a:lstStyle>
            <a:lvl1pPr algn="ctr">
              <a:lnSpc>
                <a:spcPts val="3800"/>
              </a:lnSpc>
              <a:defRPr sz="3600" b="1" cap="all" baseline="0">
                <a:effectLst/>
                <a:latin typeface="Calibri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2743200"/>
            <a:ext cx="7772400" cy="1500187"/>
          </a:xfrm>
          <a:prstGeom prst="rect">
            <a:avLst/>
          </a:prstGeom>
        </p:spPr>
        <p:txBody>
          <a:bodyPr anchor="t" anchorCtr="0"/>
          <a:lstStyle>
            <a:lvl1pPr marL="0" indent="0" algn="ctr">
              <a:lnSpc>
                <a:spcPts val="2200"/>
              </a:lnSpc>
              <a:buNone/>
              <a:defRPr sz="2000" baseline="0">
                <a:solidFill>
                  <a:schemeClr val="bg2"/>
                </a:solidFill>
                <a:latin typeface="Calibri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4504117"/>
      </p:ext>
    </p:extLst>
  </p:cSld>
  <p:clrMapOvr>
    <a:masterClrMapping/>
  </p:clrMapOvr>
  <p:transition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 baseline="0">
                <a:effectLst/>
                <a:latin typeface="Calibri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0" cy="5518150"/>
          </a:xfrm>
          <a:prstGeom prst="rect">
            <a:avLst/>
          </a:prstGeom>
        </p:spPr>
        <p:txBody>
          <a:bodyPr anchor="ctr" anchorCtr="0"/>
          <a:lstStyle>
            <a:lvl1pPr marL="342900" indent="-342900">
              <a:buClr>
                <a:schemeClr val="tx1"/>
              </a:buClr>
              <a:buSzPct val="70000"/>
              <a:buFont typeface="Wingdings" pitchFamily="2" charset="2"/>
              <a:buChar char="§"/>
              <a:defRPr sz="2400" b="1">
                <a:solidFill>
                  <a:schemeClr val="bg2"/>
                </a:solidFill>
                <a:latin typeface="Calibri" pitchFamily="34" charset="0"/>
              </a:defRPr>
            </a:lvl1pPr>
            <a:lvl2pPr marL="742950" indent="-285750">
              <a:buClr>
                <a:schemeClr val="tx1"/>
              </a:buClr>
              <a:buSzPct val="100000"/>
              <a:buFont typeface="Arial" pitchFamily="34" charset="0"/>
              <a:buChar char="•"/>
              <a:defRPr sz="2000">
                <a:solidFill>
                  <a:schemeClr val="bg2"/>
                </a:solidFill>
              </a:defRPr>
            </a:lvl2pPr>
            <a:lvl3pPr marL="1143000" indent="-228600">
              <a:buClr>
                <a:schemeClr val="tx1"/>
              </a:buClr>
              <a:buSzPct val="100000"/>
              <a:buFont typeface="Courier New" pitchFamily="49" charset="0"/>
              <a:buChar char="o"/>
              <a:defRPr sz="1800">
                <a:solidFill>
                  <a:schemeClr val="bg2"/>
                </a:solidFill>
              </a:defRPr>
            </a:lvl3pPr>
            <a:lvl4pPr>
              <a:buClr>
                <a:schemeClr val="tx1"/>
              </a:buClr>
              <a:buSzPct val="70000"/>
              <a:buFont typeface="Courier New" pitchFamily="49" charset="0"/>
              <a:buChar char="o"/>
              <a:defRPr sz="1800">
                <a:solidFill>
                  <a:schemeClr val="bg2"/>
                </a:solidFill>
              </a:defRPr>
            </a:lvl4pPr>
            <a:lvl5pPr>
              <a:buClr>
                <a:schemeClr val="tx1"/>
              </a:buClr>
              <a:buSzPct val="70000"/>
              <a:buFont typeface="Arial" pitchFamily="34" charset="0"/>
              <a:buChar char="•"/>
              <a:defRPr sz="1800">
                <a:solidFill>
                  <a:schemeClr val="bg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endParaRPr lang="en-US" dirty="0" smtClean="0"/>
          </a:p>
          <a:p>
            <a:pPr lvl="1"/>
            <a:endParaRPr lang="en-US" dirty="0" smtClean="0"/>
          </a:p>
          <a:p>
            <a:pPr lvl="2"/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1"/>
            <a:ext cx="3008313" cy="435609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aseline="0">
                <a:solidFill>
                  <a:schemeClr val="bg2"/>
                </a:solidFill>
                <a:latin typeface="Calibri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endParaRPr lang="en-US" dirty="0" smtClean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457200" y="6019800"/>
            <a:ext cx="8229600" cy="381000"/>
          </a:xfrm>
          <a:prstGeom prst="rect">
            <a:avLst/>
          </a:prstGeom>
        </p:spPr>
        <p:txBody>
          <a:bodyPr anchor="b"/>
          <a:lstStyle>
            <a:lvl1pPr>
              <a:buNone/>
              <a:defRPr sz="1100">
                <a:solidFill>
                  <a:schemeClr val="tx1"/>
                </a:solidFill>
                <a:latin typeface="Calibri" pitchFamily="34" charset="0"/>
              </a:defRPr>
            </a:lvl1pPr>
          </a:lstStyle>
          <a:p>
            <a:r>
              <a:rPr lang="en-US" dirty="0" smtClean="0"/>
              <a:t>* Citations, references, and credits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6939995"/>
      </p:ext>
    </p:extLst>
  </p:cSld>
  <p:clrMapOvr>
    <a:masterClrMapping/>
  </p:clrMapOvr>
  <p:transition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 baseline="0">
                <a:effectLst/>
                <a:latin typeface="Calibri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ln w="25400">
            <a:solidFill>
              <a:schemeClr val="bg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txBody>
          <a:bodyPr/>
          <a:lstStyle>
            <a:lvl1pPr marL="0" indent="0">
              <a:buNone/>
              <a:defRPr sz="3200">
                <a:latin typeface="Calibri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aseline="0">
                <a:solidFill>
                  <a:schemeClr val="bg2"/>
                </a:solidFill>
                <a:latin typeface="Calibri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566707981"/>
      </p:ext>
    </p:extLst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C2F109-217D-4697-8513-BD5E85A850B4}" type="datetimeFigureOut">
              <a:rPr lang="en-US" smtClean="0"/>
              <a:t>4/5/2016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360900-327E-468E-83BC-69A03ABF8B7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487561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2"/>
          <p:cNvSpPr>
            <a:spLocks noGrp="1"/>
          </p:cNvSpPr>
          <p:nvPr>
            <p:ph type="subTitle" idx="1"/>
          </p:nvPr>
        </p:nvSpPr>
        <p:spPr>
          <a:xfrm>
            <a:off x="1371600" y="1981200"/>
            <a:ext cx="6400800" cy="20574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800" b="1" baseline="0">
                <a:solidFill>
                  <a:schemeClr val="bg2"/>
                </a:solidFill>
                <a:effectLst/>
                <a:latin typeface="Calibri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544831234"/>
      </p:ext>
    </p:extLst>
  </p:cSld>
  <p:clrMapOvr>
    <a:masterClrMapping/>
  </p:clrMapOvr>
  <p:transition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13" name="Rounded Rectangle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FC0486-9AE1-4854-A514-331DCF13544D}" type="datetimeFigureOut">
              <a:rPr lang="en-US" smtClean="0">
                <a:solidFill>
                  <a:srgbClr val="04617B"/>
                </a:solidFill>
              </a:rPr>
              <a:pPr/>
              <a:t>4/5/2016</a:t>
            </a:fld>
            <a:endParaRPr lang="en-US" dirty="0">
              <a:solidFill>
                <a:srgbClr val="04617B"/>
              </a:solidFill>
            </a:endParaRPr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04617B"/>
              </a:solidFill>
            </a:endParaRPr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E7CAD12A-3254-4F3E-90B6-D0DB1432BF7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65555443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FC0486-9AE1-4854-A514-331DCF13544D}" type="datetimeFigureOut">
              <a:rPr lang="en-US" smtClean="0">
                <a:solidFill>
                  <a:srgbClr val="04617B"/>
                </a:solidFill>
              </a:rPr>
              <a:pPr/>
              <a:t>4/5/2016</a:t>
            </a:fld>
            <a:endParaRPr lang="en-US" dirty="0">
              <a:solidFill>
                <a:srgbClr val="04617B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04617B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CAD12A-3254-4F3E-90B6-D0DB1432BF7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08017871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10" name="Rounded Rectangle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FC0486-9AE1-4854-A514-331DCF13544D}" type="datetimeFigureOut">
              <a:rPr lang="en-US" smtClean="0">
                <a:solidFill>
                  <a:srgbClr val="04617B"/>
                </a:solidFill>
              </a:rPr>
              <a:pPr/>
              <a:t>4/5/2016</a:t>
            </a:fld>
            <a:endParaRPr lang="en-US" dirty="0">
              <a:solidFill>
                <a:srgbClr val="04617B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en-US" dirty="0">
              <a:solidFill>
                <a:srgbClr val="04617B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E7CAD12A-3254-4F3E-90B6-D0DB1432BF7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057795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FC0486-9AE1-4854-A514-331DCF13544D}" type="datetimeFigureOut">
              <a:rPr lang="en-US" smtClean="0">
                <a:solidFill>
                  <a:srgbClr val="04617B"/>
                </a:solidFill>
              </a:rPr>
              <a:pPr/>
              <a:t>4/5/2016</a:t>
            </a:fld>
            <a:endParaRPr lang="en-US" dirty="0">
              <a:solidFill>
                <a:srgbClr val="04617B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04617B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CAD12A-3254-4F3E-90B6-D0DB1432BF7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04489748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FC0486-9AE1-4854-A514-331DCF13544D}" type="datetimeFigureOut">
              <a:rPr lang="en-US" smtClean="0">
                <a:solidFill>
                  <a:srgbClr val="04617B"/>
                </a:solidFill>
              </a:rPr>
              <a:pPr/>
              <a:t>4/5/2016</a:t>
            </a:fld>
            <a:endParaRPr lang="en-US" dirty="0">
              <a:solidFill>
                <a:srgbClr val="04617B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04617B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CAD12A-3254-4F3E-90B6-D0DB1432BF7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76832682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FC0486-9AE1-4854-A514-331DCF13544D}" type="datetimeFigureOut">
              <a:rPr lang="en-US" smtClean="0">
                <a:solidFill>
                  <a:srgbClr val="04617B"/>
                </a:solidFill>
              </a:rPr>
              <a:pPr/>
              <a:t>4/5/2016</a:t>
            </a:fld>
            <a:endParaRPr lang="en-US" dirty="0">
              <a:solidFill>
                <a:srgbClr val="04617B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04617B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CAD12A-3254-4F3E-90B6-D0DB1432BF7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528790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FC0486-9AE1-4854-A514-331DCF13544D}" type="datetimeFigureOut">
              <a:rPr lang="en-US" smtClean="0">
                <a:solidFill>
                  <a:srgbClr val="04617B"/>
                </a:solidFill>
              </a:rPr>
              <a:pPr/>
              <a:t>4/5/2016</a:t>
            </a:fld>
            <a:endParaRPr lang="en-US" dirty="0">
              <a:solidFill>
                <a:srgbClr val="04617B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04617B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CAD12A-3254-4F3E-90B6-D0DB1432BF7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678114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9" name="Rounded Rectangle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FC0486-9AE1-4854-A514-331DCF13544D}" type="datetimeFigureOut">
              <a:rPr lang="en-US" smtClean="0">
                <a:solidFill>
                  <a:srgbClr val="04617B"/>
                </a:solidFill>
              </a:rPr>
              <a:pPr/>
              <a:t>4/5/2016</a:t>
            </a:fld>
            <a:endParaRPr lang="en-US" dirty="0">
              <a:solidFill>
                <a:srgbClr val="04617B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04617B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CAD12A-3254-4F3E-90B6-D0DB1432BF7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33539144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FC0486-9AE1-4854-A514-331DCF13544D}" type="datetimeFigureOut">
              <a:rPr lang="en-US" smtClean="0">
                <a:solidFill>
                  <a:srgbClr val="04617B"/>
                </a:solidFill>
              </a:rPr>
              <a:pPr/>
              <a:t>4/5/2016</a:t>
            </a:fld>
            <a:endParaRPr lang="en-US" dirty="0">
              <a:solidFill>
                <a:srgbClr val="04617B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en-US" dirty="0">
              <a:solidFill>
                <a:srgbClr val="04617B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E7CAD12A-3254-4F3E-90B6-D0DB1432BF7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dirty="0" smtClean="0"/>
              <a:t>Click icon to add picture</a:t>
            </a:r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28125021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C2F109-217D-4697-8513-BD5E85A850B4}" type="datetimeFigureOut">
              <a:rPr lang="en-US" smtClean="0"/>
              <a:t>4/5/2016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360900-327E-468E-83BC-69A03ABF8B7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348417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FC0486-9AE1-4854-A514-331DCF13544D}" type="datetimeFigureOut">
              <a:rPr lang="en-US" smtClean="0">
                <a:solidFill>
                  <a:srgbClr val="04617B"/>
                </a:solidFill>
              </a:rPr>
              <a:pPr/>
              <a:t>4/5/2016</a:t>
            </a:fld>
            <a:endParaRPr lang="en-US" dirty="0">
              <a:solidFill>
                <a:srgbClr val="04617B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04617B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CAD12A-3254-4F3E-90B6-D0DB1432BF7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572988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FC0486-9AE1-4854-A514-331DCF13544D}" type="datetimeFigureOut">
              <a:rPr lang="en-US" smtClean="0">
                <a:solidFill>
                  <a:srgbClr val="04617B"/>
                </a:solidFill>
              </a:rPr>
              <a:pPr/>
              <a:t>4/5/2016</a:t>
            </a:fld>
            <a:endParaRPr lang="en-US" dirty="0">
              <a:solidFill>
                <a:srgbClr val="04617B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04617B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CAD12A-3254-4F3E-90B6-D0DB1432BF7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7135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prstClr val="black"/>
              </a:solidFill>
              <a:latin typeface="Agency FB" pitchFamily="34" charset="0"/>
            </a:endParaRPr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prstClr val="black"/>
              </a:solidFill>
              <a:latin typeface="Agency FB" pitchFamily="34" charset="0"/>
            </a:endParaRPr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prstClr val="black"/>
              </a:solidFill>
              <a:latin typeface="Agency FB" pitchFamily="34" charset="0"/>
            </a:endParaRPr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prstClr val="black"/>
              </a:solidFill>
              <a:latin typeface="Agency FB" pitchFamily="34" charset="0"/>
            </a:endParaRPr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prstClr val="black"/>
              </a:solidFill>
              <a:latin typeface="Agency FB" pitchFamily="34" charset="0"/>
            </a:endParaRP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©2013WatsonGreenllc</a:t>
            </a:r>
            <a:endParaRPr lang="en-US" dirty="0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prstClr val="black"/>
              </a:solidFill>
              <a:latin typeface="Agency FB" pitchFamily="34" charset="0"/>
            </a:endParaRPr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dirty="0">
              <a:solidFill>
                <a:prstClr val="black"/>
              </a:solidFill>
              <a:latin typeface="Agency FB" pitchFamily="34" charset="0"/>
            </a:endParaRPr>
          </a:p>
        </p:txBody>
      </p:sp>
      <p:sp>
        <p:nvSpPr>
          <p:cNvPr id="13" name="Oval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prstClr val="white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prstClr val="white"/>
              </a:solidFill>
            </a:endParaRPr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r>
              <a:rPr lang="en-US" smtClean="0">
                <a:solidFill>
                  <a:srgbClr val="8CADAE">
                    <a:shade val="75000"/>
                  </a:srgbClr>
                </a:solidFill>
              </a:rPr>
              <a:t>#</a:t>
            </a:r>
            <a:fld id="{CE93CE4C-FACB-4D8D-8150-CBE08A6AF477}" type="slidenum">
              <a:rPr lang="en-US" smtClean="0">
                <a:solidFill>
                  <a:srgbClr val="8CADA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8CADAE">
                  <a:shade val="75000"/>
                </a:srgbClr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pic>
        <p:nvPicPr>
          <p:cNvPr id="20" name="Picture 5" descr="Logo - WG in JPEG Format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6064250"/>
            <a:ext cx="1444625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7076072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©2013WatsonGreenllc</a:t>
            </a:r>
            <a:endParaRPr lang="en-US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8CADAE">
                    <a:shade val="75000"/>
                  </a:srgbClr>
                </a:solidFill>
              </a:rPr>
              <a:t>#</a:t>
            </a:r>
            <a:fld id="{79B20305-5B0C-476E-A208-36881936CFB2}" type="slidenum">
              <a:rPr lang="en-US" smtClean="0">
                <a:solidFill>
                  <a:srgbClr val="8CADA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8CADAE">
                  <a:shade val="75000"/>
                </a:srgbClr>
              </a:solidFill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419033575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hdr="0" dt="0"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prstClr val="black"/>
              </a:solidFill>
              <a:latin typeface="Agency FB" pitchFamily="34" charset="0"/>
            </a:endParaRPr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prstClr val="black"/>
              </a:solidFill>
              <a:latin typeface="Agency FB" pitchFamily="34" charset="0"/>
            </a:endParaRPr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prstClr val="black"/>
              </a:solidFill>
              <a:latin typeface="Agency FB" pitchFamily="34" charset="0"/>
            </a:endParaRPr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prstClr val="black"/>
              </a:solidFill>
              <a:latin typeface="Agency FB" pitchFamily="34" charset="0"/>
            </a:endParaRPr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prstClr val="black"/>
              </a:solidFill>
              <a:latin typeface="Agency FB" pitchFamily="34" charset="0"/>
            </a:endParaRPr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prstClr val="black"/>
              </a:solidFill>
              <a:latin typeface="Agency FB" pitchFamily="34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prstClr val="black"/>
              </a:solidFill>
              <a:latin typeface="Agency FB" pitchFamily="34" charset="0"/>
            </a:endParaRPr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dirty="0">
              <a:solidFill>
                <a:prstClr val="black"/>
              </a:solidFill>
              <a:latin typeface="Agency FB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©2013WatsonGreenllc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prstClr val="black"/>
              </a:solidFill>
              <a:latin typeface="Agency FB" pitchFamily="34" charset="0"/>
            </a:endParaRPr>
          </a:p>
        </p:txBody>
      </p:sp>
      <p:sp>
        <p:nvSpPr>
          <p:cNvPr id="10" name="Oval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prstClr val="white"/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r>
              <a:rPr lang="en-US" smtClean="0">
                <a:solidFill>
                  <a:srgbClr val="8CADAE">
                    <a:shade val="75000"/>
                  </a:srgbClr>
                </a:solidFill>
              </a:rPr>
              <a:t>#</a:t>
            </a:r>
            <a:fld id="{4D8BDEF9-FFA0-4C7F-9D06-D73E20B702B3}" type="slidenum">
              <a:rPr lang="en-US" smtClean="0">
                <a:solidFill>
                  <a:srgbClr val="8CADA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8CADAE">
                  <a:shade val="75000"/>
                </a:srgb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pic>
        <p:nvPicPr>
          <p:cNvPr id="20" name="Picture 5" descr="Logo - WG in JPEG Format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287" y="6037536"/>
            <a:ext cx="1444625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2922541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©2013WatsonGreenllc</a:t>
            </a:r>
            <a:endParaRPr lang="en-US" dirty="0" smtClean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8CADAE">
                    <a:shade val="75000"/>
                  </a:srgbClr>
                </a:solidFill>
              </a:rPr>
              <a:t>#</a:t>
            </a:r>
            <a:fld id="{D1F33DE7-0D7A-406E-9B0F-1CD75A544CE6}" type="slidenum">
              <a:rPr lang="en-US" smtClean="0">
                <a:solidFill>
                  <a:srgbClr val="8CADA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8CADAE">
                  <a:shade val="75000"/>
                </a:srgbClr>
              </a:solidFill>
            </a:endParaRPr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prstClr val="black"/>
              </a:solidFill>
              <a:latin typeface="Agency FB" pitchFamily="34" charset="0"/>
            </a:endParaRPr>
          </a:p>
        </p:txBody>
      </p:sp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Content Placeholder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400234504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prstClr val="black"/>
              </a:solidFill>
              <a:latin typeface="Agency FB" pitchFamily="34" charset="0"/>
            </a:endParaRPr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prstClr val="black"/>
              </a:solidFill>
              <a:latin typeface="Agency FB" pitchFamily="34" charset="0"/>
            </a:endParaRPr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prstClr val="black"/>
              </a:solidFill>
              <a:latin typeface="Agency FB" pitchFamily="34" charset="0"/>
            </a:endParaRPr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prstClr val="black"/>
              </a:solidFill>
              <a:latin typeface="Agency FB" pitchFamily="34" charset="0"/>
            </a:endParaRPr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prstClr val="black"/>
              </a:solidFill>
              <a:latin typeface="Agency FB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prstClr val="black"/>
              </a:solidFill>
              <a:latin typeface="Agency FB" pitchFamily="34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pPr>
              <a:defRPr/>
            </a:pPr>
            <a:r>
              <a:rPr lang="en-US" smtClean="0"/>
              <a:t>©2013WatsonGreenllc</a:t>
            </a:r>
            <a:endParaRPr lang="en-US" dirty="0" smtClean="0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prstClr val="black"/>
              </a:solidFill>
              <a:latin typeface="Agency FB" pitchFamily="34" charset="0"/>
            </a:endParaRPr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dirty="0">
              <a:solidFill>
                <a:prstClr val="black"/>
              </a:solidFill>
              <a:latin typeface="Agency FB" pitchFamily="34" charset="0"/>
            </a:endParaRPr>
          </a:p>
        </p:txBody>
      </p:sp>
      <p:sp>
        <p:nvSpPr>
          <p:cNvPr id="24" name="Content Placeholder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6" name="Content Placeholder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Oval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prstClr val="white"/>
              </a:solidFill>
            </a:endParaRPr>
          </a:p>
        </p:txBody>
      </p:sp>
      <p:sp>
        <p:nvSpPr>
          <p:cNvPr id="27" name="Oval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prstClr val="white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8CADAE">
                    <a:shade val="75000"/>
                  </a:srgbClr>
                </a:solidFill>
              </a:rPr>
              <a:t>#</a:t>
            </a:r>
            <a:fld id="{00D8E13C-944F-47D3-83BE-39A6E2106905}" type="slidenum">
              <a:rPr lang="en-US" smtClean="0">
                <a:solidFill>
                  <a:srgbClr val="8CADA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8CADAE">
                  <a:shade val="75000"/>
                </a:srgbClr>
              </a:solidFill>
            </a:endParaRPr>
          </a:p>
        </p:txBody>
      </p:sp>
      <p:sp>
        <p:nvSpPr>
          <p:cNvPr id="23" name="Title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71333020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©2013WatsonGreenllc</a:t>
            </a:r>
            <a:endParaRPr lang="en-US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8CADAE">
                    <a:shade val="75000"/>
                  </a:srgbClr>
                </a:solidFill>
              </a:rPr>
              <a:t>#</a:t>
            </a:r>
            <a:fld id="{FB4BB1DF-0614-4619-86FA-65FA0D7D3697}" type="slidenum">
              <a:rPr lang="en-US" smtClean="0">
                <a:solidFill>
                  <a:srgbClr val="8CADA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8CADA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439698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prstClr val="black"/>
              </a:solidFill>
              <a:latin typeface="Agency FB" pitchFamily="34" charset="0"/>
            </a:endParaRP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prstClr val="black"/>
              </a:solidFill>
              <a:latin typeface="Agency FB" pitchFamily="34" charset="0"/>
            </a:endParaRPr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prstClr val="black"/>
              </a:solidFill>
              <a:latin typeface="Agency FB" pitchFamily="34" charset="0"/>
            </a:endParaRP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prstClr val="black"/>
              </a:solidFill>
              <a:latin typeface="Agency FB" pitchFamily="34" charset="0"/>
            </a:endParaRP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prstClr val="black"/>
              </a:solidFill>
              <a:latin typeface="Agency FB" pitchFamily="34" charset="0"/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dirty="0">
              <a:solidFill>
                <a:prstClr val="black"/>
              </a:solidFill>
              <a:latin typeface="Agency FB" pitchFamily="34" charset="0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©2013WatsonGreenllc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r>
              <a:rPr lang="en-US" smtClean="0"/>
              <a:t>#</a:t>
            </a:r>
            <a:fld id="{12BE6148-C9DC-4D03-96E9-72F3BBF5CED1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558064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prstClr val="black"/>
              </a:solidFill>
              <a:latin typeface="Agency FB" pitchFamily="34" charset="0"/>
            </a:endParaRPr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prstClr val="black"/>
              </a:solidFill>
              <a:latin typeface="Agency FB" pitchFamily="34" charset="0"/>
            </a:endParaRPr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prstClr val="black"/>
              </a:solidFill>
              <a:latin typeface="Agency FB" pitchFamily="34" charset="0"/>
            </a:endParaRPr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prstClr val="black"/>
              </a:solidFill>
              <a:latin typeface="Agency FB" pitchFamily="34" charset="0"/>
            </a:endParaRPr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prstClr val="black"/>
              </a:solidFill>
              <a:latin typeface="Agency FB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dirty="0">
              <a:solidFill>
                <a:prstClr val="black"/>
              </a:solidFill>
              <a:latin typeface="Agency FB" pitchFamily="34" charset="0"/>
            </a:endParaRPr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prstClr val="black"/>
              </a:solidFill>
              <a:latin typeface="Agency FB" pitchFamily="34" charset="0"/>
            </a:endParaRPr>
          </a:p>
        </p:txBody>
      </p:sp>
      <p:sp>
        <p:nvSpPr>
          <p:cNvPr id="20" name="Content Placeholder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prstClr val="white"/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prstClr val="white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r>
              <a:rPr lang="en-US" smtClean="0">
                <a:solidFill>
                  <a:srgbClr val="8CADAE">
                    <a:shade val="75000"/>
                  </a:srgbClr>
                </a:solidFill>
              </a:rPr>
              <a:t>#</a:t>
            </a:r>
            <a:fld id="{66D20F46-498C-447D-B643-5115E88BB513}" type="slidenum">
              <a:rPr lang="en-US" smtClean="0">
                <a:solidFill>
                  <a:srgbClr val="8CADA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8CADAE">
                  <a:shade val="75000"/>
                </a:srgbClr>
              </a:solidFill>
            </a:endParaRPr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prstClr val="black"/>
              </a:solidFill>
              <a:latin typeface="Agency FB" pitchFamily="34" charset="0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pPr>
              <a:defRPr/>
            </a:pPr>
            <a:r>
              <a:rPr lang="en-US" smtClean="0"/>
              <a:t>©2013WatsonGreenllc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188541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C2F109-217D-4697-8513-BD5E85A850B4}" type="datetimeFigureOut">
              <a:rPr lang="en-US" smtClean="0"/>
              <a:t>4/5/2016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360900-327E-468E-83BC-69A03ABF8B7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2533066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traight Connector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prstClr val="black"/>
              </a:solidFill>
              <a:latin typeface="Agency FB" pitchFamily="34" charset="0"/>
            </a:endParaRPr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prstClr val="black"/>
              </a:solidFill>
              <a:latin typeface="Agency FB" pitchFamily="34" charset="0"/>
            </a:endParaRPr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prstClr val="black"/>
              </a:solidFill>
              <a:latin typeface="Agency FB" pitchFamily="34" charset="0"/>
            </a:endParaRPr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prstClr val="black"/>
              </a:solidFill>
              <a:latin typeface="Agency FB" pitchFamily="34" charset="0"/>
            </a:endParaRPr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dirty="0">
              <a:solidFill>
                <a:prstClr val="black"/>
              </a:solidFill>
              <a:latin typeface="Agency FB" pitchFamily="34" charset="0"/>
            </a:endParaRPr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prstClr val="black"/>
              </a:solidFill>
              <a:latin typeface="Agency FB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prstClr val="white"/>
              </a:solidFill>
            </a:endParaRPr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dirty="0">
              <a:solidFill>
                <a:prstClr val="black"/>
              </a:solidFill>
              <a:latin typeface="Agency FB" pitchFamily="34" charset="0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prstClr val="white"/>
              </a:solidFill>
            </a:endParaRPr>
          </a:p>
        </p:txBody>
      </p:sp>
      <p:sp>
        <p:nvSpPr>
          <p:cNvPr id="13" name="Oval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prstClr val="white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8CADAE">
                    <a:shade val="75000"/>
                  </a:srgbClr>
                </a:solidFill>
              </a:rPr>
              <a:t>#</a:t>
            </a:r>
            <a:fld id="{9C51E441-CFD1-45CF-9CA8-9CC47C0BF269}" type="slidenum">
              <a:rPr lang="en-US" smtClean="0">
                <a:solidFill>
                  <a:srgbClr val="8CADA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8CADAE">
                  <a:shade val="75000"/>
                </a:srgb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prstClr val="black"/>
              </a:solidFill>
              <a:latin typeface="Agency FB" pitchFamily="34" charset="0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pPr>
              <a:defRPr/>
            </a:pPr>
            <a:r>
              <a:rPr lang="en-US" smtClean="0"/>
              <a:t>©2013WatsonGreenllc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440243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©2013WatsonGreenllc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8CADAE">
                    <a:shade val="75000"/>
                  </a:srgbClr>
                </a:solidFill>
              </a:rPr>
              <a:t>#</a:t>
            </a:r>
            <a:fld id="{874C7C40-0EB2-4958-B92C-0635B0453D34}" type="slidenum">
              <a:rPr lang="en-US" smtClean="0">
                <a:solidFill>
                  <a:srgbClr val="8CADA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8CADA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638524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prstClr val="black"/>
              </a:solidFill>
              <a:latin typeface="Agency FB" pitchFamily="34" charset="0"/>
            </a:endParaRP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prstClr val="black"/>
              </a:solidFill>
              <a:latin typeface="Agency FB" pitchFamily="34" charset="0"/>
            </a:endParaRP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prstClr val="black"/>
              </a:solidFill>
              <a:latin typeface="Agency FB" pitchFamily="34" charset="0"/>
            </a:endParaRPr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prstClr val="black"/>
              </a:solidFill>
              <a:latin typeface="Agency FB" pitchFamily="34" charset="0"/>
            </a:endParaRPr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prstClr val="black"/>
              </a:solidFill>
              <a:latin typeface="Agency FB" pitchFamily="34" charset="0"/>
            </a:endParaRPr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dirty="0">
              <a:solidFill>
                <a:prstClr val="black"/>
              </a:solidFill>
              <a:latin typeface="Agency FB" pitchFamily="34" charset="0"/>
            </a:endParaRPr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prstClr val="black"/>
              </a:solidFill>
              <a:latin typeface="Agency FB" pitchFamily="34" charset="0"/>
            </a:endParaRPr>
          </a:p>
        </p:txBody>
      </p:sp>
      <p:sp>
        <p:nvSpPr>
          <p:cNvPr id="14" name="Oval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prstClr val="white"/>
              </a:solidFill>
            </a:endParaRPr>
          </a:p>
        </p:txBody>
      </p:sp>
      <p:sp>
        <p:nvSpPr>
          <p:cNvPr id="15" name="Oval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8CADAE">
                    <a:shade val="75000"/>
                  </a:srgbClr>
                </a:solidFill>
              </a:rPr>
              <a:t>#</a:t>
            </a:r>
            <a:fld id="{7060FA50-0831-4112-8905-C93E7A608095}" type="slidenum">
              <a:rPr lang="en-US" smtClean="0">
                <a:solidFill>
                  <a:srgbClr val="8CADA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8CADAE">
                  <a:shade val="75000"/>
                </a:srgbClr>
              </a:solidFill>
            </a:endParaRP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©2013WatsonGreenllc</a:t>
            </a:r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400633465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©2013WatsonGreenllc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8CADAE">
                    <a:shade val="75000"/>
                  </a:srgbClr>
                </a:solidFill>
              </a:rPr>
              <a:t>#</a:t>
            </a:r>
            <a:fld id="{79B20305-5B0C-476E-A208-36881936CFB2}" type="slidenum">
              <a:rPr lang="en-US" smtClean="0">
                <a:solidFill>
                  <a:srgbClr val="8CADA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8CADA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5752757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©2013WatsonGreenllc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8CADAE">
                    <a:shade val="75000"/>
                  </a:srgbClr>
                </a:solidFill>
              </a:rPr>
              <a:t>#</a:t>
            </a:r>
            <a:fld id="{79B20305-5B0C-476E-A208-36881936CFB2}" type="slidenum">
              <a:rPr lang="en-US" smtClean="0">
                <a:solidFill>
                  <a:srgbClr val="8CADA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8CADA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86551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C2F109-217D-4697-8513-BD5E85A850B4}" type="datetimeFigureOut">
              <a:rPr lang="en-US" smtClean="0"/>
              <a:t>4/5/2016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360900-327E-468E-83BC-69A03ABF8B7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21288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C2F109-217D-4697-8513-BD5E85A850B4}" type="datetimeFigureOut">
              <a:rPr lang="en-US" smtClean="0"/>
              <a:t>4/5/2016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360900-327E-468E-83BC-69A03ABF8B7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70282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C2F109-217D-4697-8513-BD5E85A850B4}" type="datetimeFigureOut">
              <a:rPr lang="en-US" smtClean="0"/>
              <a:t>4/5/2016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360900-327E-468E-83BC-69A03ABF8B7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79446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C2F109-217D-4697-8513-BD5E85A850B4}" type="datetimeFigureOut">
              <a:rPr lang="en-US" smtClean="0"/>
              <a:t>4/5/2016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360900-327E-468E-83BC-69A03ABF8B7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30941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C2F109-217D-4697-8513-BD5E85A850B4}" type="datetimeFigureOut">
              <a:rPr lang="en-US" smtClean="0"/>
              <a:t>4/5/2016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360900-327E-468E-83BC-69A03ABF8B7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13361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16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8.xml"/><Relationship Id="rId3" Type="http://schemas.openxmlformats.org/officeDocument/2006/relationships/slideLayout" Target="../slideLayouts/slideLayout23.xml"/><Relationship Id="rId7" Type="http://schemas.openxmlformats.org/officeDocument/2006/relationships/slideLayout" Target="../slideLayouts/slideLayout27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2.xml"/><Relationship Id="rId1" Type="http://schemas.openxmlformats.org/officeDocument/2006/relationships/slideLayout" Target="../slideLayouts/slideLayout21.xml"/><Relationship Id="rId6" Type="http://schemas.openxmlformats.org/officeDocument/2006/relationships/slideLayout" Target="../slideLayouts/slideLayout26.xml"/><Relationship Id="rId11" Type="http://schemas.openxmlformats.org/officeDocument/2006/relationships/slideLayout" Target="../slideLayouts/slideLayout31.xml"/><Relationship Id="rId5" Type="http://schemas.openxmlformats.org/officeDocument/2006/relationships/slideLayout" Target="../slideLayouts/slideLayout25.xml"/><Relationship Id="rId10" Type="http://schemas.openxmlformats.org/officeDocument/2006/relationships/slideLayout" Target="../slideLayouts/slideLayout30.xml"/><Relationship Id="rId4" Type="http://schemas.openxmlformats.org/officeDocument/2006/relationships/slideLayout" Target="../slideLayouts/slideLayout24.xml"/><Relationship Id="rId9" Type="http://schemas.openxmlformats.org/officeDocument/2006/relationships/slideLayout" Target="../slideLayouts/slideLayout29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9.xml"/><Relationship Id="rId13" Type="http://schemas.openxmlformats.org/officeDocument/2006/relationships/slideLayout" Target="../slideLayouts/slideLayout44.xml"/><Relationship Id="rId3" Type="http://schemas.openxmlformats.org/officeDocument/2006/relationships/slideLayout" Target="../slideLayouts/slideLayout34.xml"/><Relationship Id="rId7" Type="http://schemas.openxmlformats.org/officeDocument/2006/relationships/slideLayout" Target="../slideLayouts/slideLayout38.xml"/><Relationship Id="rId12" Type="http://schemas.openxmlformats.org/officeDocument/2006/relationships/slideLayout" Target="../slideLayouts/slideLayout43.xml"/><Relationship Id="rId2" Type="http://schemas.openxmlformats.org/officeDocument/2006/relationships/slideLayout" Target="../slideLayouts/slideLayout33.xml"/><Relationship Id="rId1" Type="http://schemas.openxmlformats.org/officeDocument/2006/relationships/slideLayout" Target="../slideLayouts/slideLayout32.xml"/><Relationship Id="rId6" Type="http://schemas.openxmlformats.org/officeDocument/2006/relationships/slideLayout" Target="../slideLayouts/slideLayout37.xml"/><Relationship Id="rId11" Type="http://schemas.openxmlformats.org/officeDocument/2006/relationships/slideLayout" Target="../slideLayouts/slideLayout42.xml"/><Relationship Id="rId5" Type="http://schemas.openxmlformats.org/officeDocument/2006/relationships/slideLayout" Target="../slideLayouts/slideLayout36.xml"/><Relationship Id="rId15" Type="http://schemas.openxmlformats.org/officeDocument/2006/relationships/image" Target="../media/image8.jpeg"/><Relationship Id="rId10" Type="http://schemas.openxmlformats.org/officeDocument/2006/relationships/slideLayout" Target="../slideLayouts/slideLayout41.xml"/><Relationship Id="rId4" Type="http://schemas.openxmlformats.org/officeDocument/2006/relationships/slideLayout" Target="../slideLayouts/slideLayout35.xml"/><Relationship Id="rId9" Type="http://schemas.openxmlformats.org/officeDocument/2006/relationships/slideLayout" Target="../slideLayouts/slideLayout40.xml"/><Relationship Id="rId14" Type="http://schemas.openxmlformats.org/officeDocument/2006/relationships/theme" Target="../theme/theme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C2F109-217D-4697-8513-BD5E85A850B4}" type="datetimeFigureOut">
              <a:rPr lang="en-US" smtClean="0"/>
              <a:t>4/5/2016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360900-327E-468E-83BC-69A03ABF8B7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72739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1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305489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</p:sldLayoutIdLst>
  <p:transition>
    <p:fad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8" name="Rounded Rectangle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E4FC0486-9AE1-4854-A514-331DCF13544D}" type="datetimeFigureOut">
              <a:rPr lang="en-US" smtClean="0">
                <a:solidFill>
                  <a:srgbClr val="04617B"/>
                </a:solidFill>
              </a:rPr>
              <a:pPr/>
              <a:t>4/5/2016</a:t>
            </a:fld>
            <a:endParaRPr lang="en-US" dirty="0">
              <a:solidFill>
                <a:srgbClr val="04617B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 dirty="0">
              <a:solidFill>
                <a:srgbClr val="04617B"/>
              </a:solidFill>
            </a:endParaRPr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E7CAD12A-3254-4F3E-90B6-D0DB1432BF7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66675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prstClr val="black"/>
              </a:solidFill>
              <a:latin typeface="Agency FB" pitchFamily="34" charset="0"/>
            </a:endParaRPr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prstClr val="black"/>
              </a:solidFill>
              <a:latin typeface="Agency FB" pitchFamily="34" charset="0"/>
            </a:endParaRPr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prstClr val="black"/>
              </a:solidFill>
              <a:latin typeface="Agency FB" pitchFamily="34" charset="0"/>
            </a:endParaRPr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prstClr val="black"/>
              </a:solidFill>
              <a:latin typeface="Agency FB" pitchFamily="34" charset="0"/>
            </a:endParaRP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prstClr val="black"/>
              </a:solidFill>
              <a:latin typeface="Agency FB" pitchFamily="34" charset="0"/>
            </a:endParaRP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latin typeface="Agency FB" pitchFamily="34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5401056" y="6388385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 smtClean="0">
                <a:latin typeface="Agency FB" pitchFamily="34" charset="0"/>
              </a:rPr>
              <a:t>©2013WatsonGreenllc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dirty="0">
              <a:solidFill>
                <a:prstClr val="black"/>
              </a:solidFill>
              <a:latin typeface="Agency FB" pitchFamily="34" charset="0"/>
            </a:endParaRPr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prstClr val="black"/>
              </a:solidFill>
              <a:latin typeface="Agency FB" pitchFamily="34" charset="0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prstClr val="white"/>
              </a:solidFill>
            </a:endParaRPr>
          </a:p>
        </p:txBody>
      </p:sp>
      <p:sp>
        <p:nvSpPr>
          <p:cNvPr id="15" name="Oval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prstClr val="white"/>
              </a:solidFill>
            </a:endParaRPr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mtClean="0">
                <a:solidFill>
                  <a:srgbClr val="8CADAE">
                    <a:shade val="75000"/>
                  </a:srgbClr>
                </a:solidFill>
                <a:latin typeface="Agency FB" pitchFamily="34" charset="0"/>
              </a:rPr>
              <a:t>#</a:t>
            </a:r>
            <a:fld id="{79B20305-5B0C-476E-A208-36881936CFB2}" type="slidenum">
              <a:rPr lang="en-US" smtClean="0">
                <a:solidFill>
                  <a:srgbClr val="8CADAE">
                    <a:shade val="75000"/>
                  </a:srgbClr>
                </a:solidFill>
                <a:latin typeface="Agency FB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8CADAE">
                  <a:shade val="75000"/>
                </a:srgbClr>
              </a:solidFill>
              <a:latin typeface="Agency FB" pitchFamily="34" charset="0"/>
            </a:endParaRPr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0" name="Rectangle 7"/>
          <p:cNvSpPr>
            <a:spLocks noChangeArrowheads="1"/>
          </p:cNvSpPr>
          <p:nvPr userDrawn="1"/>
        </p:nvSpPr>
        <p:spPr bwMode="auto">
          <a:xfrm>
            <a:off x="609600" y="6340475"/>
            <a:ext cx="2146300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400" dirty="0">
              <a:solidFill>
                <a:prstClr val="black"/>
              </a:solidFill>
              <a:latin typeface="Agency FB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400" dirty="0">
              <a:solidFill>
                <a:prstClr val="black"/>
              </a:solidFill>
              <a:latin typeface="Agency FB" pitchFamily="34" charset="0"/>
            </a:endParaRPr>
          </a:p>
        </p:txBody>
      </p:sp>
      <p:pic>
        <p:nvPicPr>
          <p:cNvPr id="21" name="Picture 5" descr="Logo - WG in JPEG Format"/>
          <p:cNvPicPr>
            <a:picLocks noChangeAspect="1" noChangeArrowheads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125" y="6019800"/>
            <a:ext cx="1444625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152239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  <p:sldLayoutId id="2147483732" r:id="rId12"/>
    <p:sldLayoutId id="2147483733" r:id="rId13"/>
  </p:sldLayoutIdLst>
  <p:hf hdr="0" dt="0"/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0.xml"/><Relationship Id="rId5" Type="http://schemas.openxmlformats.org/officeDocument/2006/relationships/image" Target="../media/image20.jpg"/><Relationship Id="rId4" Type="http://schemas.openxmlformats.org/officeDocument/2006/relationships/hyperlink" Target="mailto:wmg5@cdc.gov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9.gif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3.xml"/><Relationship Id="rId4" Type="http://schemas.openxmlformats.org/officeDocument/2006/relationships/image" Target="../media/image22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3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3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Relationship Id="rId9" Type="http://schemas.openxmlformats.org/officeDocument/2006/relationships/image" Target="../media/image24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7" Type="http://schemas.openxmlformats.org/officeDocument/2006/relationships/image" Target="../media/image25.pn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33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3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3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3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gif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3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3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3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5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tmp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5.xml"/><Relationship Id="rId4" Type="http://schemas.openxmlformats.org/officeDocument/2006/relationships/image" Target="../media/image37.tmp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tmp"/><Relationship Id="rId1" Type="http://schemas.openxmlformats.org/officeDocument/2006/relationships/slideLayout" Target="../slideLayouts/slideLayout2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tmp"/><Relationship Id="rId1" Type="http://schemas.openxmlformats.org/officeDocument/2006/relationships/slideLayout" Target="../slideLayouts/slideLayout2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emf"/><Relationship Id="rId1" Type="http://schemas.openxmlformats.org/officeDocument/2006/relationships/slideLayout" Target="../slideLayouts/slideLayout2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6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Crafting the Right Message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3581400"/>
            <a:ext cx="7696200" cy="2438400"/>
          </a:xfrm>
        </p:spPr>
        <p:txBody>
          <a:bodyPr>
            <a:noAutofit/>
          </a:bodyPr>
          <a:lstStyle/>
          <a:p>
            <a:r>
              <a:rPr lang="en-US" sz="2400" dirty="0" smtClean="0"/>
              <a:t>April 5, 2016</a:t>
            </a:r>
          </a:p>
          <a:p>
            <a:r>
              <a:rPr lang="en-US" sz="2400" dirty="0" smtClean="0"/>
              <a:t>9:30 a.m. – 10:30 a.m.</a:t>
            </a:r>
          </a:p>
          <a:p>
            <a:endParaRPr lang="en-US" sz="600" dirty="0" smtClean="0"/>
          </a:p>
          <a:p>
            <a:r>
              <a:rPr lang="en-US" sz="2400" i="1" dirty="0" smtClean="0"/>
              <a:t>Laura </a:t>
            </a:r>
            <a:r>
              <a:rPr lang="en-US" sz="2400" i="1" dirty="0" err="1" smtClean="0"/>
              <a:t>Burnworth</a:t>
            </a:r>
            <a:r>
              <a:rPr lang="en-US" sz="2400" i="1" dirty="0" smtClean="0"/>
              <a:t>, Centers for Disease Control and Prevention </a:t>
            </a:r>
          </a:p>
          <a:p>
            <a:r>
              <a:rPr lang="en-US" sz="2400" i="1" dirty="0" smtClean="0"/>
              <a:t>Donna </a:t>
            </a:r>
            <a:r>
              <a:rPr lang="en-US" sz="2400" i="1" dirty="0"/>
              <a:t>Rosenbaum, Food Safety Partners, </a:t>
            </a:r>
            <a:r>
              <a:rPr lang="en-US" sz="2400" i="1" dirty="0" smtClean="0"/>
              <a:t>Ltd</a:t>
            </a:r>
          </a:p>
          <a:p>
            <a:r>
              <a:rPr lang="en-US" sz="2400" i="1" dirty="0" smtClean="0"/>
              <a:t>Amy </a:t>
            </a:r>
            <a:r>
              <a:rPr lang="en-US" sz="2400" i="1" dirty="0"/>
              <a:t>Philpott, Watson Green </a:t>
            </a:r>
            <a:r>
              <a:rPr lang="en-US" sz="2400" i="1" dirty="0" smtClean="0"/>
              <a:t>LLC</a:t>
            </a:r>
            <a:r>
              <a:rPr lang="en-US" sz="2400" i="1" dirty="0"/>
              <a:t/>
            </a:r>
            <a:br>
              <a:rPr lang="en-US" sz="2400" i="1" dirty="0"/>
            </a:b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918580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Crafting the CDC Message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660" y="1764979"/>
            <a:ext cx="8686800" cy="3953607"/>
          </a:xfrm>
          <a:prstGeom prst="rect">
            <a:avLst/>
          </a:prstGeom>
          <a:ln>
            <a:solidFill>
              <a:schemeClr val="bg2"/>
            </a:solidFill>
          </a:ln>
        </p:spPr>
      </p:pic>
    </p:spTree>
    <p:extLst>
      <p:ext uri="{BB962C8B-B14F-4D97-AF65-F5344CB8AC3E}">
        <p14:creationId xmlns:p14="http://schemas.microsoft.com/office/powerpoint/2010/main" val="357655306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Balancing Priorities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As the </a:t>
            </a:r>
            <a:r>
              <a:rPr lang="en-US" dirty="0" smtClean="0">
                <a:solidFill>
                  <a:schemeClr val="tx1"/>
                </a:solidFill>
              </a:rPr>
              <a:t>nation’s public health agency</a:t>
            </a:r>
            <a:r>
              <a:rPr lang="en-US" dirty="0" smtClean="0"/>
              <a:t>, CDC represents public health officials around the country when it communicates about an investigation</a:t>
            </a:r>
          </a:p>
          <a:p>
            <a:endParaRPr lang="en-US" dirty="0"/>
          </a:p>
          <a:p>
            <a:r>
              <a:rPr lang="en-US" dirty="0" smtClean="0"/>
              <a:t>The process of posting a notice on the CDC website about a foodborne outbreak involves </a:t>
            </a:r>
            <a:r>
              <a:rPr lang="en-US" dirty="0" smtClean="0">
                <a:solidFill>
                  <a:schemeClr val="tx1"/>
                </a:solidFill>
              </a:rPr>
              <a:t>balancing </a:t>
            </a:r>
            <a:r>
              <a:rPr lang="en-US" dirty="0" smtClean="0"/>
              <a:t>priorities:</a:t>
            </a:r>
          </a:p>
          <a:p>
            <a:pPr lvl="1"/>
            <a:r>
              <a:rPr lang="en-US" dirty="0" smtClean="0"/>
              <a:t>Being “fast and right”</a:t>
            </a:r>
          </a:p>
          <a:p>
            <a:pPr lvl="1"/>
            <a:r>
              <a:rPr lang="en-US" dirty="0" smtClean="0"/>
              <a:t>Input from partners</a:t>
            </a:r>
          </a:p>
          <a:p>
            <a:pPr lvl="1"/>
            <a:r>
              <a:rPr lang="en-US" dirty="0" smtClean="0"/>
              <a:t>Science and plain language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3200" y="4627730"/>
            <a:ext cx="2133600" cy="1600200"/>
          </a:xfrm>
          <a:prstGeom prst="rect">
            <a:avLst/>
          </a:prstGeom>
          <a:ln>
            <a:solidFill>
              <a:schemeClr val="bg2"/>
            </a:solidFill>
          </a:ln>
        </p:spPr>
      </p:pic>
    </p:spTree>
    <p:extLst>
      <p:ext uri="{BB962C8B-B14F-4D97-AF65-F5344CB8AC3E}">
        <p14:creationId xmlns:p14="http://schemas.microsoft.com/office/powerpoint/2010/main" val="102524336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Balancing Being “Fast and Right”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24399"/>
          </a:xfrm>
        </p:spPr>
        <p:txBody>
          <a:bodyPr/>
          <a:lstStyle/>
          <a:p>
            <a:r>
              <a:rPr lang="en-US" dirty="0" smtClean="0"/>
              <a:t>We have to balance communicating quickly but also waiting until we have enough information to issue actionable advice</a:t>
            </a:r>
          </a:p>
          <a:p>
            <a:endParaRPr lang="en-US" dirty="0"/>
          </a:p>
          <a:p>
            <a:r>
              <a:rPr lang="en-US" dirty="0" smtClean="0"/>
              <a:t>Often, CDC is not the first agency to “break the news”</a:t>
            </a:r>
          </a:p>
          <a:p>
            <a:pPr lvl="1"/>
            <a:r>
              <a:rPr lang="en-US" dirty="0" smtClean="0"/>
              <a:t>We may wait to communicate until a company issues a recall so we can link to it and give </a:t>
            </a:r>
            <a:r>
              <a:rPr lang="en-US" b="1" dirty="0" smtClean="0">
                <a:solidFill>
                  <a:schemeClr val="tx1"/>
                </a:solidFill>
              </a:rPr>
              <a:t>specific advice </a:t>
            </a:r>
            <a:r>
              <a:rPr lang="en-US" dirty="0" smtClean="0"/>
              <a:t>about what not to eat</a:t>
            </a:r>
          </a:p>
          <a:p>
            <a:pPr lvl="1"/>
            <a:r>
              <a:rPr lang="en-US" dirty="0" smtClean="0"/>
              <a:t>A state or local health department may issue press first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Messages are reviewed at multiple levels of CDC to ensure scientific and communication principles are being applied</a:t>
            </a:r>
          </a:p>
          <a:p>
            <a:pPr lvl="1"/>
            <a:r>
              <a:rPr lang="en-US" dirty="0" smtClean="0"/>
              <a:t>A </a:t>
            </a:r>
            <a:r>
              <a:rPr lang="en-US" b="1" dirty="0" smtClean="0">
                <a:solidFill>
                  <a:schemeClr val="tx1"/>
                </a:solidFill>
              </a:rPr>
              <a:t>template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smtClean="0"/>
              <a:t>is used to expedite the process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511121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Balancing Input from Partners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State and local officials</a:t>
            </a:r>
          </a:p>
          <a:p>
            <a:pPr lvl="1"/>
            <a:r>
              <a:rPr lang="en-US" dirty="0" smtClean="0"/>
              <a:t>Case count and patient outcomes</a:t>
            </a:r>
          </a:p>
          <a:p>
            <a:pPr lvl="1"/>
            <a:r>
              <a:rPr lang="en-US" dirty="0" smtClean="0"/>
              <a:t>Product testing completed by states</a:t>
            </a:r>
          </a:p>
          <a:p>
            <a:endParaRPr lang="en-US" dirty="0"/>
          </a:p>
          <a:p>
            <a:r>
              <a:rPr lang="en-US" dirty="0" smtClean="0"/>
              <a:t>Federal regulatory agencies</a:t>
            </a:r>
          </a:p>
          <a:p>
            <a:pPr lvl="1"/>
            <a:r>
              <a:rPr lang="en-US" dirty="0" smtClean="0"/>
              <a:t>Regulatory investigation</a:t>
            </a:r>
          </a:p>
          <a:p>
            <a:pPr lvl="1"/>
            <a:r>
              <a:rPr lang="en-US" dirty="0" smtClean="0"/>
              <a:t>Compliance actions</a:t>
            </a:r>
          </a:p>
          <a:p>
            <a:endParaRPr lang="en-US" dirty="0"/>
          </a:p>
          <a:p>
            <a:r>
              <a:rPr lang="en-US" dirty="0" smtClean="0"/>
              <a:t>Food industry</a:t>
            </a:r>
          </a:p>
          <a:p>
            <a:pPr lvl="1"/>
            <a:r>
              <a:rPr lang="en-US" dirty="0" smtClean="0"/>
              <a:t>Details about the implicated food product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6534" y="2810387"/>
            <a:ext cx="2981429" cy="1988992"/>
          </a:xfrm>
          <a:prstGeom prst="rect">
            <a:avLst/>
          </a:prstGeom>
          <a:ln>
            <a:solidFill>
              <a:schemeClr val="bg2"/>
            </a:solidFill>
          </a:ln>
        </p:spPr>
      </p:pic>
    </p:spTree>
    <p:extLst>
      <p:ext uri="{BB962C8B-B14F-4D97-AF65-F5344CB8AC3E}">
        <p14:creationId xmlns:p14="http://schemas.microsoft.com/office/powerpoint/2010/main" val="369840976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Balancing Science &amp; Plain Language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CDC is a </a:t>
            </a:r>
            <a:r>
              <a:rPr lang="en-US" dirty="0" smtClean="0">
                <a:solidFill>
                  <a:schemeClr val="tx1"/>
                </a:solidFill>
              </a:rPr>
              <a:t>scientific</a:t>
            </a:r>
            <a:r>
              <a:rPr lang="en-US" dirty="0" smtClean="0"/>
              <a:t> agency</a:t>
            </a:r>
          </a:p>
          <a:p>
            <a:pPr lvl="1"/>
            <a:r>
              <a:rPr lang="en-US" dirty="0" smtClean="0"/>
              <a:t>Information must be scientifically accurate </a:t>
            </a:r>
          </a:p>
          <a:p>
            <a:endParaRPr lang="en-US" dirty="0"/>
          </a:p>
          <a:p>
            <a:r>
              <a:rPr lang="en-US" dirty="0" smtClean="0">
                <a:solidFill>
                  <a:schemeClr val="tx1"/>
                </a:solidFill>
              </a:rPr>
              <a:t>Plain Writing Act </a:t>
            </a:r>
            <a:r>
              <a:rPr lang="en-US" dirty="0" smtClean="0"/>
              <a:t>of 2010</a:t>
            </a:r>
          </a:p>
          <a:p>
            <a:pPr lvl="1"/>
            <a:r>
              <a:rPr lang="en-US" dirty="0"/>
              <a:t>R</a:t>
            </a:r>
            <a:r>
              <a:rPr lang="en-US" dirty="0" smtClean="0"/>
              <a:t>equires </a:t>
            </a:r>
            <a:r>
              <a:rPr lang="en-US" dirty="0"/>
              <a:t>all federal agencies to write "clear government communication that the public can understand and </a:t>
            </a:r>
            <a:r>
              <a:rPr lang="en-US" dirty="0" smtClean="0"/>
              <a:t>use”</a:t>
            </a:r>
          </a:p>
          <a:p>
            <a:endParaRPr lang="en-US" dirty="0"/>
          </a:p>
          <a:p>
            <a:r>
              <a:rPr lang="en-US" dirty="0" smtClean="0"/>
              <a:t>Our outbreak communications must </a:t>
            </a:r>
            <a:r>
              <a:rPr lang="en-US" dirty="0" smtClean="0">
                <a:solidFill>
                  <a:schemeClr val="tx1"/>
                </a:solidFill>
              </a:rPr>
              <a:t>balance</a:t>
            </a:r>
            <a:r>
              <a:rPr lang="en-US" dirty="0" smtClean="0"/>
              <a:t> being scientifically accurate and understandable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0548" y="5310653"/>
            <a:ext cx="2586251" cy="1019836"/>
          </a:xfrm>
          <a:prstGeom prst="rect">
            <a:avLst/>
          </a:prstGeom>
          <a:ln>
            <a:solidFill>
              <a:schemeClr val="bg2"/>
            </a:solidFill>
          </a:ln>
        </p:spPr>
      </p:pic>
    </p:spTree>
    <p:extLst>
      <p:ext uri="{BB962C8B-B14F-4D97-AF65-F5344CB8AC3E}">
        <p14:creationId xmlns:p14="http://schemas.microsoft.com/office/powerpoint/2010/main" val="86492418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We Say Has Impact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CDC is a trusted source of science-based health information</a:t>
            </a:r>
          </a:p>
          <a:p>
            <a:endParaRPr lang="en-US" dirty="0"/>
          </a:p>
          <a:p>
            <a:r>
              <a:rPr lang="en-US" dirty="0" smtClean="0"/>
              <a:t>That means </a:t>
            </a:r>
            <a:r>
              <a:rPr lang="en-US" dirty="0" smtClean="0">
                <a:solidFill>
                  <a:schemeClr val="tx1"/>
                </a:solidFill>
              </a:rPr>
              <a:t>what</a:t>
            </a:r>
            <a:r>
              <a:rPr lang="en-US" dirty="0" smtClean="0"/>
              <a:t> we say and </a:t>
            </a:r>
            <a:r>
              <a:rPr lang="en-US" dirty="0" smtClean="0">
                <a:solidFill>
                  <a:schemeClr val="tx1"/>
                </a:solidFill>
              </a:rPr>
              <a:t>how</a:t>
            </a:r>
            <a:r>
              <a:rPr lang="en-US" dirty="0" smtClean="0"/>
              <a:t> we say it has implications</a:t>
            </a:r>
          </a:p>
          <a:p>
            <a:pPr lvl="1"/>
            <a:r>
              <a:rPr lang="en-US" dirty="0" smtClean="0"/>
              <a:t>“…is the likely source of this outbreak.”</a:t>
            </a:r>
          </a:p>
          <a:p>
            <a:pPr lvl="1"/>
            <a:r>
              <a:rPr lang="en-US" dirty="0" smtClean="0"/>
              <a:t>“The outbreak appears to be over.”</a:t>
            </a:r>
            <a:endParaRPr lang="en-US" dirty="0"/>
          </a:p>
          <a:p>
            <a:pPr lvl="1"/>
            <a:r>
              <a:rPr lang="en-US" dirty="0" smtClean="0"/>
              <a:t>“…closely related genetically…”</a:t>
            </a:r>
          </a:p>
          <a:p>
            <a:pPr lvl="1"/>
            <a:r>
              <a:rPr lang="en-US" dirty="0" smtClean="0"/>
              <a:t>“This investigation is ongoing.”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1187" y="4756115"/>
            <a:ext cx="5255613" cy="1454185"/>
          </a:xfrm>
          <a:prstGeom prst="rect">
            <a:avLst/>
          </a:prstGeom>
          <a:ln>
            <a:solidFill>
              <a:schemeClr val="bg2"/>
            </a:solidFill>
          </a:ln>
        </p:spPr>
      </p:pic>
    </p:spTree>
    <p:extLst>
      <p:ext uri="{BB962C8B-B14F-4D97-AF65-F5344CB8AC3E}">
        <p14:creationId xmlns:p14="http://schemas.microsoft.com/office/powerpoint/2010/main" val="1533595460"/>
      </p:ext>
    </p:extLst>
  </p:cSld>
  <p:clrMapOvr>
    <a:masterClrMapping/>
  </p:clrMapOvr>
  <p:transition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Naming Companies to Protect Public Health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It’s a general policy for CDC to identify commercial entities involved in ongoing outbreaks </a:t>
            </a:r>
            <a:r>
              <a:rPr lang="en-US" dirty="0" smtClean="0">
                <a:solidFill>
                  <a:schemeClr val="tx1"/>
                </a:solidFill>
              </a:rPr>
              <a:t>IF</a:t>
            </a:r>
            <a:r>
              <a:rPr lang="en-US" dirty="0" smtClean="0"/>
              <a:t> it protects public health</a:t>
            </a:r>
          </a:p>
          <a:p>
            <a:pPr lvl="1"/>
            <a:r>
              <a:rPr lang="en-US" dirty="0" smtClean="0"/>
              <a:t>Company name appears in the title of the web posting as being “linked to the outbreak”</a:t>
            </a:r>
          </a:p>
          <a:p>
            <a:endParaRPr lang="en-US" dirty="0"/>
          </a:p>
          <a:p>
            <a:r>
              <a:rPr lang="en-US" dirty="0" smtClean="0"/>
              <a:t>Recently, CDC has been </a:t>
            </a:r>
            <a:r>
              <a:rPr lang="en-US" dirty="0" smtClean="0">
                <a:solidFill>
                  <a:schemeClr val="tx1"/>
                </a:solidFill>
              </a:rPr>
              <a:t>challenged</a:t>
            </a:r>
            <a:r>
              <a:rPr lang="en-US" dirty="0" smtClean="0"/>
              <a:t> by companies for the way in which firms are identified in outbreak web postings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595" y="4446713"/>
            <a:ext cx="3951027" cy="1228090"/>
          </a:xfrm>
          <a:prstGeom prst="rect">
            <a:avLst/>
          </a:prstGeom>
          <a:ln>
            <a:solidFill>
              <a:schemeClr val="bg2"/>
            </a:solidFill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2567" y="4741363"/>
            <a:ext cx="4882838" cy="2004434"/>
          </a:xfrm>
          <a:prstGeom prst="rect">
            <a:avLst/>
          </a:prstGeom>
          <a:ln>
            <a:solidFill>
              <a:schemeClr val="bg2"/>
            </a:solidFill>
          </a:ln>
        </p:spPr>
      </p:pic>
    </p:spTree>
    <p:extLst>
      <p:ext uri="{BB962C8B-B14F-4D97-AF65-F5344CB8AC3E}">
        <p14:creationId xmlns:p14="http://schemas.microsoft.com/office/powerpoint/2010/main" val="1876761221"/>
      </p:ext>
    </p:extLst>
  </p:cSld>
  <p:clrMapOvr>
    <a:masterClrMapping/>
  </p:clrMapOvr>
  <p:transition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Constantly Improving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Using </a:t>
            </a:r>
            <a:r>
              <a:rPr lang="en-US" dirty="0" smtClean="0">
                <a:solidFill>
                  <a:schemeClr val="tx1"/>
                </a:solidFill>
              </a:rPr>
              <a:t>social media </a:t>
            </a:r>
            <a:r>
              <a:rPr lang="en-US" dirty="0" smtClean="0"/>
              <a:t>and </a:t>
            </a:r>
            <a:r>
              <a:rPr lang="en-US" dirty="0" smtClean="0">
                <a:solidFill>
                  <a:schemeClr val="tx1"/>
                </a:solidFill>
              </a:rPr>
              <a:t>traditional media </a:t>
            </a:r>
            <a:r>
              <a:rPr lang="en-US" dirty="0" smtClean="0"/>
              <a:t>to make changes in real time during investigations</a:t>
            </a:r>
          </a:p>
          <a:p>
            <a:endParaRPr lang="en-US" dirty="0"/>
          </a:p>
          <a:p>
            <a:r>
              <a:rPr lang="en-US" dirty="0" smtClean="0"/>
              <a:t>Making improvements to the web posting template</a:t>
            </a:r>
          </a:p>
          <a:p>
            <a:pPr lvl="1"/>
            <a:r>
              <a:rPr lang="en-US" dirty="0" smtClean="0"/>
              <a:t>“What’s New” box</a:t>
            </a:r>
          </a:p>
          <a:p>
            <a:pPr lvl="1"/>
            <a:r>
              <a:rPr lang="en-US" dirty="0" smtClean="0"/>
              <a:t>Shorter, reordered “Highlights” box</a:t>
            </a:r>
          </a:p>
          <a:p>
            <a:pPr marL="457200" lvl="1" indent="0">
              <a:buNone/>
            </a:pPr>
            <a:endParaRPr lang="en-US" dirty="0" smtClean="0"/>
          </a:p>
          <a:p>
            <a:r>
              <a:rPr lang="en-US" dirty="0" smtClean="0"/>
              <a:t>Developing </a:t>
            </a:r>
            <a:r>
              <a:rPr lang="en-US" dirty="0" smtClean="0">
                <a:solidFill>
                  <a:schemeClr val="tx1"/>
                </a:solidFill>
              </a:rPr>
              <a:t>focus groups </a:t>
            </a:r>
            <a:r>
              <a:rPr lang="en-US" dirty="0" smtClean="0"/>
              <a:t>for message testing</a:t>
            </a:r>
          </a:p>
          <a:p>
            <a:pPr lvl="1"/>
            <a:r>
              <a:rPr lang="en-US" dirty="0" smtClean="0"/>
              <a:t>User satisfaction with template</a:t>
            </a:r>
          </a:p>
          <a:p>
            <a:pPr lvl="1"/>
            <a:r>
              <a:rPr lang="en-US" dirty="0" smtClean="0"/>
              <a:t>Understandability of scientific content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6816874"/>
      </p:ext>
    </p:extLst>
  </p:cSld>
  <p:clrMapOvr>
    <a:masterClrMapping/>
  </p:clrMapOvr>
  <p:transition>
    <p:fad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Increasing demands for government to be </a:t>
            </a:r>
            <a:r>
              <a:rPr lang="en-US" dirty="0" smtClean="0">
                <a:solidFill>
                  <a:schemeClr val="tx1"/>
                </a:solidFill>
              </a:rPr>
              <a:t>transparent</a:t>
            </a:r>
          </a:p>
          <a:p>
            <a:pPr lvl="1"/>
            <a:r>
              <a:rPr lang="en-US" dirty="0"/>
              <a:t>Message fatigue is real, but </a:t>
            </a:r>
            <a:r>
              <a:rPr lang="en-US" dirty="0" smtClean="0"/>
              <a:t>should </a:t>
            </a:r>
            <a:r>
              <a:rPr lang="en-US" dirty="0"/>
              <a:t>not be </a:t>
            </a:r>
            <a:r>
              <a:rPr lang="en-US" dirty="0" smtClean="0"/>
              <a:t>a major </a:t>
            </a:r>
            <a:r>
              <a:rPr lang="en-US" dirty="0"/>
              <a:t>reason to delay public </a:t>
            </a:r>
            <a:r>
              <a:rPr lang="en-US" dirty="0" smtClean="0"/>
              <a:t>communication</a:t>
            </a:r>
          </a:p>
          <a:p>
            <a:pPr marL="457200" lvl="1" indent="0">
              <a:buNone/>
            </a:pPr>
            <a:endParaRPr lang="en-US" dirty="0"/>
          </a:p>
          <a:p>
            <a:r>
              <a:rPr lang="en-US" dirty="0" smtClean="0"/>
              <a:t>Decision about right time to communicate is </a:t>
            </a:r>
            <a:r>
              <a:rPr lang="en-US" dirty="0" smtClean="0">
                <a:solidFill>
                  <a:schemeClr val="tx1"/>
                </a:solidFill>
              </a:rPr>
              <a:t>nuanced </a:t>
            </a:r>
          </a:p>
          <a:p>
            <a:pPr lvl="1"/>
            <a:r>
              <a:rPr lang="en-US" dirty="0" smtClean="0"/>
              <a:t>Must continuously weigh evidence to make decision</a:t>
            </a:r>
          </a:p>
          <a:p>
            <a:endParaRPr lang="en-US" dirty="0"/>
          </a:p>
          <a:p>
            <a:r>
              <a:rPr lang="en-US" dirty="0" smtClean="0"/>
              <a:t>Crafting messages that will be understood is </a:t>
            </a:r>
            <a:r>
              <a:rPr lang="en-US" dirty="0" smtClean="0">
                <a:solidFill>
                  <a:schemeClr val="tx1"/>
                </a:solidFill>
              </a:rPr>
              <a:t>complex</a:t>
            </a:r>
          </a:p>
          <a:p>
            <a:pPr lvl="1"/>
            <a:r>
              <a:rPr lang="en-US" dirty="0" smtClean="0"/>
              <a:t>Involves balancing science, input from partners</a:t>
            </a:r>
          </a:p>
          <a:p>
            <a:endParaRPr lang="en-US" dirty="0"/>
          </a:p>
          <a:p>
            <a:r>
              <a:rPr lang="en-US" dirty="0" smtClean="0">
                <a:solidFill>
                  <a:schemeClr val="tx1"/>
                </a:solidFill>
              </a:rPr>
              <a:t>Collaboration</a:t>
            </a:r>
            <a:r>
              <a:rPr lang="en-US" dirty="0" smtClean="0"/>
              <a:t> and trust in the process are key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790436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1371600" y="3733800"/>
            <a:ext cx="6400800" cy="2057400"/>
          </a:xfrm>
        </p:spPr>
        <p:txBody>
          <a:bodyPr/>
          <a:lstStyle/>
          <a:p>
            <a:pPr algn="l"/>
            <a:r>
              <a:rPr lang="en-US" sz="1200" dirty="0" smtClean="0">
                <a:solidFill>
                  <a:schemeClr val="tx1"/>
                </a:solidFill>
                <a:latin typeface="Calibri" pitchFamily="34" charset="0"/>
              </a:rPr>
              <a:t>For more information please contact Centers for Disease Control and Prevention</a:t>
            </a:r>
          </a:p>
          <a:p>
            <a:pPr lvl="0" algn="l"/>
            <a:endParaRPr lang="en-US" sz="1200" b="0" dirty="0" smtClean="0">
              <a:solidFill>
                <a:schemeClr val="tx1"/>
              </a:solidFill>
              <a:latin typeface="Calibri" pitchFamily="34" charset="0"/>
            </a:endParaRPr>
          </a:p>
          <a:p>
            <a:pPr lvl="0" algn="l"/>
            <a:r>
              <a:rPr lang="en-US" sz="1200" b="0" dirty="0" smtClean="0">
                <a:solidFill>
                  <a:schemeClr val="tx1"/>
                </a:solidFill>
                <a:latin typeface="Calibri" pitchFamily="34" charset="0"/>
              </a:rPr>
              <a:t>1600 Clifton Road NE,  Atlanta,  GA  30333</a:t>
            </a:r>
          </a:p>
          <a:p>
            <a:pPr lvl="0" algn="l"/>
            <a:r>
              <a:rPr lang="en-US" sz="1200" b="0" dirty="0" smtClean="0">
                <a:solidFill>
                  <a:schemeClr val="tx1"/>
                </a:solidFill>
                <a:latin typeface="Calibri" pitchFamily="34" charset="0"/>
              </a:rPr>
              <a:t>Telephone: 1-800-CDC-INFO (232-4636)/TTY: 1-888-232-6348</a:t>
            </a:r>
          </a:p>
          <a:p>
            <a:pPr lvl="0" algn="l"/>
            <a:r>
              <a:rPr lang="en-US" sz="1200" b="0" dirty="0">
                <a:solidFill>
                  <a:schemeClr val="tx1"/>
                </a:solidFill>
                <a:latin typeface="Calibri" pitchFamily="34" charset="0"/>
              </a:rPr>
              <a:t>Visit: www.cdc.gov | Contact CDC at: 1-800-CDC-INFO or www.cdc.gov/info</a:t>
            </a:r>
          </a:p>
          <a:p>
            <a:pPr lvl="0" algn="l"/>
            <a:endParaRPr lang="en-US" sz="1200" b="0" dirty="0" smtClean="0">
              <a:solidFill>
                <a:schemeClr val="tx1"/>
              </a:solidFill>
              <a:latin typeface="Calibri" pitchFamily="34" charset="0"/>
            </a:endParaRPr>
          </a:p>
          <a:p>
            <a:pPr lvl="0" algn="l"/>
            <a:r>
              <a:rPr lang="en-US" sz="900" b="0" dirty="0" smtClean="0">
                <a:solidFill>
                  <a:schemeClr val="tx1"/>
                </a:solidFill>
                <a:latin typeface="Calibri" pitchFamily="34" charset="0"/>
              </a:rPr>
              <a:t>The findings and conclusions in this report are those of the authors and do not necessarily represent the official position of the Centers for Disease Control and Prevention.</a:t>
            </a:r>
          </a:p>
        </p:txBody>
      </p:sp>
      <p:pic>
        <p:nvPicPr>
          <p:cNvPr id="8" name="Picture 7" descr=" Logos of the United States Department of Health and Human Services and Centers for Disease Control and Prevention&#10;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52400" y="6515100"/>
            <a:ext cx="190500" cy="190500"/>
          </a:xfrm>
          <a:prstGeom prst="rect">
            <a:avLst/>
          </a:prstGeom>
        </p:spPr>
      </p:pic>
      <p:sp>
        <p:nvSpPr>
          <p:cNvPr id="6" name="Text Placeholder 5"/>
          <p:cNvSpPr txBox="1">
            <a:spLocks/>
          </p:cNvSpPr>
          <p:nvPr/>
        </p:nvSpPr>
        <p:spPr>
          <a:xfrm>
            <a:off x="2143125" y="6270192"/>
            <a:ext cx="5124450" cy="244907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000" kern="1200" baseline="0">
                <a:solidFill>
                  <a:schemeClr val="bg1"/>
                </a:solidFill>
                <a:latin typeface="Calibri" pitchFamily="34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rgbClr val="000000"/>
                </a:solidFill>
              </a:rPr>
              <a:t>National Center for Emerging and Zoonotic Infectious Diseases</a:t>
            </a:r>
          </a:p>
        </p:txBody>
      </p:sp>
      <p:sp>
        <p:nvSpPr>
          <p:cNvPr id="7" name="Text Placeholder 6"/>
          <p:cNvSpPr txBox="1">
            <a:spLocks/>
          </p:cNvSpPr>
          <p:nvPr/>
        </p:nvSpPr>
        <p:spPr>
          <a:xfrm>
            <a:off x="2143125" y="6451727"/>
            <a:ext cx="2444750" cy="228600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000" kern="1200" baseline="0">
                <a:solidFill>
                  <a:schemeClr val="bg1"/>
                </a:solidFill>
                <a:latin typeface="Calibri" pitchFamily="34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>
                <a:solidFill>
                  <a:srgbClr val="333333"/>
                </a:solidFill>
              </a:rPr>
              <a:t>Division Name in this space</a:t>
            </a:r>
            <a:endParaRPr lang="en-US" dirty="0">
              <a:solidFill>
                <a:srgbClr val="333333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043112" y="2276475"/>
            <a:ext cx="50577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0039A6"/>
                </a:solidFill>
              </a:rPr>
              <a:t>Laura Burnworth</a:t>
            </a:r>
          </a:p>
          <a:p>
            <a:pPr algn="ctr"/>
            <a:r>
              <a:rPr lang="en-US" dirty="0" smtClean="0">
                <a:solidFill>
                  <a:srgbClr val="0039A6"/>
                </a:solidFill>
                <a:hlinkClick r:id="rId4"/>
              </a:rPr>
              <a:t>wmg5@cdc.gov</a:t>
            </a:r>
            <a:r>
              <a:rPr lang="en-US" dirty="0" smtClean="0">
                <a:solidFill>
                  <a:srgbClr val="0039A6"/>
                </a:solidFill>
              </a:rPr>
              <a:t> </a:t>
            </a:r>
            <a:endParaRPr lang="en-US" dirty="0">
              <a:solidFill>
                <a:srgbClr val="0039A6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7849" y="913031"/>
            <a:ext cx="2908300" cy="1104900"/>
          </a:xfrm>
          <a:prstGeom prst="rect">
            <a:avLst/>
          </a:prstGeom>
          <a:ln>
            <a:solidFill>
              <a:schemeClr val="bg2"/>
            </a:solidFill>
          </a:ln>
        </p:spPr>
      </p:pic>
    </p:spTree>
    <p:extLst>
      <p:ext uri="{BB962C8B-B14F-4D97-AF65-F5344CB8AC3E}">
        <p14:creationId xmlns:p14="http://schemas.microsoft.com/office/powerpoint/2010/main" val="223945035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1722278"/>
            <a:ext cx="8229600" cy="1676400"/>
          </a:xfrm>
        </p:spPr>
        <p:txBody>
          <a:bodyPr/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3200" dirty="0" smtClean="0"/>
              <a:t>Crafting the Right Message:</a:t>
            </a:r>
            <a:br>
              <a:rPr lang="en-US" sz="3200" dirty="0" smtClean="0"/>
            </a:br>
            <a:r>
              <a:rPr lang="en-US" sz="1000" dirty="0"/>
              <a:t> </a:t>
            </a:r>
            <a:r>
              <a:rPr lang="en-US" sz="1000" dirty="0" smtClean="0"/>
              <a:t> </a:t>
            </a:r>
            <a:r>
              <a:rPr lang="en-US" sz="3200" dirty="0"/>
              <a:t/>
            </a:r>
            <a:br>
              <a:rPr lang="en-US" sz="3200" dirty="0"/>
            </a:br>
            <a:r>
              <a:rPr lang="en-US" sz="3200" dirty="0" smtClean="0"/>
              <a:t>CDC’s Perspective</a:t>
            </a:r>
            <a:r>
              <a:rPr lang="en-US" sz="4000" dirty="0"/>
              <a:t/>
            </a:r>
            <a:br>
              <a:rPr lang="en-US" sz="4000" dirty="0"/>
            </a:br>
            <a:endParaRPr lang="en-US" sz="4000" dirty="0">
              <a:latin typeface="Calibri" pitchFamily="34" charset="0"/>
            </a:endParaRPr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1371600" y="3555343"/>
            <a:ext cx="6400800" cy="457200"/>
          </a:xfrm>
        </p:spPr>
        <p:txBody>
          <a:bodyPr/>
          <a:lstStyle/>
          <a:p>
            <a:r>
              <a:rPr lang="en-US" dirty="0" smtClean="0">
                <a:latin typeface="Calibri" pitchFamily="34" charset="0"/>
              </a:rPr>
              <a:t>Laura Burnworth, MPH</a:t>
            </a:r>
            <a:endParaRPr lang="en-US" dirty="0">
              <a:latin typeface="Calibri" pitchFamily="34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1371600" y="3936735"/>
            <a:ext cx="6400800" cy="1295400"/>
          </a:xfrm>
        </p:spPr>
        <p:txBody>
          <a:bodyPr/>
          <a:lstStyle/>
          <a:p>
            <a:r>
              <a:rPr lang="en-US" dirty="0" smtClean="0">
                <a:latin typeface="Calibri" pitchFamily="34" charset="0"/>
              </a:rPr>
              <a:t>Health Communication Specialist</a:t>
            </a:r>
          </a:p>
          <a:p>
            <a:r>
              <a:rPr lang="en-US" dirty="0" smtClean="0"/>
              <a:t>Outbreak Response and Prevention Branch</a:t>
            </a:r>
            <a:endParaRPr lang="en-US" dirty="0" smtClean="0">
              <a:latin typeface="Calibri" pitchFamily="34" charset="0"/>
            </a:endParaRPr>
          </a:p>
          <a:p>
            <a:endParaRPr lang="en-US" dirty="0" smtClean="0">
              <a:latin typeface="Calibri" pitchFamily="34" charset="0"/>
            </a:endParaRPr>
          </a:p>
          <a:p>
            <a:r>
              <a:rPr lang="en-US" dirty="0" smtClean="0"/>
              <a:t>JIFSAN Annual Symposium</a:t>
            </a:r>
          </a:p>
          <a:p>
            <a:r>
              <a:rPr lang="en-US" dirty="0" smtClean="0"/>
              <a:t>Greenbelt, Maryland</a:t>
            </a:r>
          </a:p>
          <a:p>
            <a:r>
              <a:rPr lang="en-US" dirty="0" smtClean="0">
                <a:latin typeface="Calibri" pitchFamily="34" charset="0"/>
              </a:rPr>
              <a:t>April 5, 2016</a:t>
            </a:r>
            <a:endParaRPr lang="en-US" dirty="0">
              <a:latin typeface="Calibri" pitchFamily="34" charset="0"/>
            </a:endParaRPr>
          </a:p>
        </p:txBody>
      </p:sp>
      <p:pic>
        <p:nvPicPr>
          <p:cNvPr id="7" name="Picture 6" descr="Logos of the United States Department of Health and Human Services and Centers for Disease Control and Prevention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52400" y="6515100"/>
            <a:ext cx="190500" cy="190500"/>
          </a:xfrm>
          <a:prstGeom prst="rect">
            <a:avLst/>
          </a:prstGeom>
        </p:spPr>
      </p:pic>
      <p:sp>
        <p:nvSpPr>
          <p:cNvPr id="6" name="Text Placeholder 5"/>
          <p:cNvSpPr txBox="1">
            <a:spLocks/>
          </p:cNvSpPr>
          <p:nvPr/>
        </p:nvSpPr>
        <p:spPr>
          <a:xfrm>
            <a:off x="2143125" y="6270192"/>
            <a:ext cx="5124450" cy="244907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000" kern="1200" baseline="0">
                <a:solidFill>
                  <a:schemeClr val="bg1"/>
                </a:solidFill>
                <a:latin typeface="Calibri" pitchFamily="34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rgbClr val="000000"/>
                </a:solidFill>
              </a:rPr>
              <a:t>National Center for Emerging and Zoonotic Infectious Diseases</a:t>
            </a:r>
          </a:p>
        </p:txBody>
      </p:sp>
      <p:sp>
        <p:nvSpPr>
          <p:cNvPr id="8" name="Text Placeholder 6"/>
          <p:cNvSpPr txBox="1">
            <a:spLocks/>
          </p:cNvSpPr>
          <p:nvPr/>
        </p:nvSpPr>
        <p:spPr>
          <a:xfrm>
            <a:off x="2143124" y="6451727"/>
            <a:ext cx="4230379" cy="63372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000" kern="1200" baseline="0">
                <a:solidFill>
                  <a:schemeClr val="bg1"/>
                </a:solidFill>
                <a:latin typeface="Calibri" pitchFamily="34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>
                <a:solidFill>
                  <a:srgbClr val="333333"/>
                </a:solidFill>
              </a:rPr>
              <a:t>Division of Foodborne, Waterborne, and Environmental Diseases</a:t>
            </a:r>
            <a:endParaRPr lang="en-US" dirty="0">
              <a:solidFill>
                <a:srgbClr val="33333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433272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subTitle" idx="1"/>
          </p:nvPr>
        </p:nvSpPr>
        <p:spPr>
          <a:xfrm>
            <a:off x="2438400" y="5181600"/>
            <a:ext cx="6400800" cy="106680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Amy Philpott, </a:t>
            </a:r>
            <a:r>
              <a:rPr lang="en-US" sz="2400" dirty="0" err="1" smtClean="0"/>
              <a:t>apr</a:t>
            </a:r>
            <a:endParaRPr lang="en-US" sz="2400" dirty="0" smtClean="0"/>
          </a:p>
          <a:p>
            <a:r>
              <a:rPr lang="en-US" sz="2400" dirty="0" smtClean="0"/>
              <a:t>Watson Green LLC</a:t>
            </a:r>
          </a:p>
        </p:txBody>
      </p:sp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Message Development: </a:t>
            </a:r>
            <a:endParaRPr lang="en-US" b="1" cap="none" dirty="0"/>
          </a:p>
        </p:txBody>
      </p:sp>
      <p:sp>
        <p:nvSpPr>
          <p:cNvPr id="6" name="Title 3"/>
          <p:cNvSpPr txBox="1">
            <a:spLocks/>
          </p:cNvSpPr>
          <p:nvPr/>
        </p:nvSpPr>
        <p:spPr>
          <a:xfrm>
            <a:off x="838200" y="2590800"/>
            <a:ext cx="7772400" cy="1752600"/>
          </a:xfrm>
          <a:prstGeom prst="rect">
            <a:avLst/>
          </a:prstGeom>
        </p:spPr>
        <p:txBody>
          <a:bodyPr vert="horz" anchor="b">
            <a:normAutofit fontScale="97500"/>
          </a:bodyPr>
          <a:lstStyle>
            <a:lvl1pPr algn="ctr" rtl="0" eaLnBrk="1" latinLnBrk="0" hangingPunct="1">
              <a:spcBef>
                <a:spcPct val="0"/>
              </a:spcBef>
              <a:buNone/>
              <a:defRPr kumimoji="0" sz="42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 smtClean="0">
                <a:solidFill>
                  <a:srgbClr val="D16349"/>
                </a:solidFill>
              </a:rPr>
              <a:t>Best Practices from an Industry Perspective</a:t>
            </a:r>
            <a:endParaRPr lang="en-US" b="1" dirty="0">
              <a:solidFill>
                <a:srgbClr val="D1634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9115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 smtClean="0"/>
              <a:t>Messages Should Address:</a:t>
            </a:r>
            <a:endParaRPr lang="en-US" sz="4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What happened</a:t>
            </a:r>
          </a:p>
          <a:p>
            <a:r>
              <a:rPr lang="en-US" sz="3200" dirty="0" smtClean="0"/>
              <a:t>What the audience(s) need to do now</a:t>
            </a:r>
          </a:p>
          <a:p>
            <a:r>
              <a:rPr lang="en-US" sz="3200" dirty="0" smtClean="0"/>
              <a:t>How/Why it happened and your role</a:t>
            </a:r>
          </a:p>
          <a:p>
            <a:r>
              <a:rPr lang="en-US" sz="3200" dirty="0" smtClean="0"/>
              <a:t>What you are doing now</a:t>
            </a:r>
          </a:p>
          <a:p>
            <a:r>
              <a:rPr lang="en-US" sz="3200" dirty="0" smtClean="0"/>
              <a:t>What you will do (are doing) to prevent it from happening again</a:t>
            </a:r>
          </a:p>
          <a:p>
            <a:endParaRPr lang="en-US" sz="3200" dirty="0" smtClean="0"/>
          </a:p>
          <a:p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404743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000" b="1" dirty="0" smtClean="0"/>
              <a:t>Message Development</a:t>
            </a:r>
            <a:endParaRPr lang="en-US" sz="4000" b="1" dirty="0"/>
          </a:p>
        </p:txBody>
      </p:sp>
      <p:sp>
        <p:nvSpPr>
          <p:cNvPr id="4" name="Rounded Rectangle 3"/>
          <p:cNvSpPr/>
          <p:nvPr/>
        </p:nvSpPr>
        <p:spPr>
          <a:xfrm>
            <a:off x="1676400" y="2057400"/>
            <a:ext cx="5791200" cy="3505200"/>
          </a:xfrm>
          <a:prstGeom prst="round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400" dirty="0" smtClean="0">
                <a:solidFill>
                  <a:prstClr val="white"/>
                </a:solidFill>
                <a:latin typeface="Bodoni MT Condensed" panose="02070606080606020203" pitchFamily="18" charset="0"/>
              </a:rPr>
              <a:t>Don't write so that you can be understood, write so that you can't be misunderstood. </a:t>
            </a:r>
          </a:p>
          <a:p>
            <a:endParaRPr lang="en-US" sz="1200" dirty="0" smtClean="0">
              <a:solidFill>
                <a:prstClr val="white"/>
              </a:solidFill>
              <a:latin typeface="Bodoni MT Condensed" panose="02070606080606020203" pitchFamily="18" charset="0"/>
            </a:endParaRPr>
          </a:p>
          <a:p>
            <a:endParaRPr lang="en-US" sz="1600" dirty="0" smtClean="0">
              <a:solidFill>
                <a:prstClr val="white"/>
              </a:solidFill>
              <a:latin typeface="Bodoni MT Condensed" panose="02070606080606020203" pitchFamily="18" charset="0"/>
            </a:endParaRPr>
          </a:p>
          <a:p>
            <a:pPr algn="r"/>
            <a:r>
              <a:rPr lang="en-US" sz="2400" dirty="0">
                <a:solidFill>
                  <a:prstClr val="white"/>
                </a:solidFill>
              </a:rPr>
              <a:t>~</a:t>
            </a:r>
            <a:r>
              <a:rPr lang="en-US" sz="2400" dirty="0" smtClean="0">
                <a:solidFill>
                  <a:prstClr val="white"/>
                </a:solidFill>
              </a:rPr>
              <a:t>William Howard Taft</a:t>
            </a:r>
            <a:endParaRPr lang="en-US" sz="2400" dirty="0">
              <a:solidFill>
                <a:prstClr val="white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114800" y="6324600"/>
            <a:ext cx="457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>
                <a:solidFill>
                  <a:prstClr val="black"/>
                </a:solidFill>
              </a:rPr>
              <a:t>Source: www.brainyquote.com</a:t>
            </a:r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2840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609600"/>
            <a:ext cx="7250518" cy="61852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23038" y="3124200"/>
            <a:ext cx="8082762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920286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28600"/>
            <a:ext cx="8534400" cy="758952"/>
          </a:xfrm>
        </p:spPr>
        <p:txBody>
          <a:bodyPr>
            <a:noAutofit/>
          </a:bodyPr>
          <a:lstStyle/>
          <a:p>
            <a:r>
              <a:rPr lang="en-US" sz="4000" b="1" dirty="0" smtClean="0"/>
              <a:t>Message Development</a:t>
            </a:r>
            <a:endParaRPr lang="en-US" sz="4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i="1" dirty="0" smtClean="0"/>
              <a:t>“The product was </a:t>
            </a:r>
            <a:r>
              <a:rPr lang="en-US" sz="2800" i="1" dirty="0" smtClean="0">
                <a:solidFill>
                  <a:srgbClr val="C00000"/>
                </a:solidFill>
              </a:rPr>
              <a:t>distributed…</a:t>
            </a:r>
            <a:r>
              <a:rPr lang="en-US" sz="2800" i="1" dirty="0" smtClean="0"/>
              <a:t> (listing of the states and areas where the product was distributed, and how it reached consumers (retail, mail order, direct delivery)”</a:t>
            </a:r>
          </a:p>
          <a:p>
            <a:pPr marL="0" indent="0">
              <a:buNone/>
            </a:pPr>
            <a:endParaRPr lang="en-US" sz="1200" i="1" dirty="0" smtClean="0"/>
          </a:p>
          <a:p>
            <a:pPr marL="0" indent="0" algn="ctr">
              <a:buNone/>
            </a:pPr>
            <a:r>
              <a:rPr lang="en-US" i="1" dirty="0" smtClean="0"/>
              <a:t>OR </a:t>
            </a:r>
          </a:p>
          <a:p>
            <a:pPr marL="0" indent="0" algn="ctr">
              <a:buNone/>
            </a:pPr>
            <a:endParaRPr lang="en-US" i="1" dirty="0"/>
          </a:p>
          <a:p>
            <a:pPr marL="0" indent="0">
              <a:buNone/>
            </a:pPr>
            <a:r>
              <a:rPr lang="en-US" sz="2800" dirty="0" smtClean="0"/>
              <a:t>The product was </a:t>
            </a:r>
            <a:r>
              <a:rPr lang="en-US" sz="2800" dirty="0" smtClean="0">
                <a:solidFill>
                  <a:srgbClr val="C00000"/>
                </a:solidFill>
              </a:rPr>
              <a:t>shipped directly to </a:t>
            </a:r>
            <a:r>
              <a:rPr lang="en-US" sz="2800" dirty="0" smtClean="0"/>
              <a:t>(types of customers) in (list states and areas).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607151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Diagram 5" descr="Graphic showing basic cycle comprised of five circles "/>
          <p:cNvGraphicFramePr/>
          <p:nvPr>
            <p:extLst>
              <p:ext uri="{D42A27DB-BD31-4B8C-83A1-F6EECF244321}">
                <p14:modId xmlns:p14="http://schemas.microsoft.com/office/powerpoint/2010/main" val="3969192329"/>
              </p:ext>
            </p:extLst>
          </p:nvPr>
        </p:nvGraphicFramePr>
        <p:xfrm>
          <a:off x="1574512" y="1495644"/>
          <a:ext cx="6502688" cy="52099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Oval 6"/>
          <p:cNvSpPr/>
          <p:nvPr/>
        </p:nvSpPr>
        <p:spPr>
          <a:xfrm>
            <a:off x="5638800" y="2667000"/>
            <a:ext cx="2438400" cy="1905000"/>
          </a:xfrm>
          <a:prstGeom prst="ellipse">
            <a:avLst/>
          </a:prstGeom>
          <a:noFill/>
          <a:ln w="158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Oval 8"/>
          <p:cNvSpPr/>
          <p:nvPr/>
        </p:nvSpPr>
        <p:spPr>
          <a:xfrm>
            <a:off x="3429000" y="1447800"/>
            <a:ext cx="2438400" cy="19050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799" y="2718756"/>
            <a:ext cx="2462213" cy="1927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Title 1"/>
          <p:cNvSpPr txBox="1">
            <a:spLocks/>
          </p:cNvSpPr>
          <p:nvPr/>
        </p:nvSpPr>
        <p:spPr>
          <a:xfrm>
            <a:off x="457200" y="2286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5029200"/>
            <a:ext cx="1590675" cy="1011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 smtClean="0"/>
              <a:t>Internal Communication Logistics</a:t>
            </a:r>
            <a:endParaRPr 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38169370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 smtClean="0"/>
              <a:t>Internal Communication Logistics</a:t>
            </a:r>
            <a:endParaRPr lang="en-US" sz="3600" b="1" dirty="0"/>
          </a:p>
        </p:txBody>
      </p:sp>
      <p:graphicFrame>
        <p:nvGraphicFramePr>
          <p:cNvPr id="5" name="Content Placeholder 4" descr="Graphic showing basic cycle comprised of five circles 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2346101048"/>
              </p:ext>
            </p:extLst>
          </p:nvPr>
        </p:nvGraphicFramePr>
        <p:xfrm>
          <a:off x="487362" y="1527175"/>
          <a:ext cx="8504238" cy="4572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Oval 5"/>
          <p:cNvSpPr/>
          <p:nvPr/>
        </p:nvSpPr>
        <p:spPr>
          <a:xfrm>
            <a:off x="4800599" y="4623786"/>
            <a:ext cx="2133601" cy="19050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4828381"/>
            <a:ext cx="1590675" cy="1011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092745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49184" y="152307"/>
            <a:ext cx="4651416" cy="57150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ular Callout 4"/>
          <p:cNvSpPr/>
          <p:nvPr/>
        </p:nvSpPr>
        <p:spPr>
          <a:xfrm>
            <a:off x="4800600" y="1143000"/>
            <a:ext cx="4114800" cy="2259815"/>
          </a:xfrm>
          <a:prstGeom prst="wedgeRectCallout">
            <a:avLst>
              <a:gd name="adj1" fmla="val -73279"/>
              <a:gd name="adj2" fmla="val -3368"/>
            </a:avLst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sz="2400" dirty="0" smtClean="0">
                <a:solidFill>
                  <a:prstClr val="black"/>
                </a:solidFill>
              </a:rPr>
              <a:t>Dear Mr. Boyce – apologies for the tardy reply, but even I take Sunday off :-) The answer to your questions is: all NAME brand products are perfectly safe to eat. …..</a:t>
            </a:r>
            <a:endParaRPr lang="en-US" sz="2400" dirty="0">
              <a:solidFill>
                <a:prstClr val="black"/>
              </a:solidFill>
            </a:endParaRPr>
          </a:p>
        </p:txBody>
      </p:sp>
      <p:sp>
        <p:nvSpPr>
          <p:cNvPr id="6" name="Rounded Rectangular Callout 5"/>
          <p:cNvSpPr/>
          <p:nvPr/>
        </p:nvSpPr>
        <p:spPr>
          <a:xfrm>
            <a:off x="4495800" y="3886200"/>
            <a:ext cx="4419600" cy="2590800"/>
          </a:xfrm>
          <a:prstGeom prst="wedgeRoundRectCallout">
            <a:avLst>
              <a:gd name="adj1" fmla="val -95236"/>
              <a:gd name="adj2" fmla="val -82483"/>
              <a:gd name="adj3" fmla="val 16667"/>
            </a:avLst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 smtClean="0">
                <a:solidFill>
                  <a:prstClr val="black"/>
                </a:solidFill>
              </a:rPr>
              <a:t>Out of the utmost caution and care for our customers STORE is voluntarily recalling its PRODCUT because of potential contamination with Salmonella.</a:t>
            </a:r>
            <a:endParaRPr lang="en-US" sz="24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03944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 smtClean="0"/>
              <a:t>Message Development</a:t>
            </a:r>
            <a:endParaRPr lang="en-US" sz="4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495800" cy="4264152"/>
          </a:xfrm>
          <a:solidFill>
            <a:schemeClr val="bg1">
              <a:lumMod val="85000"/>
            </a:schemeClr>
          </a:solidFill>
        </p:spPr>
        <p:txBody>
          <a:bodyPr>
            <a:no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3200" b="1" dirty="0" smtClean="0"/>
              <a:t>Start with the truth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200" b="1" dirty="0" smtClean="0"/>
              <a:t>Make it make sense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200" b="1" dirty="0" smtClean="0"/>
              <a:t>Add context &amp; feelings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200" b="1" dirty="0" smtClean="0"/>
              <a:t>End </a:t>
            </a:r>
            <a:r>
              <a:rPr lang="en-US" sz="3200" b="1" dirty="0"/>
              <a:t>with the </a:t>
            </a:r>
            <a:r>
              <a:rPr lang="en-US" sz="3200" b="1" dirty="0" smtClean="0"/>
              <a:t>truth</a:t>
            </a:r>
            <a:endParaRPr lang="en-US" sz="3200" b="1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1386840"/>
            <a:ext cx="3581400" cy="50139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10030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 smtClean="0"/>
              <a:t>Message Development </a:t>
            </a:r>
            <a:endParaRPr lang="en-US" sz="4000" b="1" dirty="0"/>
          </a:p>
        </p:txBody>
      </p:sp>
      <p:pic>
        <p:nvPicPr>
          <p:cNvPr id="3076" name="Picture 4" descr="http://threadneck.com/wp-content/uploads/2013/08/Through-the-rabbit-hol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742754"/>
            <a:ext cx="4072829" cy="40728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800600" y="1742753"/>
            <a:ext cx="3813048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 smtClean="0">
                <a:solidFill>
                  <a:srgbClr val="8CADAE">
                    <a:lumMod val="50000"/>
                  </a:srgbClr>
                </a:solidFill>
                <a:cs typeface="Arial" panose="020B0604020202020204" pitchFamily="34" charset="0"/>
              </a:rPr>
              <a:t>Anticipate a dialogue - watch for rabbit holes!</a:t>
            </a:r>
          </a:p>
          <a:p>
            <a:endParaRPr lang="en-US" sz="3200" dirty="0" smtClean="0">
              <a:solidFill>
                <a:srgbClr val="8CADAE">
                  <a:lumMod val="50000"/>
                </a:srgbClr>
              </a:solidFill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 smtClean="0">
                <a:solidFill>
                  <a:srgbClr val="8CADAE">
                    <a:lumMod val="50000"/>
                  </a:srgbClr>
                </a:solidFill>
                <a:cs typeface="Arial" panose="020B0604020202020204" pitchFamily="34" charset="0"/>
              </a:rPr>
              <a:t>Identify your nightmare question(s) and address it (them).</a:t>
            </a:r>
          </a:p>
        </p:txBody>
      </p:sp>
    </p:spTree>
    <p:extLst>
      <p:ext uri="{BB962C8B-B14F-4D97-AF65-F5344CB8AC3E}">
        <p14:creationId xmlns:p14="http://schemas.microsoft.com/office/powerpoint/2010/main" val="2122101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CDC’s Role in </a:t>
            </a:r>
            <a:r>
              <a:rPr lang="en-US" dirty="0"/>
              <a:t>Foodborne </a:t>
            </a:r>
            <a:r>
              <a:rPr lang="en-US" dirty="0" smtClean="0"/>
              <a:t>Outbreaks Communications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495799"/>
          </a:xfrm>
        </p:spPr>
        <p:txBody>
          <a:bodyPr/>
          <a:lstStyle/>
          <a:p>
            <a:r>
              <a:rPr lang="en-US" dirty="0" smtClean="0"/>
              <a:t>Similar to coordinating the epidemiologic investigation, CDC serves as the “</a:t>
            </a:r>
            <a:r>
              <a:rPr lang="en-US" dirty="0" smtClean="0">
                <a:solidFill>
                  <a:schemeClr val="tx1"/>
                </a:solidFill>
              </a:rPr>
              <a:t>spokesperson</a:t>
            </a:r>
            <a:r>
              <a:rPr lang="en-US" dirty="0" smtClean="0"/>
              <a:t>” for multistate outbreaks</a:t>
            </a:r>
          </a:p>
          <a:p>
            <a:pPr marL="0" indent="0">
              <a:buNone/>
            </a:pPr>
            <a:endParaRPr lang="en-US" b="0" dirty="0" smtClean="0"/>
          </a:p>
          <a:p>
            <a:r>
              <a:rPr lang="en-US" dirty="0"/>
              <a:t>Since 2006, CDC has posted over </a:t>
            </a:r>
            <a:r>
              <a:rPr lang="en-US" dirty="0">
                <a:solidFill>
                  <a:schemeClr val="tx1"/>
                </a:solidFill>
              </a:rPr>
              <a:t>90 foodborne outbreak announcements</a:t>
            </a:r>
            <a:r>
              <a:rPr lang="en-US" dirty="0"/>
              <a:t> on its </a:t>
            </a:r>
            <a:r>
              <a:rPr lang="en-US" dirty="0" smtClean="0"/>
              <a:t>website</a:t>
            </a:r>
          </a:p>
          <a:p>
            <a:endParaRPr lang="en-US" dirty="0"/>
          </a:p>
          <a:p>
            <a:r>
              <a:rPr lang="en-US" dirty="0" smtClean="0"/>
              <a:t>CDC website serves as the central hub for the latest information about the outbreak:</a:t>
            </a:r>
          </a:p>
          <a:p>
            <a:pPr lvl="1"/>
            <a:r>
              <a:rPr lang="en-US" dirty="0" smtClean="0"/>
              <a:t>Case count and states affected</a:t>
            </a:r>
          </a:p>
          <a:p>
            <a:pPr lvl="1"/>
            <a:r>
              <a:rPr lang="en-US" b="0" dirty="0" smtClean="0"/>
              <a:t>Advice to consumers and retailers</a:t>
            </a:r>
          </a:p>
          <a:p>
            <a:pPr lvl="1"/>
            <a:r>
              <a:rPr lang="en-US" dirty="0" smtClean="0"/>
              <a:t>Investigation details</a:t>
            </a:r>
          </a:p>
          <a:p>
            <a:pPr marL="457200" lvl="1" indent="0">
              <a:buNone/>
            </a:pPr>
            <a:endParaRPr lang="en-US" b="0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2819" y="4853922"/>
            <a:ext cx="2113981" cy="1424639"/>
          </a:xfrm>
          <a:prstGeom prst="rect">
            <a:avLst/>
          </a:prstGeom>
          <a:ln>
            <a:solidFill>
              <a:schemeClr val="bg2"/>
            </a:solidFill>
          </a:ln>
          <a:effectLst>
            <a:outerShdw blurRad="50800" dist="50800" dir="5400000" algn="ctr" rotWithShape="0">
              <a:srgbClr val="000000">
                <a:alpha val="1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62329239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 smtClean="0"/>
              <a:t>Message Development</a:t>
            </a:r>
            <a:endParaRPr lang="en-US" sz="4000" b="1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2944" y="4841209"/>
            <a:ext cx="1542255" cy="1214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Oval Callout 3"/>
          <p:cNvSpPr/>
          <p:nvPr/>
        </p:nvSpPr>
        <p:spPr>
          <a:xfrm>
            <a:off x="2209800" y="1676400"/>
            <a:ext cx="5105399" cy="2438400"/>
          </a:xfrm>
          <a:prstGeom prst="wedgeEllipseCallout">
            <a:avLst>
              <a:gd name="adj1" fmla="val 55071"/>
              <a:gd name="adj2" fmla="val 9202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prstClr val="white"/>
                </a:solidFill>
              </a:rPr>
              <a:t> </a:t>
            </a:r>
            <a:r>
              <a:rPr lang="en-US" sz="2800" dirty="0" smtClean="0">
                <a:solidFill>
                  <a:prstClr val="white"/>
                </a:solidFill>
              </a:rPr>
              <a:t>And don’t give me some canned reply that has been vetted by a dozen lawyers!</a:t>
            </a:r>
            <a:endParaRPr lang="en-US" sz="2800" dirty="0">
              <a:solidFill>
                <a:prstClr val="white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81000" y="4297740"/>
            <a:ext cx="4953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C00000"/>
                </a:solidFill>
              </a:rPr>
              <a:t>Keep it REAL</a:t>
            </a:r>
          </a:p>
          <a:p>
            <a:r>
              <a:rPr lang="en-US" sz="3200" b="1" dirty="0" smtClean="0">
                <a:solidFill>
                  <a:srgbClr val="C00000"/>
                </a:solidFill>
              </a:rPr>
              <a:t>Keep it FRESH</a:t>
            </a:r>
          </a:p>
          <a:p>
            <a:r>
              <a:rPr lang="en-US" sz="3200" b="1" dirty="0" smtClean="0">
                <a:solidFill>
                  <a:srgbClr val="C00000"/>
                </a:solidFill>
              </a:rPr>
              <a:t>Keep it CONSISTENT</a:t>
            </a:r>
            <a:endParaRPr lang="en-US" sz="3200" b="1" dirty="0">
              <a:solidFill>
                <a:srgbClr val="C00000"/>
              </a:solidFill>
            </a:endParaRPr>
          </a:p>
        </p:txBody>
      </p:sp>
      <p:pic>
        <p:nvPicPr>
          <p:cNvPr id="1028" name="Picture 4" descr="http://fc05.deviantart.net/fs70/f/2011/317/4/c/talking_tin_can_animation_by_ikaripoid-d4g4eqn.gif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199" y="3812424"/>
            <a:ext cx="1495423" cy="22431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590126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Message Development Final Tips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1752" y="1371600"/>
            <a:ext cx="8503920" cy="4572000"/>
          </a:xfrm>
        </p:spPr>
        <p:txBody>
          <a:bodyPr>
            <a:noAutofit/>
          </a:bodyPr>
          <a:lstStyle/>
          <a:p>
            <a:r>
              <a:rPr lang="en-US" sz="2800" dirty="0" smtClean="0">
                <a:cs typeface="Arial" panose="020B0604020202020204" pitchFamily="34" charset="0"/>
              </a:rPr>
              <a:t>Resonate </a:t>
            </a:r>
            <a:r>
              <a:rPr lang="en-US" sz="2800" dirty="0">
                <a:cs typeface="Arial" panose="020B0604020202020204" pitchFamily="34" charset="0"/>
              </a:rPr>
              <a:t>with intended audience</a:t>
            </a:r>
          </a:p>
          <a:p>
            <a:r>
              <a:rPr lang="en-US" sz="2800" dirty="0" smtClean="0">
                <a:cs typeface="Arial" panose="020B0604020202020204" pitchFamily="34" charset="0"/>
              </a:rPr>
              <a:t>Consider how messages will be disseminated</a:t>
            </a:r>
          </a:p>
          <a:p>
            <a:r>
              <a:rPr lang="en-US" sz="2800" dirty="0" smtClean="0">
                <a:cs typeface="Arial" panose="020B0604020202020204" pitchFamily="34" charset="0"/>
              </a:rPr>
              <a:t>Find a balance between legal and communication goals</a:t>
            </a:r>
          </a:p>
          <a:p>
            <a:r>
              <a:rPr lang="en-US" sz="2800" dirty="0" smtClean="0"/>
              <a:t>Keep in mind those who will use them - different </a:t>
            </a:r>
            <a:r>
              <a:rPr lang="en-US" sz="2800" dirty="0"/>
              <a:t>spokespersons/communicators like to have their messages in different </a:t>
            </a:r>
            <a:r>
              <a:rPr lang="en-US" sz="2800" dirty="0" smtClean="0"/>
              <a:t>formats:</a:t>
            </a:r>
            <a:endParaRPr lang="en-US" sz="2800" dirty="0"/>
          </a:p>
          <a:p>
            <a:pPr lvl="1"/>
            <a:r>
              <a:rPr lang="en-US" sz="2400" b="1" dirty="0"/>
              <a:t>p</a:t>
            </a:r>
            <a:r>
              <a:rPr lang="en-US" sz="2400" b="1" dirty="0" smtClean="0"/>
              <a:t>arenthetical; bullet points; </a:t>
            </a:r>
            <a:r>
              <a:rPr lang="en-US" sz="2400" b="1" dirty="0"/>
              <a:t>outline format</a:t>
            </a:r>
          </a:p>
          <a:p>
            <a:pPr lvl="1"/>
            <a:r>
              <a:rPr lang="en-US" sz="2400" b="1" dirty="0"/>
              <a:t>v</a:t>
            </a:r>
            <a:r>
              <a:rPr lang="en-US" sz="2400" b="1" dirty="0" smtClean="0"/>
              <a:t>isual </a:t>
            </a:r>
            <a:r>
              <a:rPr lang="en-US" sz="2400" b="1" dirty="0"/>
              <a:t>message mapping</a:t>
            </a:r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108477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n-US" sz="4000" b="1" dirty="0" smtClean="0"/>
              <a:t>Audiences</a:t>
            </a:r>
            <a:endParaRPr lang="en-US" sz="4000" b="1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4290946754"/>
              </p:ext>
            </p:extLst>
          </p:nvPr>
        </p:nvGraphicFramePr>
        <p:xfrm>
          <a:off x="301625" y="1527175"/>
          <a:ext cx="8504236" cy="4266878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126059"/>
                <a:gridCol w="2126059"/>
                <a:gridCol w="2126059"/>
                <a:gridCol w="2126059"/>
              </a:tblGrid>
              <a:tr h="605534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Audience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marL="77889" marR="7788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Primary Responsibility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marL="77889" marR="7788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Communication Options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marL="77889" marR="7788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Concerns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marL="77889" marR="77889"/>
                </a:tc>
              </a:tr>
              <a:tr h="784382">
                <a:tc>
                  <a:txBody>
                    <a:bodyPr/>
                    <a:lstStyle/>
                    <a:p>
                      <a:endParaRPr lang="en-US" sz="1400" b="1" dirty="0"/>
                    </a:p>
                  </a:txBody>
                  <a:tcPr marL="77889" marR="77889"/>
                </a:tc>
                <a:tc>
                  <a:txBody>
                    <a:bodyPr/>
                    <a:lstStyle/>
                    <a:p>
                      <a:endParaRPr lang="en-US" sz="1400" b="1" dirty="0"/>
                    </a:p>
                  </a:txBody>
                  <a:tcPr marL="77889" marR="77889"/>
                </a:tc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None/>
                      </a:pPr>
                      <a:endParaRPr lang="en-US" sz="1400" b="1" dirty="0"/>
                    </a:p>
                  </a:txBody>
                  <a:tcPr marL="77889" marR="77889"/>
                </a:tc>
                <a:tc>
                  <a:txBody>
                    <a:bodyPr/>
                    <a:lstStyle/>
                    <a:p>
                      <a:endParaRPr lang="en-US" b="1" dirty="0"/>
                    </a:p>
                  </a:txBody>
                  <a:tcPr marL="77889" marR="77889"/>
                </a:tc>
              </a:tr>
              <a:tr h="703632">
                <a:tc>
                  <a:txBody>
                    <a:bodyPr/>
                    <a:lstStyle/>
                    <a:p>
                      <a:endParaRPr lang="en-US" sz="1400" b="1" dirty="0"/>
                    </a:p>
                  </a:txBody>
                  <a:tcPr marL="77889" marR="77889"/>
                </a:tc>
                <a:tc>
                  <a:txBody>
                    <a:bodyPr/>
                    <a:lstStyle/>
                    <a:p>
                      <a:endParaRPr lang="en-US" sz="1400" b="1" dirty="0"/>
                    </a:p>
                  </a:txBody>
                  <a:tcPr marL="77889" marR="77889"/>
                </a:tc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None/>
                      </a:pPr>
                      <a:endParaRPr lang="en-US" sz="1400" b="1" dirty="0"/>
                    </a:p>
                  </a:txBody>
                  <a:tcPr marL="77889" marR="77889"/>
                </a:tc>
                <a:tc>
                  <a:txBody>
                    <a:bodyPr/>
                    <a:lstStyle/>
                    <a:p>
                      <a:endParaRPr lang="en-US" sz="1400" b="1" dirty="0"/>
                    </a:p>
                  </a:txBody>
                  <a:tcPr marL="77889" marR="77889"/>
                </a:tc>
              </a:tr>
              <a:tr h="62444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b="1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b="1" dirty="0" smtClean="0"/>
                    </a:p>
                    <a:p>
                      <a:endParaRPr lang="en-US" sz="1400" b="1" dirty="0"/>
                    </a:p>
                  </a:txBody>
                  <a:tcPr marL="77889" marR="77889"/>
                </a:tc>
                <a:tc>
                  <a:txBody>
                    <a:bodyPr/>
                    <a:lstStyle/>
                    <a:p>
                      <a:endParaRPr lang="en-US" sz="1400" b="1" dirty="0"/>
                    </a:p>
                  </a:txBody>
                  <a:tcPr marL="77889" marR="77889"/>
                </a:tc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None/>
                      </a:pPr>
                      <a:endParaRPr lang="en-US" sz="1400" b="1" dirty="0"/>
                    </a:p>
                  </a:txBody>
                  <a:tcPr marL="77889" marR="77889"/>
                </a:tc>
                <a:tc>
                  <a:txBody>
                    <a:bodyPr/>
                    <a:lstStyle/>
                    <a:p>
                      <a:endParaRPr lang="en-US" sz="1400" b="1" dirty="0"/>
                    </a:p>
                  </a:txBody>
                  <a:tcPr marL="77889" marR="77889"/>
                </a:tc>
              </a:tr>
              <a:tr h="703632">
                <a:tc>
                  <a:txBody>
                    <a:bodyPr/>
                    <a:lstStyle/>
                    <a:p>
                      <a:endParaRPr lang="en-US" sz="1400" b="1" dirty="0"/>
                    </a:p>
                  </a:txBody>
                  <a:tcPr marL="77889" marR="77889"/>
                </a:tc>
                <a:tc>
                  <a:txBody>
                    <a:bodyPr/>
                    <a:lstStyle/>
                    <a:p>
                      <a:endParaRPr lang="en-US" sz="1400" b="1" dirty="0"/>
                    </a:p>
                  </a:txBody>
                  <a:tcPr marL="77889" marR="77889"/>
                </a:tc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None/>
                      </a:pPr>
                      <a:endParaRPr lang="en-US" sz="1400" b="1" dirty="0"/>
                    </a:p>
                  </a:txBody>
                  <a:tcPr marL="77889" marR="77889"/>
                </a:tc>
                <a:tc>
                  <a:txBody>
                    <a:bodyPr/>
                    <a:lstStyle/>
                    <a:p>
                      <a:endParaRPr lang="en-US" sz="1400" b="1" dirty="0"/>
                    </a:p>
                  </a:txBody>
                  <a:tcPr marL="77889" marR="77889"/>
                </a:tc>
              </a:tr>
              <a:tr h="703632">
                <a:tc>
                  <a:txBody>
                    <a:bodyPr/>
                    <a:lstStyle/>
                    <a:p>
                      <a:endParaRPr lang="en-US" sz="1400" b="1" dirty="0"/>
                    </a:p>
                  </a:txBody>
                  <a:tcPr marL="77889" marR="77889"/>
                </a:tc>
                <a:tc>
                  <a:txBody>
                    <a:bodyPr/>
                    <a:lstStyle/>
                    <a:p>
                      <a:endParaRPr lang="en-US" sz="1400" b="1" dirty="0"/>
                    </a:p>
                  </a:txBody>
                  <a:tcPr marL="77889" marR="77889"/>
                </a:tc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None/>
                      </a:pPr>
                      <a:endParaRPr lang="en-US" sz="1400" b="1" dirty="0"/>
                    </a:p>
                  </a:txBody>
                  <a:tcPr marL="77889" marR="77889"/>
                </a:tc>
                <a:tc>
                  <a:txBody>
                    <a:bodyPr/>
                    <a:lstStyle/>
                    <a:p>
                      <a:endParaRPr lang="en-US" sz="1400" b="1" dirty="0"/>
                    </a:p>
                  </a:txBody>
                  <a:tcPr marL="77889" marR="77889"/>
                </a:tc>
              </a:tr>
            </a:tbl>
          </a:graphicData>
        </a:graphic>
      </p:graphicFrame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3375" y="6400800"/>
            <a:ext cx="3578225" cy="323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38918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Title 3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 smtClean="0"/>
              <a:t>Message Mapping Template</a:t>
            </a:r>
            <a:endParaRPr lang="en-US" sz="4000" b="1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>
              <a:defRPr/>
            </a:pPr>
            <a:r>
              <a:rPr lang="en-US" dirty="0" smtClean="0"/>
              <a:t>©2013WatsonGreenllc</a:t>
            </a:r>
            <a:endParaRPr lang="en-US" dirty="0"/>
          </a:p>
        </p:txBody>
      </p:sp>
      <p:sp>
        <p:nvSpPr>
          <p:cNvPr id="6" name="Oval 7"/>
          <p:cNvSpPr>
            <a:spLocks noChangeArrowheads="1"/>
          </p:cNvSpPr>
          <p:nvPr/>
        </p:nvSpPr>
        <p:spPr bwMode="auto">
          <a:xfrm>
            <a:off x="5029200" y="1752600"/>
            <a:ext cx="1752600" cy="1524000"/>
          </a:xfrm>
          <a:prstGeom prst="ellipse">
            <a:avLst/>
          </a:prstGeom>
          <a:solidFill>
            <a:srgbClr val="3891A7"/>
          </a:solidFill>
          <a:ln w="9525">
            <a:solidFill>
              <a:sysClr val="windowText" lastClr="000000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>
              <a:defRPr/>
            </a:pPr>
            <a:r>
              <a:rPr lang="en-US" u="sng" kern="0" dirty="0" smtClean="0">
                <a:solidFill>
                  <a:prstClr val="white"/>
                </a:solidFill>
                <a:latin typeface="Arial Black" pitchFamily="34" charset="0"/>
              </a:rPr>
              <a:t>Issue or</a:t>
            </a:r>
          </a:p>
          <a:p>
            <a:pPr algn="ctr" eaLnBrk="0" hangingPunct="0">
              <a:defRPr/>
            </a:pPr>
            <a:r>
              <a:rPr lang="en-US" u="sng" kern="0" dirty="0" smtClean="0">
                <a:solidFill>
                  <a:prstClr val="white"/>
                </a:solidFill>
                <a:latin typeface="Arial Black" pitchFamily="34" charset="0"/>
              </a:rPr>
              <a:t>question</a:t>
            </a:r>
          </a:p>
        </p:txBody>
      </p:sp>
      <p:sp>
        <p:nvSpPr>
          <p:cNvPr id="8" name="Line 29"/>
          <p:cNvSpPr>
            <a:spLocks noChangeShapeType="1"/>
          </p:cNvSpPr>
          <p:nvPr/>
        </p:nvSpPr>
        <p:spPr bwMode="auto">
          <a:xfrm flipH="1" flipV="1">
            <a:off x="3886200" y="2209800"/>
            <a:ext cx="1143000" cy="304800"/>
          </a:xfrm>
          <a:prstGeom prst="line">
            <a:avLst/>
          </a:prstGeom>
          <a:noFill/>
          <a:ln w="9525">
            <a:solidFill>
              <a:sysClr val="windowText" lastClr="000000"/>
            </a:solidFill>
            <a:round/>
            <a:headEnd/>
            <a:tailEnd type="triangle" w="med" len="med"/>
          </a:ln>
        </p:spPr>
        <p:txBody>
          <a:bodyPr/>
          <a:lstStyle/>
          <a:p>
            <a:pPr>
              <a:defRPr/>
            </a:pPr>
            <a:endParaRPr lang="en-US" kern="0" smtClean="0">
              <a:solidFill>
                <a:prstClr val="black"/>
              </a:solidFill>
              <a:latin typeface="Agency FB" pitchFamily="34" charset="0"/>
            </a:endParaRPr>
          </a:p>
        </p:txBody>
      </p:sp>
      <p:sp>
        <p:nvSpPr>
          <p:cNvPr id="9" name="Line 30"/>
          <p:cNvSpPr>
            <a:spLocks noChangeShapeType="1"/>
          </p:cNvSpPr>
          <p:nvPr/>
        </p:nvSpPr>
        <p:spPr bwMode="auto">
          <a:xfrm>
            <a:off x="6400800" y="3276599"/>
            <a:ext cx="76200" cy="825083"/>
          </a:xfrm>
          <a:prstGeom prst="line">
            <a:avLst/>
          </a:prstGeom>
          <a:noFill/>
          <a:ln w="9525">
            <a:solidFill>
              <a:sysClr val="windowText" lastClr="000000"/>
            </a:solidFill>
            <a:round/>
            <a:headEnd/>
            <a:tailEnd type="triangle" w="med" len="med"/>
          </a:ln>
        </p:spPr>
        <p:txBody>
          <a:bodyPr/>
          <a:lstStyle/>
          <a:p>
            <a:pPr>
              <a:defRPr/>
            </a:pPr>
            <a:endParaRPr lang="en-US" kern="0" smtClean="0">
              <a:solidFill>
                <a:prstClr val="black"/>
              </a:solidFill>
              <a:latin typeface="Agency FB" pitchFamily="34" charset="0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304800" y="1447800"/>
            <a:ext cx="3505200" cy="2133600"/>
            <a:chOff x="304800" y="1447800"/>
            <a:chExt cx="3505200" cy="2133600"/>
          </a:xfrm>
        </p:grpSpPr>
        <p:sp>
          <p:nvSpPr>
            <p:cNvPr id="11" name="Oval 3"/>
            <p:cNvSpPr>
              <a:spLocks noChangeArrowheads="1"/>
            </p:cNvSpPr>
            <p:nvPr/>
          </p:nvSpPr>
          <p:spPr bwMode="auto">
            <a:xfrm>
              <a:off x="533400" y="1447800"/>
              <a:ext cx="1524000" cy="533400"/>
            </a:xfrm>
            <a:prstGeom prst="ellipse">
              <a:avLst/>
            </a:prstGeom>
            <a:solidFill>
              <a:srgbClr val="C32D2E">
                <a:lumMod val="75000"/>
              </a:srgbClr>
            </a:solidFill>
            <a:ln w="9525">
              <a:solidFill>
                <a:sysClr val="windowText" lastClr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defRPr/>
              </a:pPr>
              <a:r>
                <a:rPr lang="en-US" kern="0" dirty="0">
                  <a:solidFill>
                    <a:prstClr val="white"/>
                  </a:solidFill>
                  <a:latin typeface="Arial Black" pitchFamily="34" charset="0"/>
                </a:rPr>
                <a:t>proof point</a:t>
              </a:r>
            </a:p>
          </p:txBody>
        </p:sp>
        <p:sp>
          <p:nvSpPr>
            <p:cNvPr id="12" name="Rectangle 4"/>
            <p:cNvSpPr>
              <a:spLocks noChangeArrowheads="1"/>
            </p:cNvSpPr>
            <p:nvPr/>
          </p:nvSpPr>
          <p:spPr bwMode="auto">
            <a:xfrm>
              <a:off x="2438400" y="1828800"/>
              <a:ext cx="1371600" cy="609600"/>
            </a:xfrm>
            <a:prstGeom prst="rect">
              <a:avLst/>
            </a:prstGeom>
            <a:solidFill>
              <a:srgbClr val="84AA33">
                <a:lumMod val="50000"/>
              </a:srgbClr>
            </a:solidFill>
            <a:ln w="9525">
              <a:solidFill>
                <a:srgbClr val="8DC765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defRPr/>
              </a:pPr>
              <a:r>
                <a:rPr lang="en-US" kern="0" dirty="0" smtClean="0">
                  <a:solidFill>
                    <a:prstClr val="white"/>
                  </a:solidFill>
                  <a:latin typeface="Arial Black" pitchFamily="34" charset="0"/>
                </a:rPr>
                <a:t>Message 1</a:t>
              </a:r>
              <a:endParaRPr lang="en-US" kern="0" dirty="0">
                <a:solidFill>
                  <a:prstClr val="white"/>
                </a:solidFill>
                <a:latin typeface="Arial Black" pitchFamily="34" charset="0"/>
              </a:endParaRPr>
            </a:p>
          </p:txBody>
        </p:sp>
        <p:sp>
          <p:nvSpPr>
            <p:cNvPr id="13" name="Oval 10"/>
            <p:cNvSpPr>
              <a:spLocks noChangeArrowheads="1"/>
            </p:cNvSpPr>
            <p:nvPr/>
          </p:nvSpPr>
          <p:spPr bwMode="auto">
            <a:xfrm>
              <a:off x="1066800" y="3048000"/>
              <a:ext cx="1524000" cy="533400"/>
            </a:xfrm>
            <a:prstGeom prst="ellipse">
              <a:avLst/>
            </a:prstGeom>
            <a:solidFill>
              <a:srgbClr val="C32D2E">
                <a:lumMod val="75000"/>
              </a:srgbClr>
            </a:solidFill>
            <a:ln w="9525">
              <a:solidFill>
                <a:sysClr val="windowText" lastClr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defRPr/>
              </a:pPr>
              <a:r>
                <a:rPr lang="en-US" kern="0" dirty="0">
                  <a:solidFill>
                    <a:prstClr val="white"/>
                  </a:solidFill>
                  <a:latin typeface="Arial Black" pitchFamily="34" charset="0"/>
                </a:rPr>
                <a:t>proof point</a:t>
              </a:r>
            </a:p>
          </p:txBody>
        </p:sp>
        <p:sp>
          <p:nvSpPr>
            <p:cNvPr id="14" name="Oval 11"/>
            <p:cNvSpPr>
              <a:spLocks noChangeArrowheads="1"/>
            </p:cNvSpPr>
            <p:nvPr/>
          </p:nvSpPr>
          <p:spPr bwMode="auto">
            <a:xfrm>
              <a:off x="304800" y="2286000"/>
              <a:ext cx="1524000" cy="533400"/>
            </a:xfrm>
            <a:prstGeom prst="ellipse">
              <a:avLst/>
            </a:prstGeom>
            <a:solidFill>
              <a:srgbClr val="C32D2E">
                <a:lumMod val="75000"/>
              </a:srgbClr>
            </a:solidFill>
            <a:ln w="9525">
              <a:solidFill>
                <a:sysClr val="windowText" lastClr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defRPr/>
              </a:pPr>
              <a:r>
                <a:rPr lang="en-US" kern="0" dirty="0">
                  <a:solidFill>
                    <a:prstClr val="white"/>
                  </a:solidFill>
                  <a:latin typeface="Arial Black" pitchFamily="34" charset="0"/>
                </a:rPr>
                <a:t>proof point</a:t>
              </a:r>
            </a:p>
          </p:txBody>
        </p:sp>
        <p:sp>
          <p:nvSpPr>
            <p:cNvPr id="15" name="Line 33"/>
            <p:cNvSpPr>
              <a:spLocks noChangeShapeType="1"/>
            </p:cNvSpPr>
            <p:nvPr/>
          </p:nvSpPr>
          <p:spPr bwMode="auto">
            <a:xfrm flipH="1" flipV="1">
              <a:off x="2057400" y="1828800"/>
              <a:ext cx="381000" cy="152400"/>
            </a:xfrm>
            <a:prstGeom prst="line">
              <a:avLst/>
            </a:prstGeom>
            <a:noFill/>
            <a:ln w="9525">
              <a:solidFill>
                <a:sysClr val="windowText" lastClr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pPr>
                <a:defRPr/>
              </a:pPr>
              <a:endParaRPr lang="en-US" kern="0" smtClean="0">
                <a:solidFill>
                  <a:prstClr val="black"/>
                </a:solidFill>
                <a:latin typeface="Agency FB" pitchFamily="34" charset="0"/>
              </a:endParaRPr>
            </a:p>
          </p:txBody>
        </p:sp>
        <p:sp>
          <p:nvSpPr>
            <p:cNvPr id="16" name="Line 34"/>
            <p:cNvSpPr>
              <a:spLocks noChangeShapeType="1"/>
            </p:cNvSpPr>
            <p:nvPr/>
          </p:nvSpPr>
          <p:spPr bwMode="auto">
            <a:xfrm flipH="1">
              <a:off x="1905000" y="2362200"/>
              <a:ext cx="533400" cy="152400"/>
            </a:xfrm>
            <a:prstGeom prst="line">
              <a:avLst/>
            </a:prstGeom>
            <a:noFill/>
            <a:ln w="9525">
              <a:solidFill>
                <a:sysClr val="windowText" lastClr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pPr>
                <a:defRPr/>
              </a:pPr>
              <a:endParaRPr lang="en-US" kern="0" smtClean="0">
                <a:solidFill>
                  <a:prstClr val="black"/>
                </a:solidFill>
                <a:latin typeface="Agency FB" pitchFamily="34" charset="0"/>
              </a:endParaRPr>
            </a:p>
          </p:txBody>
        </p:sp>
        <p:sp>
          <p:nvSpPr>
            <p:cNvPr id="17" name="Line 35"/>
            <p:cNvSpPr>
              <a:spLocks noChangeShapeType="1"/>
            </p:cNvSpPr>
            <p:nvPr/>
          </p:nvSpPr>
          <p:spPr bwMode="auto">
            <a:xfrm flipH="1">
              <a:off x="2286000" y="2514600"/>
              <a:ext cx="457200" cy="457200"/>
            </a:xfrm>
            <a:prstGeom prst="line">
              <a:avLst/>
            </a:prstGeom>
            <a:noFill/>
            <a:ln w="9525">
              <a:solidFill>
                <a:sysClr val="windowText" lastClr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pPr>
                <a:defRPr/>
              </a:pPr>
              <a:endParaRPr lang="en-US" kern="0" smtClean="0">
                <a:solidFill>
                  <a:prstClr val="black"/>
                </a:solidFill>
                <a:latin typeface="Agency FB" pitchFamily="34" charset="0"/>
              </a:endParaRP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1295400" y="3720682"/>
            <a:ext cx="3457766" cy="1959181"/>
            <a:chOff x="1066800" y="4060619"/>
            <a:chExt cx="3457766" cy="1959181"/>
          </a:xfrm>
        </p:grpSpPr>
        <p:sp>
          <p:nvSpPr>
            <p:cNvPr id="19" name="Rectangle 9"/>
            <p:cNvSpPr>
              <a:spLocks noChangeArrowheads="1"/>
            </p:cNvSpPr>
            <p:nvPr/>
          </p:nvSpPr>
          <p:spPr bwMode="auto">
            <a:xfrm>
              <a:off x="2917371" y="4060619"/>
              <a:ext cx="1371600" cy="609600"/>
            </a:xfrm>
            <a:prstGeom prst="rect">
              <a:avLst/>
            </a:prstGeom>
            <a:solidFill>
              <a:srgbClr val="84AA33">
                <a:lumMod val="50000"/>
              </a:srgbClr>
            </a:solidFill>
            <a:ln w="9525">
              <a:solidFill>
                <a:srgbClr val="8DC765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defRPr/>
              </a:pPr>
              <a:r>
                <a:rPr lang="en-US" kern="0" dirty="0" smtClean="0">
                  <a:solidFill>
                    <a:prstClr val="white"/>
                  </a:solidFill>
                  <a:latin typeface="Arial Black" pitchFamily="34" charset="0"/>
                </a:rPr>
                <a:t>Message 2</a:t>
              </a:r>
              <a:endParaRPr lang="en-US" kern="0" dirty="0">
                <a:solidFill>
                  <a:prstClr val="white"/>
                </a:solidFill>
                <a:latin typeface="Arial Black" pitchFamily="34" charset="0"/>
              </a:endParaRPr>
            </a:p>
          </p:txBody>
        </p:sp>
        <p:sp>
          <p:nvSpPr>
            <p:cNvPr id="20" name="Oval 15"/>
            <p:cNvSpPr>
              <a:spLocks noChangeArrowheads="1"/>
            </p:cNvSpPr>
            <p:nvPr/>
          </p:nvSpPr>
          <p:spPr bwMode="auto">
            <a:xfrm>
              <a:off x="1066800" y="4495800"/>
              <a:ext cx="1524000" cy="533400"/>
            </a:xfrm>
            <a:prstGeom prst="ellipse">
              <a:avLst/>
            </a:prstGeom>
            <a:solidFill>
              <a:srgbClr val="C32D2E">
                <a:lumMod val="75000"/>
              </a:srgbClr>
            </a:solidFill>
            <a:ln w="9525">
              <a:solidFill>
                <a:sysClr val="windowText" lastClr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defRPr/>
              </a:pPr>
              <a:r>
                <a:rPr lang="en-US" kern="0" dirty="0">
                  <a:solidFill>
                    <a:prstClr val="white"/>
                  </a:solidFill>
                  <a:latin typeface="Arial Black" pitchFamily="34" charset="0"/>
                </a:rPr>
                <a:t>proof point</a:t>
              </a:r>
            </a:p>
          </p:txBody>
        </p:sp>
        <p:sp>
          <p:nvSpPr>
            <p:cNvPr id="21" name="Oval 16"/>
            <p:cNvSpPr>
              <a:spLocks noChangeArrowheads="1"/>
            </p:cNvSpPr>
            <p:nvPr/>
          </p:nvSpPr>
          <p:spPr bwMode="auto">
            <a:xfrm>
              <a:off x="3000566" y="5445337"/>
              <a:ext cx="1524000" cy="533400"/>
            </a:xfrm>
            <a:prstGeom prst="ellipse">
              <a:avLst/>
            </a:prstGeom>
            <a:solidFill>
              <a:srgbClr val="C32D2E">
                <a:lumMod val="75000"/>
              </a:srgbClr>
            </a:solidFill>
            <a:ln w="9525">
              <a:solidFill>
                <a:sysClr val="windowText" lastClr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defRPr/>
              </a:pPr>
              <a:r>
                <a:rPr lang="en-US" kern="0" dirty="0">
                  <a:solidFill>
                    <a:prstClr val="white"/>
                  </a:solidFill>
                  <a:latin typeface="Arial Black" pitchFamily="34" charset="0"/>
                </a:rPr>
                <a:t>proof point</a:t>
              </a:r>
            </a:p>
          </p:txBody>
        </p:sp>
        <p:sp>
          <p:nvSpPr>
            <p:cNvPr id="22" name="Oval 17"/>
            <p:cNvSpPr>
              <a:spLocks noChangeArrowheads="1"/>
            </p:cNvSpPr>
            <p:nvPr/>
          </p:nvSpPr>
          <p:spPr bwMode="auto">
            <a:xfrm>
              <a:off x="1066800" y="5486400"/>
              <a:ext cx="1524000" cy="533400"/>
            </a:xfrm>
            <a:prstGeom prst="ellipse">
              <a:avLst/>
            </a:prstGeom>
            <a:solidFill>
              <a:srgbClr val="C32D2E">
                <a:lumMod val="75000"/>
              </a:srgbClr>
            </a:solidFill>
            <a:ln w="9525">
              <a:solidFill>
                <a:sysClr val="windowText" lastClr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defRPr/>
              </a:pPr>
              <a:r>
                <a:rPr lang="en-US" kern="0" dirty="0">
                  <a:solidFill>
                    <a:prstClr val="white"/>
                  </a:solidFill>
                  <a:latin typeface="Arial Black" pitchFamily="34" charset="0"/>
                </a:rPr>
                <a:t>proof point</a:t>
              </a:r>
            </a:p>
          </p:txBody>
        </p:sp>
        <p:sp>
          <p:nvSpPr>
            <p:cNvPr id="23" name="Line 36"/>
            <p:cNvSpPr>
              <a:spLocks noChangeShapeType="1"/>
            </p:cNvSpPr>
            <p:nvPr/>
          </p:nvSpPr>
          <p:spPr bwMode="auto">
            <a:xfrm flipH="1">
              <a:off x="2393868" y="4365419"/>
              <a:ext cx="457200" cy="152400"/>
            </a:xfrm>
            <a:prstGeom prst="line">
              <a:avLst/>
            </a:prstGeom>
            <a:noFill/>
            <a:ln w="9525">
              <a:solidFill>
                <a:sysClr val="windowText" lastClr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pPr>
                <a:defRPr/>
              </a:pPr>
              <a:endParaRPr lang="en-US" kern="0" smtClean="0">
                <a:solidFill>
                  <a:prstClr val="black"/>
                </a:solidFill>
                <a:latin typeface="Agency FB" pitchFamily="34" charset="0"/>
              </a:endParaRPr>
            </a:p>
          </p:txBody>
        </p:sp>
        <p:sp>
          <p:nvSpPr>
            <p:cNvPr id="24" name="Line 37"/>
            <p:cNvSpPr>
              <a:spLocks noChangeShapeType="1"/>
            </p:cNvSpPr>
            <p:nvPr/>
          </p:nvSpPr>
          <p:spPr bwMode="auto">
            <a:xfrm flipH="1">
              <a:off x="2362200" y="4686300"/>
              <a:ext cx="762000" cy="685800"/>
            </a:xfrm>
            <a:prstGeom prst="line">
              <a:avLst/>
            </a:prstGeom>
            <a:noFill/>
            <a:ln w="9525">
              <a:solidFill>
                <a:sysClr val="windowText" lastClr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pPr>
                <a:defRPr/>
              </a:pPr>
              <a:endParaRPr lang="en-US" kern="0" smtClean="0">
                <a:solidFill>
                  <a:prstClr val="black"/>
                </a:solidFill>
                <a:latin typeface="Agency FB" pitchFamily="34" charset="0"/>
              </a:endParaRPr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5677890" y="3733800"/>
            <a:ext cx="3237510" cy="2453733"/>
            <a:chOff x="5677890" y="3733800"/>
            <a:chExt cx="3237510" cy="2453733"/>
          </a:xfrm>
        </p:grpSpPr>
        <p:sp>
          <p:nvSpPr>
            <p:cNvPr id="26" name="Rectangle 8"/>
            <p:cNvSpPr>
              <a:spLocks noChangeArrowheads="1"/>
            </p:cNvSpPr>
            <p:nvPr/>
          </p:nvSpPr>
          <p:spPr bwMode="auto">
            <a:xfrm>
              <a:off x="5791200" y="4255326"/>
              <a:ext cx="1371600" cy="609600"/>
            </a:xfrm>
            <a:prstGeom prst="rect">
              <a:avLst/>
            </a:prstGeom>
            <a:solidFill>
              <a:srgbClr val="84AA33">
                <a:lumMod val="50000"/>
              </a:srgbClr>
            </a:solidFill>
            <a:ln w="9525">
              <a:solidFill>
                <a:srgbClr val="8DC765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defRPr/>
              </a:pPr>
              <a:r>
                <a:rPr lang="en-US" kern="0" dirty="0" smtClean="0">
                  <a:solidFill>
                    <a:prstClr val="white"/>
                  </a:solidFill>
                  <a:latin typeface="Arial Black" pitchFamily="34" charset="0"/>
                </a:rPr>
                <a:t>Message 3</a:t>
              </a:r>
              <a:endParaRPr lang="en-US" kern="0" dirty="0">
                <a:solidFill>
                  <a:prstClr val="white"/>
                </a:solidFill>
                <a:latin typeface="Arial Black" pitchFamily="34" charset="0"/>
              </a:endParaRPr>
            </a:p>
          </p:txBody>
        </p:sp>
        <p:sp>
          <p:nvSpPr>
            <p:cNvPr id="27" name="Oval 12"/>
            <p:cNvSpPr>
              <a:spLocks noChangeArrowheads="1"/>
            </p:cNvSpPr>
            <p:nvPr/>
          </p:nvSpPr>
          <p:spPr bwMode="auto">
            <a:xfrm>
              <a:off x="5677890" y="5654133"/>
              <a:ext cx="1524000" cy="533400"/>
            </a:xfrm>
            <a:prstGeom prst="ellipse">
              <a:avLst/>
            </a:prstGeom>
            <a:solidFill>
              <a:srgbClr val="C32D2E">
                <a:lumMod val="75000"/>
              </a:srgbClr>
            </a:solidFill>
            <a:ln w="9525">
              <a:solidFill>
                <a:sysClr val="windowText" lastClr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defRPr/>
              </a:pPr>
              <a:r>
                <a:rPr lang="en-US" kern="0" dirty="0">
                  <a:solidFill>
                    <a:prstClr val="white"/>
                  </a:solidFill>
                  <a:latin typeface="Arial Black" pitchFamily="34" charset="0"/>
                </a:rPr>
                <a:t>proof point</a:t>
              </a:r>
            </a:p>
          </p:txBody>
        </p:sp>
        <p:sp>
          <p:nvSpPr>
            <p:cNvPr id="28" name="Oval 13"/>
            <p:cNvSpPr>
              <a:spLocks noChangeArrowheads="1"/>
            </p:cNvSpPr>
            <p:nvPr/>
          </p:nvSpPr>
          <p:spPr bwMode="auto">
            <a:xfrm>
              <a:off x="7391400" y="3733800"/>
              <a:ext cx="1524000" cy="533400"/>
            </a:xfrm>
            <a:prstGeom prst="ellipse">
              <a:avLst/>
            </a:prstGeom>
            <a:solidFill>
              <a:srgbClr val="C32D2E">
                <a:lumMod val="75000"/>
              </a:srgbClr>
            </a:solidFill>
            <a:ln w="9525">
              <a:solidFill>
                <a:sysClr val="windowText" lastClr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defRPr/>
              </a:pPr>
              <a:r>
                <a:rPr lang="en-US" kern="0" dirty="0">
                  <a:solidFill>
                    <a:prstClr val="white"/>
                  </a:solidFill>
                  <a:latin typeface="Arial Black" pitchFamily="34" charset="0"/>
                </a:rPr>
                <a:t>proof point</a:t>
              </a:r>
            </a:p>
          </p:txBody>
        </p:sp>
        <p:sp>
          <p:nvSpPr>
            <p:cNvPr id="29" name="Oval 14"/>
            <p:cNvSpPr>
              <a:spLocks noChangeArrowheads="1"/>
            </p:cNvSpPr>
            <p:nvPr/>
          </p:nvSpPr>
          <p:spPr bwMode="auto">
            <a:xfrm>
              <a:off x="7315200" y="5105400"/>
              <a:ext cx="1524000" cy="533400"/>
            </a:xfrm>
            <a:prstGeom prst="ellipse">
              <a:avLst/>
            </a:prstGeom>
            <a:solidFill>
              <a:srgbClr val="C32D2E">
                <a:lumMod val="75000"/>
              </a:srgbClr>
            </a:solidFill>
            <a:ln w="9525">
              <a:solidFill>
                <a:sysClr val="windowText" lastClr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defRPr/>
              </a:pPr>
              <a:r>
                <a:rPr lang="en-US" kern="0" dirty="0">
                  <a:solidFill>
                    <a:prstClr val="white"/>
                  </a:solidFill>
                  <a:latin typeface="Arial Black" pitchFamily="34" charset="0"/>
                </a:rPr>
                <a:t>proof point</a:t>
              </a:r>
            </a:p>
          </p:txBody>
        </p:sp>
        <p:sp>
          <p:nvSpPr>
            <p:cNvPr id="30" name="Line 40"/>
            <p:cNvSpPr>
              <a:spLocks noChangeShapeType="1"/>
            </p:cNvSpPr>
            <p:nvPr/>
          </p:nvSpPr>
          <p:spPr bwMode="auto">
            <a:xfrm>
              <a:off x="6858000" y="4876800"/>
              <a:ext cx="609600" cy="304800"/>
            </a:xfrm>
            <a:prstGeom prst="line">
              <a:avLst/>
            </a:prstGeom>
            <a:noFill/>
            <a:ln w="9525">
              <a:solidFill>
                <a:sysClr val="windowText" lastClr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pPr>
                <a:defRPr/>
              </a:pPr>
              <a:endParaRPr lang="en-US" kern="0" smtClean="0">
                <a:solidFill>
                  <a:prstClr val="black"/>
                </a:solidFill>
                <a:latin typeface="Agency FB" pitchFamily="34" charset="0"/>
              </a:endParaRPr>
            </a:p>
          </p:txBody>
        </p:sp>
        <p:sp>
          <p:nvSpPr>
            <p:cNvPr id="31" name="Line 41"/>
            <p:cNvSpPr>
              <a:spLocks noChangeShapeType="1"/>
            </p:cNvSpPr>
            <p:nvPr/>
          </p:nvSpPr>
          <p:spPr bwMode="auto">
            <a:xfrm flipH="1">
              <a:off x="6400800" y="4876800"/>
              <a:ext cx="304800" cy="762000"/>
            </a:xfrm>
            <a:prstGeom prst="line">
              <a:avLst/>
            </a:prstGeom>
            <a:noFill/>
            <a:ln w="9525">
              <a:solidFill>
                <a:sysClr val="windowText" lastClr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pPr>
                <a:defRPr/>
              </a:pPr>
              <a:endParaRPr lang="en-US" kern="0" smtClean="0">
                <a:solidFill>
                  <a:prstClr val="black"/>
                </a:solidFill>
                <a:latin typeface="Agency FB" pitchFamily="34" charset="0"/>
              </a:endParaRPr>
            </a:p>
          </p:txBody>
        </p:sp>
        <p:sp>
          <p:nvSpPr>
            <p:cNvPr id="32" name="Line 42"/>
            <p:cNvSpPr>
              <a:spLocks noChangeShapeType="1"/>
            </p:cNvSpPr>
            <p:nvPr/>
          </p:nvSpPr>
          <p:spPr bwMode="auto">
            <a:xfrm flipV="1">
              <a:off x="7162800" y="4267200"/>
              <a:ext cx="457200" cy="152400"/>
            </a:xfrm>
            <a:prstGeom prst="line">
              <a:avLst/>
            </a:prstGeom>
            <a:noFill/>
            <a:ln w="9525">
              <a:solidFill>
                <a:sysClr val="windowText" lastClr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pPr>
                <a:defRPr/>
              </a:pPr>
              <a:endParaRPr lang="en-US" kern="0" smtClean="0">
                <a:solidFill>
                  <a:prstClr val="black"/>
                </a:solidFill>
                <a:latin typeface="Agency FB" pitchFamily="34" charset="0"/>
              </a:endParaRPr>
            </a:p>
          </p:txBody>
        </p:sp>
      </p:grp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435608">
            <a:off x="3904795" y="3081337"/>
            <a:ext cx="1225550" cy="390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9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3602941" y="4521911"/>
            <a:ext cx="776452" cy="390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17629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subTitle" idx="1"/>
          </p:nvPr>
        </p:nvSpPr>
        <p:spPr>
          <a:xfrm>
            <a:off x="457200" y="2971800"/>
            <a:ext cx="8305800" cy="2362200"/>
          </a:xfrm>
        </p:spPr>
        <p:txBody>
          <a:bodyPr>
            <a:noAutofit/>
          </a:bodyPr>
          <a:lstStyle/>
          <a:p>
            <a:r>
              <a:rPr lang="en-US" sz="2800" dirty="0" smtClean="0"/>
              <a:t>Amy </a:t>
            </a:r>
            <a:r>
              <a:rPr lang="en-US" sz="2800" dirty="0" err="1" smtClean="0"/>
              <a:t>PhilpotT</a:t>
            </a:r>
            <a:r>
              <a:rPr lang="en-US" sz="2800" dirty="0" smtClean="0"/>
              <a:t>, </a:t>
            </a:r>
            <a:r>
              <a:rPr lang="en-US" sz="2800" dirty="0" err="1" smtClean="0"/>
              <a:t>apr</a:t>
            </a:r>
            <a:r>
              <a:rPr lang="en-US" sz="2800" dirty="0" smtClean="0"/>
              <a:t> </a:t>
            </a:r>
          </a:p>
          <a:p>
            <a:r>
              <a:rPr lang="en-US" sz="2800" dirty="0" smtClean="0"/>
              <a:t>Watson Green LLC</a:t>
            </a:r>
          </a:p>
          <a:p>
            <a:r>
              <a:rPr lang="en-US" sz="2800" cap="none" dirty="0" smtClean="0"/>
              <a:t>aphilpott@watsongreenllc.com</a:t>
            </a:r>
          </a:p>
          <a:p>
            <a:r>
              <a:rPr lang="en-US" sz="2800" dirty="0" smtClean="0"/>
              <a:t>202-384-1840 </a:t>
            </a:r>
            <a:r>
              <a:rPr lang="en-US" sz="2800" cap="none" dirty="0" smtClean="0"/>
              <a:t>(0)</a:t>
            </a:r>
          </a:p>
          <a:p>
            <a:r>
              <a:rPr lang="en-US" sz="2800" cap="none" dirty="0" smtClean="0"/>
              <a:t>703-472-6615 (c) </a:t>
            </a:r>
            <a:r>
              <a:rPr lang="en-US" sz="2000" cap="none" dirty="0" smtClean="0"/>
              <a:t>because crises happen 24/7</a:t>
            </a:r>
          </a:p>
        </p:txBody>
      </p:sp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685800" y="228600"/>
            <a:ext cx="7772400" cy="1371600"/>
          </a:xfrm>
        </p:spPr>
        <p:txBody>
          <a:bodyPr>
            <a:normAutofit/>
          </a:bodyPr>
          <a:lstStyle/>
          <a:p>
            <a:r>
              <a:rPr lang="en-US" b="1" dirty="0" smtClean="0"/>
              <a:t>Thank you!</a:t>
            </a:r>
            <a:endParaRPr lang="en-US" b="1" cap="none" dirty="0"/>
          </a:p>
        </p:txBody>
      </p:sp>
    </p:spTree>
    <p:extLst>
      <p:ext uri="{BB962C8B-B14F-4D97-AF65-F5344CB8AC3E}">
        <p14:creationId xmlns:p14="http://schemas.microsoft.com/office/powerpoint/2010/main" val="3019447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Donna Emanuel Rosenbaum, M.S.</a:t>
            </a:r>
          </a:p>
          <a:p>
            <a:r>
              <a:rPr lang="en-US" sz="1800" dirty="0" smtClean="0"/>
              <a:t>Consumer Communication Specialist</a:t>
            </a:r>
          </a:p>
          <a:p>
            <a:r>
              <a:rPr lang="en-US" sz="1800" dirty="0" smtClean="0"/>
              <a:t>Food Safety Partners, Ltd.</a:t>
            </a:r>
            <a:endParaRPr lang="en-US" sz="1800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Crafting the Right Message:</a:t>
            </a:r>
            <a:br>
              <a:rPr lang="en-US" sz="3600" dirty="0" smtClean="0"/>
            </a:br>
            <a:r>
              <a:rPr lang="en-US" sz="3600" dirty="0" smtClean="0"/>
              <a:t>The Consumer Perspective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18373257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Getting it Right</a:t>
            </a:r>
            <a:endParaRPr lang="en-US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38200" y="2196886"/>
            <a:ext cx="2971800" cy="38406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Content Placeholder 7"/>
          <p:cNvSpPr>
            <a:spLocks noGrp="1"/>
          </p:cNvSpPr>
          <p:nvPr>
            <p:ph sz="half" idx="4"/>
          </p:nvPr>
        </p:nvSpPr>
        <p:spPr>
          <a:xfrm>
            <a:off x="4114800" y="2209800"/>
            <a:ext cx="4041775" cy="1676400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endParaRPr lang="en-US" dirty="0" smtClean="0"/>
          </a:p>
          <a:p>
            <a:pPr marL="0" indent="0" algn="ctr">
              <a:buNone/>
            </a:pPr>
            <a:r>
              <a:rPr lang="en-US" dirty="0" smtClean="0"/>
              <a:t>It’s not what you say,</a:t>
            </a:r>
          </a:p>
          <a:p>
            <a:pPr marL="0" indent="0" algn="ctr">
              <a:buNone/>
            </a:pPr>
            <a:r>
              <a:rPr lang="en-US" dirty="0" smtClean="0"/>
              <a:t>It’s what people hear.</a:t>
            </a:r>
          </a:p>
          <a:p>
            <a:pPr marL="868680" lvl="3" indent="0">
              <a:buNone/>
            </a:pPr>
            <a:r>
              <a:rPr lang="en-US" dirty="0" smtClean="0"/>
              <a:t>               -  Frank Luntz</a:t>
            </a:r>
            <a:endParaRPr lang="en-US" dirty="0"/>
          </a:p>
          <a:p>
            <a:endParaRPr lang="en-US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4114800"/>
            <a:ext cx="333375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20281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Introduction and Overview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sz="2000" i="1" dirty="0" smtClean="0"/>
              <a:t>“Consumers are entitled to information that could affect their health and transparency helps them to make informed choices.”  —Sir John Krebs (2003)</a:t>
            </a:r>
          </a:p>
          <a:p>
            <a:r>
              <a:rPr lang="en-US" sz="2000" dirty="0" smtClean="0"/>
              <a:t>Food risks are not are not perceived in the same manner as other risks due to the much more intimate relationship we all have with food.  </a:t>
            </a:r>
          </a:p>
          <a:p>
            <a:r>
              <a:rPr lang="en-US" sz="2000" dirty="0" smtClean="0"/>
              <a:t>Every consumer has a unique relationship and attitude towards food and food safety based on their personal life history.</a:t>
            </a:r>
          </a:p>
          <a:p>
            <a:r>
              <a:rPr lang="en-US" sz="2000" dirty="0" smtClean="0"/>
              <a:t>Better understanding your audience results in more effective food risk messaging.</a:t>
            </a:r>
          </a:p>
          <a:p>
            <a:r>
              <a:rPr lang="en-US" sz="2000" dirty="0" smtClean="0"/>
              <a:t>Use the “Goldilocks Test”...not too simple, not too wordy,  get it “Just Right”</a:t>
            </a:r>
          </a:p>
          <a:p>
            <a:endParaRPr lang="en-US" sz="2000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4569" y="4992189"/>
            <a:ext cx="2326821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8365907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381000"/>
            <a:ext cx="6019800" cy="704088"/>
          </a:xfrm>
        </p:spPr>
        <p:txBody>
          <a:bodyPr>
            <a:normAutofit/>
          </a:bodyPr>
          <a:lstStyle/>
          <a:p>
            <a:r>
              <a:rPr lang="en-US" sz="3600" dirty="0" smtClean="0"/>
              <a:t>Put People First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81000" y="1085088"/>
            <a:ext cx="8229600" cy="47244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1600" b="1" dirty="0" smtClean="0"/>
              <a:t>Communication is </a:t>
            </a:r>
            <a:r>
              <a:rPr lang="en-US" sz="1600" b="1" dirty="0"/>
              <a:t>about </a:t>
            </a:r>
            <a:r>
              <a:rPr lang="en-US" sz="1600" b="1" dirty="0" smtClean="0"/>
              <a:t>people—a back </a:t>
            </a:r>
            <a:r>
              <a:rPr lang="en-US" sz="1600" b="1" dirty="0"/>
              <a:t>and forth </a:t>
            </a:r>
            <a:r>
              <a:rPr lang="en-US" sz="1600" b="1" dirty="0" smtClean="0"/>
              <a:t>dialogue </a:t>
            </a:r>
            <a:r>
              <a:rPr lang="en-US" sz="1600" b="1" dirty="0"/>
              <a:t>in order to attain understanding between those parties.  </a:t>
            </a:r>
            <a:r>
              <a:rPr lang="en-US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Risk communication can often be sidelined by using risk “education” language</a:t>
            </a:r>
            <a:r>
              <a:rPr lang="en-US" sz="1600" b="1" dirty="0" smtClean="0"/>
              <a:t>....</a:t>
            </a:r>
            <a:r>
              <a:rPr lang="en-US" sz="1600" b="1" dirty="0"/>
              <a:t>   </a:t>
            </a:r>
            <a:r>
              <a:rPr lang="en-US" sz="1600" b="1" i="1" dirty="0"/>
              <a:t>I have </a:t>
            </a:r>
            <a:r>
              <a:rPr lang="en-US" sz="1600" b="1" i="1" dirty="0" smtClean="0"/>
              <a:t>facts </a:t>
            </a:r>
            <a:r>
              <a:rPr lang="en-US" sz="1600" b="1" i="1" dirty="0"/>
              <a:t>to impart to you about the risk of this food and you should listen because I’ve done the science and I know best</a:t>
            </a:r>
            <a:r>
              <a:rPr lang="en-US" sz="1600" b="1" i="1" dirty="0" smtClean="0"/>
              <a:t>.</a:t>
            </a:r>
          </a:p>
          <a:p>
            <a:r>
              <a:rPr lang="en-US" sz="1600" u="sng" dirty="0" smtClean="0"/>
              <a:t>The Role of Transparency</a:t>
            </a:r>
            <a:r>
              <a:rPr lang="en-US" sz="1600" dirty="0" smtClean="0"/>
              <a:t>:</a:t>
            </a:r>
          </a:p>
          <a:p>
            <a:pPr lvl="1">
              <a:buFont typeface="Courier New" pitchFamily="49" charset="0"/>
              <a:buChar char="o"/>
            </a:pPr>
            <a:r>
              <a:rPr lang="en-US" sz="1600" dirty="0" smtClean="0"/>
              <a:t>The public is considerably more competent than what the experts give them credit for.</a:t>
            </a:r>
          </a:p>
          <a:p>
            <a:pPr lvl="1">
              <a:buFont typeface="Courier New" pitchFamily="49" charset="0"/>
              <a:buChar char="o"/>
            </a:pPr>
            <a:r>
              <a:rPr lang="en-US" sz="1600" dirty="0" smtClean="0"/>
              <a:t>Simplifying risk messages can cause the public to think authorities are lying.</a:t>
            </a:r>
          </a:p>
          <a:p>
            <a:pPr lvl="1">
              <a:buFont typeface="Courier New" pitchFamily="49" charset="0"/>
              <a:buChar char="o"/>
            </a:pPr>
            <a:r>
              <a:rPr lang="en-US" sz="1600" dirty="0" smtClean="0"/>
              <a:t>Communicating uncertainty will actually increase public trust and help it make informed choices.</a:t>
            </a:r>
          </a:p>
          <a:p>
            <a:pPr lvl="1">
              <a:buFont typeface="Courier New" pitchFamily="49" charset="0"/>
              <a:buChar char="o"/>
            </a:pPr>
            <a:r>
              <a:rPr lang="en-US" sz="1600" dirty="0" smtClean="0"/>
              <a:t>Honesty can help alleviate the stigmatization of certain commodities after food scares, especially if additional controls will be instituted. </a:t>
            </a:r>
          </a:p>
          <a:p>
            <a:pPr lvl="1">
              <a:buFont typeface="Courier New" pitchFamily="49" charset="0"/>
              <a:buChar char="o"/>
            </a:pPr>
            <a:r>
              <a:rPr lang="en-US" sz="1600" dirty="0" smtClean="0"/>
              <a:t>Honesty is just</a:t>
            </a:r>
            <a:r>
              <a:rPr lang="en-US" sz="1600" baseline="0" dirty="0" smtClean="0"/>
              <a:t> as important in non-crisis conversation as it builds the trust you may need to rely on later on</a:t>
            </a:r>
            <a:endParaRPr lang="en-US" sz="1600" dirty="0" smtClean="0"/>
          </a:p>
          <a:p>
            <a:pPr lvl="1">
              <a:buFont typeface="Courier New" pitchFamily="49" charset="0"/>
              <a:buChar char="o"/>
            </a:pPr>
            <a:r>
              <a:rPr lang="en-US" sz="1600" dirty="0" smtClean="0"/>
              <a:t>Media amplification makes all these issues increasingly important.</a:t>
            </a:r>
          </a:p>
          <a:p>
            <a:r>
              <a:rPr lang="en-US" sz="1600" u="sng" dirty="0" smtClean="0"/>
              <a:t>Attitude &amp; Demeanor makes or breaks good food risk communication</a:t>
            </a:r>
            <a:r>
              <a:rPr lang="en-US" sz="1600" dirty="0" smtClean="0"/>
              <a:t>: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1600" dirty="0" smtClean="0"/>
              <a:t>Consumers feel they are entitled to know what is in their food</a:t>
            </a:r>
          </a:p>
          <a:p>
            <a:pPr marL="393192" lvl="1" indent="0">
              <a:buNone/>
            </a:pPr>
            <a:r>
              <a:rPr lang="en-US" sz="1600" dirty="0" smtClean="0"/>
              <a:t>                                                </a:t>
            </a:r>
            <a:r>
              <a:rPr lang="en-US" sz="1600" b="1" dirty="0" smtClean="0"/>
              <a:t>vs.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1600" dirty="0" smtClean="0"/>
              <a:t>Consumers are entitled to know what is in their food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1600" dirty="0" smtClean="0"/>
              <a:t>Non-verbal cues are as important as words used in gaining consumer trust...watch tone, cadence, facial expression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20554354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85800"/>
            <a:ext cx="8229600" cy="533400"/>
          </a:xfrm>
        </p:spPr>
        <p:txBody>
          <a:bodyPr>
            <a:normAutofit fontScale="90000"/>
          </a:bodyPr>
          <a:lstStyle/>
          <a:p>
            <a:r>
              <a:rPr lang="en-US" sz="2800" dirty="0" smtClean="0"/>
              <a:t>Social Media Do’s &amp; Don’ts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295400"/>
            <a:ext cx="8229600" cy="5257800"/>
          </a:xfrm>
        </p:spPr>
        <p:txBody>
          <a:bodyPr>
            <a:normAutofit/>
          </a:bodyPr>
          <a:lstStyle/>
          <a:p>
            <a:r>
              <a:rPr lang="en-US" sz="1600" dirty="0" smtClean="0"/>
              <a:t>Messaging should </a:t>
            </a:r>
            <a:r>
              <a:rPr lang="en-US" sz="1600" dirty="0"/>
              <a:t>be specific to each </a:t>
            </a:r>
            <a:r>
              <a:rPr lang="en-US" sz="1600" dirty="0" smtClean="0"/>
              <a:t>social media channel </a:t>
            </a:r>
            <a:r>
              <a:rPr lang="en-US" sz="1600" dirty="0"/>
              <a:t>&amp; </a:t>
            </a:r>
            <a:r>
              <a:rPr lang="en-US" sz="1600" dirty="0" smtClean="0"/>
              <a:t>platform</a:t>
            </a:r>
          </a:p>
          <a:p>
            <a:r>
              <a:rPr lang="en-US" sz="1600" dirty="0" smtClean="0"/>
              <a:t>DO NOT use social media &amp; Twitter as an extended RSS feed</a:t>
            </a:r>
          </a:p>
          <a:p>
            <a:r>
              <a:rPr lang="en-US" sz="1600" dirty="0" smtClean="0"/>
              <a:t>DO talk with people, not at them</a:t>
            </a:r>
          </a:p>
          <a:p>
            <a:r>
              <a:rPr lang="en-US" sz="1600" dirty="0" smtClean="0"/>
              <a:t>DO NOT tweet and disappear....better to spend a little time everyday than just Friday afternoon</a:t>
            </a:r>
          </a:p>
          <a:p>
            <a:r>
              <a:rPr lang="en-US" sz="1600" dirty="0" smtClean="0"/>
              <a:t>DO pause before pushing  SEND....1,000 tweets to build a reputation and 1 to trash it</a:t>
            </a:r>
          </a:p>
          <a:p>
            <a:r>
              <a:rPr lang="en-US" sz="1600" dirty="0" smtClean="0"/>
              <a:t>DO NOT respond to trolls, pick a fight, or adopt an even slightly sarcastic tone</a:t>
            </a:r>
          </a:p>
          <a:p>
            <a:r>
              <a:rPr lang="en-US" sz="1600" dirty="0" smtClean="0"/>
              <a:t>DO respond to anyone who had a bad experience with your company.....say sorry, ask them more about it, apologize again for not catching it sooner</a:t>
            </a:r>
          </a:p>
          <a:p>
            <a:r>
              <a:rPr lang="en-US" sz="1600" dirty="0" smtClean="0"/>
              <a:t>DO NOT pay anyone for reviews or endorsement online without disclosing it </a:t>
            </a:r>
          </a:p>
          <a:p>
            <a:r>
              <a:rPr lang="en-US" sz="1600" dirty="0"/>
              <a:t>DO keep politics and religion away from your website and online presence</a:t>
            </a:r>
          </a:p>
          <a:p>
            <a:r>
              <a:rPr lang="en-US" sz="1600" dirty="0" smtClean="0"/>
              <a:t>DO NOT have employees (or their relatives) pose as your consumers online</a:t>
            </a:r>
          </a:p>
          <a:p>
            <a:r>
              <a:rPr lang="en-US" sz="1600" b="1" dirty="0" smtClean="0"/>
              <a:t>DO, DO, DO </a:t>
            </a:r>
            <a:r>
              <a:rPr lang="en-US" sz="1600" dirty="0" smtClean="0"/>
              <a:t>enhance your website for consumer experience....simplify your home page, give away some information in newsletters/blogs/white papers, be ready with staff to respond</a:t>
            </a:r>
          </a:p>
          <a:p>
            <a:endParaRPr lang="en-US" sz="1600" dirty="0" smtClean="0"/>
          </a:p>
        </p:txBody>
      </p:sp>
      <p:sp>
        <p:nvSpPr>
          <p:cNvPr id="4" name="Rectangle 3"/>
          <p:cNvSpPr/>
          <p:nvPr/>
        </p:nvSpPr>
        <p:spPr>
          <a:xfrm>
            <a:off x="990600" y="5638800"/>
            <a:ext cx="6781800" cy="646331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1905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  <a:softEdge rad="12700"/>
          </a:effectLst>
        </p:spPr>
        <p:txBody>
          <a:bodyPr wrap="square">
            <a:spAutoFit/>
          </a:bodyPr>
          <a:lstStyle/>
          <a:p>
            <a:pPr algn="ctr"/>
            <a:r>
              <a:rPr lang="en-US" i="1" dirty="0" smtClean="0">
                <a:solidFill>
                  <a:srgbClr val="DBF5F9">
                    <a:lumMod val="10000"/>
                  </a:srgbClr>
                </a:solidFill>
              </a:rPr>
              <a:t>EVERY POINT OF CONTACT IS A POINT FOR ENGAGEMENT </a:t>
            </a:r>
          </a:p>
          <a:p>
            <a:pPr algn="ctr"/>
            <a:r>
              <a:rPr lang="en-US" i="1" dirty="0" smtClean="0">
                <a:solidFill>
                  <a:srgbClr val="DBF5F9">
                    <a:lumMod val="10000"/>
                  </a:srgbClr>
                </a:solidFill>
              </a:rPr>
              <a:t>THAT EITHER HEIGHTENS THE RELATIONSHIP OR LOWERS IT!</a:t>
            </a:r>
            <a:endParaRPr lang="en-US" i="1" dirty="0">
              <a:solidFill>
                <a:srgbClr val="DBF5F9">
                  <a:lumMod val="1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23360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does CDC communicate about outbreaks?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00599"/>
          </a:xfrm>
        </p:spPr>
        <p:txBody>
          <a:bodyPr/>
          <a:lstStyle/>
          <a:p>
            <a:pPr marL="0" indent="0" algn="ctr">
              <a:buNone/>
            </a:pPr>
            <a:endParaRPr lang="en-US" dirty="0" smtClean="0"/>
          </a:p>
          <a:p>
            <a:pPr marL="0" indent="0" algn="ctr">
              <a:buNone/>
            </a:pPr>
            <a:endParaRPr lang="en-US" dirty="0" smtClean="0"/>
          </a:p>
          <a:p>
            <a:pPr marL="0" indent="0" algn="ctr">
              <a:buNone/>
            </a:pPr>
            <a:r>
              <a:rPr lang="en-US" dirty="0" smtClean="0"/>
              <a:t>Specific source identified </a:t>
            </a:r>
            <a:r>
              <a:rPr lang="en-US" u="sng" dirty="0" smtClean="0">
                <a:solidFill>
                  <a:schemeClr val="tx1"/>
                </a:solidFill>
              </a:rPr>
              <a:t>AND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smtClean="0"/>
              <a:t>public can take action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>
                <a:solidFill>
                  <a:schemeClr val="tx1"/>
                </a:solidFill>
              </a:rPr>
              <a:t>Other reasons CDC may communicate include:</a:t>
            </a:r>
          </a:p>
          <a:p>
            <a:r>
              <a:rPr lang="en-US" dirty="0" smtClean="0"/>
              <a:t>State health department(s) communicate</a:t>
            </a:r>
          </a:p>
          <a:p>
            <a:r>
              <a:rPr lang="en-US" dirty="0" smtClean="0"/>
              <a:t>High risk group involved</a:t>
            </a:r>
          </a:p>
          <a:p>
            <a:r>
              <a:rPr lang="en-US" dirty="0" smtClean="0"/>
              <a:t>Deaths, high </a:t>
            </a:r>
            <a:r>
              <a:rPr lang="en-US" dirty="0"/>
              <a:t>hospitalization rate</a:t>
            </a:r>
          </a:p>
          <a:p>
            <a:r>
              <a:rPr lang="en-US" dirty="0" smtClean="0"/>
              <a:t>Media interest, misinformation being circulated</a:t>
            </a:r>
          </a:p>
        </p:txBody>
      </p:sp>
      <p:sp>
        <p:nvSpPr>
          <p:cNvPr id="2" name="Rectangle 1"/>
          <p:cNvSpPr/>
          <p:nvPr/>
        </p:nvSpPr>
        <p:spPr>
          <a:xfrm>
            <a:off x="723900" y="1981200"/>
            <a:ext cx="7696200" cy="129540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218831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Messaging as a Crisis Unfolds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533400" y="1143000"/>
            <a:ext cx="8077200" cy="5334000"/>
          </a:xfrm>
        </p:spPr>
        <p:txBody>
          <a:bodyPr>
            <a:normAutofit fontScale="92500"/>
          </a:bodyPr>
          <a:lstStyle/>
          <a:p>
            <a:pPr lvl="1"/>
            <a:endParaRPr lang="en-US" sz="1500" b="1" dirty="0" smtClean="0"/>
          </a:p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Pre-Crisis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dirty="0" smtClean="0"/>
              <a:t>Use social media to develop insight and social capital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dirty="0" smtClean="0"/>
              <a:t>Monitor issues &amp; make team-building practice drills a priority</a:t>
            </a:r>
          </a:p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Crisis Identified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dirty="0" smtClean="0"/>
              <a:t>What you say FIRST really matters!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dirty="0" smtClean="0"/>
              <a:t>Use ALL resources and methods for getting the word out </a:t>
            </a:r>
          </a:p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Crisis in Progress, then Winding Down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dirty="0" smtClean="0"/>
              <a:t>Update information often – in government notices &amp; your website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dirty="0" smtClean="0"/>
              <a:t>If you stay silent your audience will write a story in their own minds</a:t>
            </a:r>
          </a:p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Crisis Follow-Up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dirty="0" smtClean="0"/>
              <a:t>Declare it’s OVER loud and clear!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dirty="0" smtClean="0"/>
              <a:t>Circle back internally – document, reflect, change, update, practice</a:t>
            </a:r>
          </a:p>
          <a:p>
            <a:pPr lvl="1">
              <a:buFont typeface="Wingdings" panose="05000000000000000000" pitchFamily="2" charset="2"/>
              <a:buChar char="ü"/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1778253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/>
          </a:bodyPr>
          <a:lstStyle/>
          <a:p>
            <a:r>
              <a:rPr lang="en-US" sz="3200" dirty="0" smtClean="0"/>
              <a:t>A Tale of Two Recalls</a:t>
            </a:r>
            <a:endParaRPr lang="en-US" sz="3200" dirty="0"/>
          </a:p>
        </p:txBody>
      </p:sp>
      <p:pic>
        <p:nvPicPr>
          <p:cNvPr id="18" name="Content Placeholder 17" descr="Screen Clipping"/>
          <p:cNvPicPr>
            <a:picLocks noGrp="1" noChangeAspect="1"/>
          </p:cNvPicPr>
          <p:nvPr>
            <p:ph sz="half" idx="2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58" t="6320" r="10028" b="3232"/>
          <a:stretch/>
        </p:blipFill>
        <p:spPr>
          <a:xfrm>
            <a:off x="4594346" y="1219200"/>
            <a:ext cx="4229516" cy="5521234"/>
          </a:xfrm>
        </p:spPr>
      </p:pic>
      <p:pic>
        <p:nvPicPr>
          <p:cNvPr id="19" name="Picture 18" descr="Screen Clippi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531" y="1017722"/>
            <a:ext cx="4191000" cy="5611678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770516" y="1142999"/>
            <a:ext cx="126808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prstClr val="black"/>
                </a:solidFill>
              </a:rPr>
              <a:t>Letter 1</a:t>
            </a:r>
            <a:endParaRPr lang="en-US" sz="1400" dirty="0">
              <a:solidFill>
                <a:prstClr val="black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346830" y="1142998"/>
            <a:ext cx="762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prstClr val="black"/>
                </a:solidFill>
              </a:rPr>
              <a:t>Letter 2</a:t>
            </a:r>
            <a:endParaRPr lang="en-US" sz="14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9935302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Clippi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61" t="19127" r="7428" b="29507"/>
          <a:stretch/>
        </p:blipFill>
        <p:spPr>
          <a:xfrm>
            <a:off x="145869" y="1664902"/>
            <a:ext cx="5340531" cy="4290574"/>
          </a:xfrm>
          <a:prstGeom prst="rect">
            <a:avLst/>
          </a:prstGeom>
        </p:spPr>
      </p:pic>
      <p:cxnSp>
        <p:nvCxnSpPr>
          <p:cNvPr id="3" name="Straight Arrow Connector 2"/>
          <p:cNvCxnSpPr/>
          <p:nvPr/>
        </p:nvCxnSpPr>
        <p:spPr>
          <a:xfrm flipH="1">
            <a:off x="990600" y="1828800"/>
            <a:ext cx="7620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Line Callout 1 31"/>
          <p:cNvSpPr/>
          <p:nvPr/>
        </p:nvSpPr>
        <p:spPr>
          <a:xfrm>
            <a:off x="1746274" y="868310"/>
            <a:ext cx="914400" cy="612648"/>
          </a:xfrm>
          <a:prstGeom prst="borderCallout1">
            <a:avLst>
              <a:gd name="adj1" fmla="val 107457"/>
              <a:gd name="adj2" fmla="val 34120"/>
              <a:gd name="adj3" fmla="val 162908"/>
              <a:gd name="adj4" fmla="val -72704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Year only- no date</a:t>
            </a:r>
            <a:endParaRPr lang="en-US" sz="1400" dirty="0">
              <a:solidFill>
                <a:prstClr val="black"/>
              </a:solidFill>
              <a:latin typeface="Arial Narrow" panose="020B0606020202030204" pitchFamily="34" charset="0"/>
            </a:endParaRPr>
          </a:p>
        </p:txBody>
      </p:sp>
      <p:sp>
        <p:nvSpPr>
          <p:cNvPr id="33" name="Line Callout 1 32"/>
          <p:cNvSpPr/>
          <p:nvPr/>
        </p:nvSpPr>
        <p:spPr>
          <a:xfrm>
            <a:off x="3206007" y="1509914"/>
            <a:ext cx="1231852" cy="612648"/>
          </a:xfrm>
          <a:prstGeom prst="borderCallout1">
            <a:avLst>
              <a:gd name="adj1" fmla="val 92391"/>
              <a:gd name="adj2" fmla="val -4916"/>
              <a:gd name="adj3" fmla="val 157558"/>
              <a:gd name="adj4" fmla="val -158070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prstClr val="black"/>
                </a:solidFill>
              </a:rPr>
              <a:t>Impersonal form letter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34" name="Line Callout 1 33"/>
          <p:cNvSpPr/>
          <p:nvPr/>
        </p:nvSpPr>
        <p:spPr>
          <a:xfrm>
            <a:off x="6858000" y="1978152"/>
            <a:ext cx="1447800" cy="460248"/>
          </a:xfrm>
          <a:prstGeom prst="borderCallout1">
            <a:avLst>
              <a:gd name="adj1" fmla="val 66624"/>
              <a:gd name="adj2" fmla="val -5503"/>
              <a:gd name="adj3" fmla="val 286233"/>
              <a:gd name="adj4" fmla="val -202772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prstClr val="black"/>
                </a:solidFill>
              </a:rPr>
              <a:t>What efforts?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35" name="Line Callout 1 34"/>
          <p:cNvSpPr/>
          <p:nvPr/>
        </p:nvSpPr>
        <p:spPr>
          <a:xfrm>
            <a:off x="5715000" y="2890568"/>
            <a:ext cx="2081842" cy="688848"/>
          </a:xfrm>
          <a:prstGeom prst="borderCallout1">
            <a:avLst>
              <a:gd name="adj1" fmla="val 63621"/>
              <a:gd name="adj2" fmla="val 110"/>
              <a:gd name="adj3" fmla="val 125950"/>
              <a:gd name="adj4" fmla="val -34600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prstClr val="black"/>
                </a:solidFill>
              </a:rPr>
              <a:t>Outbreak &amp; pathogen known before recall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36" name="Line Callout 1 35"/>
          <p:cNvSpPr/>
          <p:nvPr/>
        </p:nvSpPr>
        <p:spPr>
          <a:xfrm>
            <a:off x="2630194" y="5760174"/>
            <a:ext cx="2323094" cy="612648"/>
          </a:xfrm>
          <a:prstGeom prst="borderCallout1">
            <a:avLst>
              <a:gd name="adj1" fmla="val 23725"/>
              <a:gd name="adj2" fmla="val -1117"/>
              <a:gd name="adj3" fmla="val -3148"/>
              <a:gd name="adj4" fmla="val -56800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prstClr val="black"/>
                </a:solidFill>
              </a:rPr>
              <a:t>From the “Company” –not a person or CEO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37" name="Line Callout 1 36"/>
          <p:cNvSpPr/>
          <p:nvPr/>
        </p:nvSpPr>
        <p:spPr>
          <a:xfrm>
            <a:off x="5312434" y="5564872"/>
            <a:ext cx="2484408" cy="612648"/>
          </a:xfrm>
          <a:prstGeom prst="borderCallout1">
            <a:avLst>
              <a:gd name="adj1" fmla="val 31188"/>
              <a:gd name="adj2" fmla="val 334"/>
              <a:gd name="adj3" fmla="val -59283"/>
              <a:gd name="adj4" fmla="val -84560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prstClr val="black"/>
                </a:solidFill>
              </a:rPr>
              <a:t>What if this letter received by someone who was ill?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38" name="Line Callout 1 37"/>
          <p:cNvSpPr/>
          <p:nvPr/>
        </p:nvSpPr>
        <p:spPr>
          <a:xfrm>
            <a:off x="5715000" y="4846320"/>
            <a:ext cx="1211580" cy="487680"/>
          </a:xfrm>
          <a:prstGeom prst="borderCallout1">
            <a:avLst>
              <a:gd name="adj1" fmla="val 18750"/>
              <a:gd name="adj2" fmla="val -8333"/>
              <a:gd name="adj3" fmla="val -55331"/>
              <a:gd name="adj4" fmla="val -166635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prstClr val="black"/>
                </a:solidFill>
              </a:rPr>
              <a:t>What steps?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39" name="Line Callout 1 38"/>
          <p:cNvSpPr/>
          <p:nvPr/>
        </p:nvSpPr>
        <p:spPr>
          <a:xfrm>
            <a:off x="7155180" y="4559952"/>
            <a:ext cx="1600200" cy="612648"/>
          </a:xfrm>
          <a:prstGeom prst="borderCallout1">
            <a:avLst>
              <a:gd name="adj1" fmla="val 18750"/>
              <a:gd name="adj2" fmla="val -8333"/>
              <a:gd name="adj3" fmla="val -26897"/>
              <a:gd name="adj4" fmla="val -212953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prstClr val="black"/>
                </a:solidFill>
              </a:rPr>
              <a:t>Supplier on FDA Import Alert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40" name="Line Callout 1 39"/>
          <p:cNvSpPr/>
          <p:nvPr/>
        </p:nvSpPr>
        <p:spPr>
          <a:xfrm>
            <a:off x="6891068" y="3725260"/>
            <a:ext cx="1414732" cy="612648"/>
          </a:xfrm>
          <a:prstGeom prst="borderCallout1">
            <a:avLst>
              <a:gd name="adj1" fmla="val 84929"/>
              <a:gd name="adj2" fmla="val 2044"/>
              <a:gd name="adj3" fmla="val 82931"/>
              <a:gd name="adj4" fmla="val -144526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prstClr val="black"/>
                </a:solidFill>
              </a:rPr>
              <a:t>Initiated after product +’s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312434" y="971824"/>
            <a:ext cx="180263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prstClr val="black"/>
                </a:solidFill>
              </a:rPr>
              <a:t>Letter 1</a:t>
            </a:r>
            <a:endParaRPr lang="en-US" sz="20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4088041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17" descr="Screen Clippi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58" t="23047" r="10028" b="12898"/>
          <a:stretch/>
        </p:blipFill>
        <p:spPr>
          <a:xfrm>
            <a:off x="159974" y="1424084"/>
            <a:ext cx="5326426" cy="492423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553200" y="614430"/>
            <a:ext cx="1752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prstClr val="black"/>
                </a:solidFill>
              </a:rPr>
              <a:t>Letter2</a:t>
            </a:r>
            <a:endParaRPr lang="en-US" sz="2000" dirty="0">
              <a:solidFill>
                <a:prstClr val="black"/>
              </a:solidFill>
            </a:endParaRPr>
          </a:p>
        </p:txBody>
      </p:sp>
      <p:sp>
        <p:nvSpPr>
          <p:cNvPr id="11" name="Line Callout 1 10"/>
          <p:cNvSpPr/>
          <p:nvPr/>
        </p:nvSpPr>
        <p:spPr>
          <a:xfrm>
            <a:off x="3783330" y="5735667"/>
            <a:ext cx="1855470" cy="612648"/>
          </a:xfrm>
          <a:prstGeom prst="borderCallout1">
            <a:avLst>
              <a:gd name="adj1" fmla="val 70144"/>
              <a:gd name="adj2" fmla="val -2547"/>
              <a:gd name="adj3" fmla="val 73355"/>
              <a:gd name="adj4" fmla="val -103395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Corporate accountability</a:t>
            </a:r>
            <a:endParaRPr lang="en-US" sz="1400" dirty="0">
              <a:solidFill>
                <a:prstClr val="black"/>
              </a:solidFill>
              <a:latin typeface="Arial Narrow" panose="020B0606020202030204" pitchFamily="34" charset="0"/>
            </a:endParaRPr>
          </a:p>
        </p:txBody>
      </p:sp>
      <p:sp>
        <p:nvSpPr>
          <p:cNvPr id="12" name="Line Callout 1 11"/>
          <p:cNvSpPr/>
          <p:nvPr/>
        </p:nvSpPr>
        <p:spPr>
          <a:xfrm>
            <a:off x="4251960" y="481884"/>
            <a:ext cx="1386840" cy="612648"/>
          </a:xfrm>
          <a:prstGeom prst="borderCallout1">
            <a:avLst>
              <a:gd name="adj1" fmla="val 107457"/>
              <a:gd name="adj2" fmla="val 34120"/>
              <a:gd name="adj3" fmla="val 162908"/>
              <a:gd name="adj4" fmla="val -72704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Apology first!</a:t>
            </a:r>
            <a:endParaRPr lang="en-US" sz="1400" dirty="0">
              <a:solidFill>
                <a:prstClr val="black"/>
              </a:solidFill>
              <a:latin typeface="Arial Narrow" panose="020B0606020202030204" pitchFamily="34" charset="0"/>
            </a:endParaRPr>
          </a:p>
        </p:txBody>
      </p:sp>
      <p:sp>
        <p:nvSpPr>
          <p:cNvPr id="13" name="Line Callout 1 12"/>
          <p:cNvSpPr/>
          <p:nvPr/>
        </p:nvSpPr>
        <p:spPr>
          <a:xfrm>
            <a:off x="6246507" y="1094532"/>
            <a:ext cx="1371600" cy="612648"/>
          </a:xfrm>
          <a:prstGeom prst="borderCallout1">
            <a:avLst>
              <a:gd name="adj1" fmla="val 75119"/>
              <a:gd name="adj2" fmla="val -4213"/>
              <a:gd name="adj3" fmla="val 123107"/>
              <a:gd name="adj4" fmla="val -75513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Recalled quickly; no illnesses</a:t>
            </a:r>
            <a:endParaRPr lang="en-US" sz="1400" dirty="0">
              <a:solidFill>
                <a:prstClr val="black"/>
              </a:solidFill>
              <a:latin typeface="Arial Narrow" panose="020B0606020202030204" pitchFamily="34" charset="0"/>
            </a:endParaRPr>
          </a:p>
        </p:txBody>
      </p:sp>
      <p:sp>
        <p:nvSpPr>
          <p:cNvPr id="14" name="Line Callout 1 13"/>
          <p:cNvSpPr/>
          <p:nvPr/>
        </p:nvSpPr>
        <p:spPr>
          <a:xfrm>
            <a:off x="6246507" y="2296818"/>
            <a:ext cx="1752600" cy="612648"/>
          </a:xfrm>
          <a:prstGeom prst="borderCallout1">
            <a:avLst>
              <a:gd name="adj1" fmla="val 50243"/>
              <a:gd name="adj2" fmla="val 2453"/>
              <a:gd name="adj3" fmla="val -38584"/>
              <a:gd name="adj4" fmla="val -70143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Good, clear instructions</a:t>
            </a:r>
            <a:endParaRPr lang="en-US" sz="1400" dirty="0">
              <a:solidFill>
                <a:prstClr val="black"/>
              </a:solidFill>
              <a:latin typeface="Arial Narrow" panose="020B0606020202030204" pitchFamily="34" charset="0"/>
            </a:endParaRPr>
          </a:p>
        </p:txBody>
      </p:sp>
      <p:sp>
        <p:nvSpPr>
          <p:cNvPr id="16" name="Line Callout 1 15"/>
          <p:cNvSpPr/>
          <p:nvPr/>
        </p:nvSpPr>
        <p:spPr>
          <a:xfrm>
            <a:off x="5638800" y="3429000"/>
            <a:ext cx="2360307" cy="612648"/>
          </a:xfrm>
          <a:prstGeom prst="borderCallout1">
            <a:avLst>
              <a:gd name="adj1" fmla="val 65168"/>
              <a:gd name="adj2" fmla="val -880"/>
              <a:gd name="adj3" fmla="val 65893"/>
              <a:gd name="adj4" fmla="val -73350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Honest, believable pledge,&amp; inviting dialogue </a:t>
            </a:r>
          </a:p>
        </p:txBody>
      </p:sp>
      <p:sp>
        <p:nvSpPr>
          <p:cNvPr id="18" name="Line Callout 1 17"/>
          <p:cNvSpPr/>
          <p:nvPr/>
        </p:nvSpPr>
        <p:spPr>
          <a:xfrm>
            <a:off x="6246507" y="4724400"/>
            <a:ext cx="2171700" cy="612648"/>
          </a:xfrm>
          <a:prstGeom prst="borderCallout1">
            <a:avLst>
              <a:gd name="adj1" fmla="val 62681"/>
              <a:gd name="adj2" fmla="val 1138"/>
              <a:gd name="adj3" fmla="val 48480"/>
              <a:gd name="adj4" fmla="val -50950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Detailed explanation of standards &amp; testing</a:t>
            </a:r>
            <a:endParaRPr lang="en-US" sz="1400" dirty="0">
              <a:solidFill>
                <a:prstClr val="black"/>
              </a:solidFill>
              <a:latin typeface="Arial Narrow" panose="020B0606020202030204" pitchFamily="34" charset="0"/>
            </a:endParaRPr>
          </a:p>
        </p:txBody>
      </p:sp>
      <p:sp>
        <p:nvSpPr>
          <p:cNvPr id="19" name="Line Callout 1 18"/>
          <p:cNvSpPr/>
          <p:nvPr/>
        </p:nvSpPr>
        <p:spPr>
          <a:xfrm>
            <a:off x="2346960" y="201837"/>
            <a:ext cx="1447800" cy="612648"/>
          </a:xfrm>
          <a:prstGeom prst="borderCallout1">
            <a:avLst>
              <a:gd name="adj1" fmla="val 107457"/>
              <a:gd name="adj2" fmla="val 9120"/>
              <a:gd name="adj3" fmla="val 262411"/>
              <a:gd name="adj4" fmla="val -54020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Pathogens listed</a:t>
            </a:r>
            <a:endParaRPr lang="en-US" sz="1400" dirty="0">
              <a:solidFill>
                <a:prstClr val="black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0475637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762000" y="1676400"/>
            <a:ext cx="7772400" cy="4572000"/>
          </a:xfrm>
        </p:spPr>
        <p:txBody>
          <a:bodyPr>
            <a:normAutofit fontScale="55000" lnSpcReduction="20000"/>
          </a:bodyPr>
          <a:lstStyle/>
          <a:p>
            <a:pPr lvl="1">
              <a:lnSpc>
                <a:spcPct val="120000"/>
              </a:lnSpc>
              <a:buFont typeface="Wingdings" panose="05000000000000000000" pitchFamily="2" charset="2"/>
              <a:buChar char="§"/>
            </a:pPr>
            <a:r>
              <a:rPr lang="en-US" sz="3800" dirty="0" smtClean="0"/>
              <a:t>Calling it a “Voluntary” Recall</a:t>
            </a:r>
          </a:p>
          <a:p>
            <a:pPr lvl="1">
              <a:lnSpc>
                <a:spcPct val="120000"/>
              </a:lnSpc>
              <a:buFont typeface="Wingdings" panose="05000000000000000000" pitchFamily="2" charset="2"/>
              <a:buChar char="§"/>
            </a:pPr>
            <a:r>
              <a:rPr lang="en-US" sz="3800" dirty="0" smtClean="0"/>
              <a:t>Using “Abundance of Caution” language</a:t>
            </a:r>
          </a:p>
          <a:p>
            <a:pPr lvl="1">
              <a:lnSpc>
                <a:spcPct val="120000"/>
              </a:lnSpc>
              <a:buFont typeface="Wingdings" panose="05000000000000000000" pitchFamily="2" charset="2"/>
              <a:buChar char="§"/>
            </a:pPr>
            <a:r>
              <a:rPr lang="en-US" sz="3800" dirty="0" smtClean="0"/>
              <a:t>Posting Advisories vs. Recalls</a:t>
            </a:r>
          </a:p>
          <a:p>
            <a:pPr lvl="1">
              <a:lnSpc>
                <a:spcPct val="120000"/>
              </a:lnSpc>
              <a:buFont typeface="Wingdings" panose="05000000000000000000" pitchFamily="2" charset="2"/>
              <a:buChar char="§"/>
            </a:pPr>
            <a:r>
              <a:rPr lang="en-US" sz="3800" dirty="0" smtClean="0"/>
              <a:t>Rolling Recalls</a:t>
            </a:r>
          </a:p>
          <a:p>
            <a:pPr lvl="1">
              <a:lnSpc>
                <a:spcPct val="120000"/>
              </a:lnSpc>
              <a:buFont typeface="Wingdings" panose="05000000000000000000" pitchFamily="2" charset="2"/>
              <a:buChar char="§"/>
            </a:pPr>
            <a:r>
              <a:rPr lang="en-US" sz="3800" dirty="0" smtClean="0"/>
              <a:t>Tardiness in identifying all product</a:t>
            </a:r>
          </a:p>
          <a:p>
            <a:pPr lvl="1">
              <a:lnSpc>
                <a:spcPct val="120000"/>
              </a:lnSpc>
              <a:buFont typeface="Wingdings" panose="05000000000000000000" pitchFamily="2" charset="2"/>
              <a:buChar char="§"/>
            </a:pPr>
            <a:r>
              <a:rPr lang="en-US" sz="3800" dirty="0" smtClean="0"/>
              <a:t>Not updating illness information</a:t>
            </a:r>
          </a:p>
          <a:p>
            <a:pPr lvl="1">
              <a:lnSpc>
                <a:spcPct val="120000"/>
              </a:lnSpc>
              <a:buFont typeface="Wingdings" panose="05000000000000000000" pitchFamily="2" charset="2"/>
              <a:buChar char="§"/>
            </a:pPr>
            <a:r>
              <a:rPr lang="en-US" sz="3800" dirty="0" smtClean="0"/>
              <a:t>No/poor information on company website</a:t>
            </a:r>
          </a:p>
          <a:p>
            <a:pPr lvl="1">
              <a:lnSpc>
                <a:spcPct val="120000"/>
              </a:lnSpc>
              <a:buFont typeface="Wingdings" panose="05000000000000000000" pitchFamily="2" charset="2"/>
              <a:buChar char="§"/>
            </a:pPr>
            <a:r>
              <a:rPr lang="en-US" sz="3800" dirty="0" smtClean="0"/>
              <a:t>Not pushing the recall information out to me .....do you really care about my health?</a:t>
            </a:r>
          </a:p>
          <a:p>
            <a:pPr lvl="1">
              <a:lnSpc>
                <a:spcPct val="120000"/>
              </a:lnSpc>
              <a:buFont typeface="Wingdings" panose="05000000000000000000" pitchFamily="2" charset="2"/>
              <a:buChar char="§"/>
            </a:pPr>
            <a:r>
              <a:rPr lang="en-US" sz="3800" dirty="0" smtClean="0"/>
              <a:t>Multiple recalls for the same food/commodity in a short timeframe </a:t>
            </a:r>
          </a:p>
          <a:p>
            <a:pPr lvl="1">
              <a:lnSpc>
                <a:spcPct val="120000"/>
              </a:lnSpc>
              <a:buFont typeface="Wingdings" panose="05000000000000000000" pitchFamily="2" charset="2"/>
              <a:buChar char="§"/>
            </a:pPr>
            <a:endParaRPr lang="en-US" sz="3800" dirty="0" smtClean="0"/>
          </a:p>
          <a:p>
            <a:pPr lvl="1">
              <a:buFont typeface="Wingdings" panose="05000000000000000000" pitchFamily="2" charset="2"/>
              <a:buChar char="§"/>
            </a:pPr>
            <a:endParaRPr lang="en-US" sz="2000" dirty="0" smtClean="0"/>
          </a:p>
          <a:p>
            <a:pPr marL="457200" lvl="1" indent="0">
              <a:buNone/>
            </a:pPr>
            <a:r>
              <a:rPr lang="en-US" sz="1200" dirty="0" smtClean="0"/>
              <a:t>		</a:t>
            </a:r>
          </a:p>
          <a:p>
            <a:endParaRPr lang="en-US" sz="1800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533400" y="381000"/>
            <a:ext cx="7848600" cy="856488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 smtClean="0">
                <a:solidFill>
                  <a:srgbClr val="04617B"/>
                </a:solidFill>
              </a:rPr>
              <a:t>Confusing Consumers During a Recall</a:t>
            </a:r>
            <a:endParaRPr lang="en-US" sz="3200" dirty="0">
              <a:solidFill>
                <a:srgbClr val="04617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7988656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381000"/>
            <a:ext cx="7772400" cy="808038"/>
          </a:xfrm>
        </p:spPr>
        <p:txBody>
          <a:bodyPr>
            <a:normAutofit/>
          </a:bodyPr>
          <a:lstStyle/>
          <a:p>
            <a:r>
              <a:rPr lang="en-US" sz="3200" dirty="0" smtClean="0"/>
              <a:t>Problem Solve to Build Trust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sz="1800" dirty="0" smtClean="0"/>
              <a:t>When consumers complain or return a product, they are looking for information not compensation.  A brief, honest explanation of what occurred is welcome with an invitation to discuss it further.</a:t>
            </a:r>
          </a:p>
          <a:p>
            <a:endParaRPr lang="en-US" sz="1800" dirty="0" smtClean="0"/>
          </a:p>
          <a:p>
            <a:r>
              <a:rPr lang="en-US" sz="1800" dirty="0" smtClean="0"/>
              <a:t>In the middle of a crisis, stop online push marketing, don’t send coupons, especially directly via email.  This irritates consumers and sends mixed messages.</a:t>
            </a:r>
          </a:p>
          <a:p>
            <a:endParaRPr lang="en-US" sz="1800" dirty="0" smtClean="0"/>
          </a:p>
          <a:p>
            <a:endParaRPr lang="en-US" sz="16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3672522"/>
            <a:ext cx="3886200" cy="259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54847241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57200"/>
            <a:ext cx="4953000" cy="856488"/>
          </a:xfrm>
        </p:spPr>
        <p:txBody>
          <a:bodyPr>
            <a:normAutofit/>
          </a:bodyPr>
          <a:lstStyle/>
          <a:p>
            <a:r>
              <a:rPr lang="en-US" sz="3600" dirty="0" smtClean="0"/>
              <a:t>Twitterbugs</a:t>
            </a:r>
            <a:endParaRPr lang="en-US" sz="3600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905000" y="1600200"/>
            <a:ext cx="5290653" cy="457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1957839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533400"/>
            <a:ext cx="7162800" cy="68580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Resources</a:t>
            </a:r>
            <a:endParaRPr lang="en-US" sz="3200" dirty="0"/>
          </a:p>
        </p:txBody>
      </p:sp>
      <p:pic>
        <p:nvPicPr>
          <p:cNvPr id="1026" name="Picture 2" descr="C:\Users\DER\Downloads\20160327_11212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229" y="1535566"/>
            <a:ext cx="7565571" cy="42556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676400" y="5955268"/>
            <a:ext cx="6172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prstClr val="black"/>
                </a:solidFill>
              </a:rPr>
              <a:t>Chip Heath &amp; Dan Heath (2013)          Dr. Frank Luntz (2007)</a:t>
            </a:r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0800708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Thank You!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2286000" y="2486297"/>
            <a:ext cx="4572000" cy="203132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dirty="0" smtClean="0">
                <a:solidFill>
                  <a:prstClr val="black"/>
                </a:solidFill>
                <a:latin typeface="Estrangelo Edessa" panose="03080600000000000000" pitchFamily="66" charset="0"/>
                <a:ea typeface="Verdana" panose="020B0604030504040204" pitchFamily="34" charset="0"/>
                <a:cs typeface="Estrangelo Edessa" panose="03080600000000000000" pitchFamily="66" charset="0"/>
              </a:rPr>
              <a:t>Donna Emanuel Rosenbaum, M.S.</a:t>
            </a:r>
          </a:p>
          <a:p>
            <a:pPr algn="ctr"/>
            <a:r>
              <a:rPr lang="en-US" dirty="0" smtClean="0">
                <a:solidFill>
                  <a:prstClr val="black"/>
                </a:solidFill>
                <a:latin typeface="Estrangelo Edessa" panose="03080600000000000000" pitchFamily="66" charset="0"/>
                <a:ea typeface="Verdana" panose="020B0604030504040204" pitchFamily="34" charset="0"/>
                <a:cs typeface="Estrangelo Edessa" panose="03080600000000000000" pitchFamily="66" charset="0"/>
              </a:rPr>
              <a:t>Food Safety Partners, Ltd.</a:t>
            </a:r>
          </a:p>
          <a:p>
            <a:pPr algn="ctr"/>
            <a:r>
              <a:rPr lang="en-US" dirty="0" smtClean="0">
                <a:solidFill>
                  <a:prstClr val="black"/>
                </a:solidFill>
                <a:latin typeface="Estrangelo Edessa" panose="03080600000000000000" pitchFamily="66" charset="0"/>
                <a:ea typeface="Verdana" panose="020B0604030504040204" pitchFamily="34" charset="0"/>
                <a:cs typeface="Estrangelo Edessa" panose="03080600000000000000" pitchFamily="66" charset="0"/>
              </a:rPr>
              <a:t>Northbrook, IL</a:t>
            </a:r>
          </a:p>
          <a:p>
            <a:pPr algn="ctr"/>
            <a:r>
              <a:rPr lang="en-US" dirty="0" smtClean="0">
                <a:solidFill>
                  <a:prstClr val="black"/>
                </a:solidFill>
                <a:latin typeface="Estrangelo Edessa" panose="03080600000000000000" pitchFamily="66" charset="0"/>
                <a:ea typeface="Verdana" panose="020B0604030504040204" pitchFamily="34" charset="0"/>
                <a:cs typeface="Estrangelo Edessa" panose="03080600000000000000" pitchFamily="66" charset="0"/>
              </a:rPr>
              <a:t>O: 847-715-9589</a:t>
            </a:r>
          </a:p>
          <a:p>
            <a:pPr algn="ctr"/>
            <a:r>
              <a:rPr lang="en-US" dirty="0" smtClean="0">
                <a:solidFill>
                  <a:prstClr val="black"/>
                </a:solidFill>
                <a:latin typeface="Estrangelo Edessa" panose="03080600000000000000" pitchFamily="66" charset="0"/>
                <a:ea typeface="Verdana" panose="020B0604030504040204" pitchFamily="34" charset="0"/>
                <a:cs typeface="Estrangelo Edessa" panose="03080600000000000000" pitchFamily="66" charset="0"/>
              </a:rPr>
              <a:t>C: 847-757-5377</a:t>
            </a:r>
          </a:p>
          <a:p>
            <a:pPr algn="ctr"/>
            <a:r>
              <a:rPr lang="en-US" dirty="0" smtClean="0">
                <a:solidFill>
                  <a:prstClr val="black"/>
                </a:solidFill>
                <a:latin typeface="Estrangelo Edessa" panose="03080600000000000000" pitchFamily="66" charset="0"/>
                <a:ea typeface="Verdana" panose="020B0604030504040204" pitchFamily="34" charset="0"/>
                <a:cs typeface="Estrangelo Edessa" panose="03080600000000000000" pitchFamily="66" charset="0"/>
              </a:rPr>
              <a:t>donna.foodsafety@gmail.com </a:t>
            </a:r>
          </a:p>
          <a:p>
            <a:pPr algn="ctr"/>
            <a:endParaRPr lang="en-US" dirty="0">
              <a:solidFill>
                <a:prstClr val="black"/>
              </a:solidFill>
              <a:latin typeface="Franklin Gothic Book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4267200"/>
            <a:ext cx="3896729" cy="16545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562851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When does CDC communicate about an outbreak?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76400"/>
            <a:ext cx="8229600" cy="4952999"/>
          </a:xfrm>
        </p:spPr>
        <p:txBody>
          <a:bodyPr/>
          <a:lstStyle/>
          <a:p>
            <a:r>
              <a:rPr lang="en-US" dirty="0" smtClean="0"/>
              <a:t>Communication to the public may be needed at any point, or it may never be needed</a:t>
            </a:r>
          </a:p>
          <a:p>
            <a:pPr lvl="1"/>
            <a:r>
              <a:rPr lang="en-US" dirty="0" smtClean="0"/>
              <a:t>In 2015, over </a:t>
            </a:r>
            <a:r>
              <a:rPr lang="en-US" b="1" dirty="0" smtClean="0">
                <a:solidFill>
                  <a:schemeClr val="tx1"/>
                </a:solidFill>
              </a:rPr>
              <a:t>220 multistate clusters </a:t>
            </a:r>
            <a:r>
              <a:rPr lang="en-US" dirty="0" smtClean="0"/>
              <a:t>(potential outbreaks) were investigated by CDC</a:t>
            </a:r>
          </a:p>
          <a:p>
            <a:pPr lvl="1"/>
            <a:r>
              <a:rPr lang="en-US" dirty="0" smtClean="0"/>
              <a:t>14 outbreaks communicated about on the CDC website</a:t>
            </a:r>
          </a:p>
          <a:p>
            <a:pPr marL="457200" lvl="1" indent="0">
              <a:buNone/>
            </a:pPr>
            <a:endParaRPr lang="en-US" dirty="0" smtClean="0"/>
          </a:p>
          <a:p>
            <a:r>
              <a:rPr lang="en-US" dirty="0" smtClean="0"/>
              <a:t>The decision </a:t>
            </a:r>
            <a:r>
              <a:rPr lang="en-US" dirty="0"/>
              <a:t>about “when” typically occurs </a:t>
            </a:r>
            <a:r>
              <a:rPr lang="en-US" dirty="0" smtClean="0"/>
              <a:t>quickly</a:t>
            </a:r>
            <a:endParaRPr lang="en-US" dirty="0"/>
          </a:p>
          <a:p>
            <a:pPr lvl="1"/>
            <a:r>
              <a:rPr lang="en-US" dirty="0"/>
              <a:t>During an investigation, </a:t>
            </a:r>
            <a:r>
              <a:rPr lang="en-US" dirty="0" smtClean="0"/>
              <a:t>evidence about </a:t>
            </a:r>
            <a:r>
              <a:rPr lang="en-US" dirty="0"/>
              <a:t>what the food source is accumulates and changes, as does the need to communicate</a:t>
            </a:r>
          </a:p>
          <a:p>
            <a:pPr lvl="1"/>
            <a:r>
              <a:rPr lang="en-US" dirty="0" smtClean="0"/>
              <a:t>New </a:t>
            </a:r>
            <a:r>
              <a:rPr lang="en-US" dirty="0"/>
              <a:t>information can </a:t>
            </a:r>
            <a:r>
              <a:rPr lang="en-US" b="1" dirty="0">
                <a:solidFill>
                  <a:schemeClr val="tx1"/>
                </a:solidFill>
              </a:rPr>
              <a:t>trigger communication </a:t>
            </a:r>
            <a:r>
              <a:rPr lang="en-US" dirty="0"/>
              <a:t>at any point in an </a:t>
            </a:r>
            <a:r>
              <a:rPr lang="en-US" dirty="0" smtClean="0"/>
              <a:t>investigation</a:t>
            </a:r>
          </a:p>
          <a:p>
            <a:pPr marL="457200" lvl="1" indent="0">
              <a:buNone/>
            </a:pPr>
            <a:endParaRPr lang="en-US" sz="1200" dirty="0" smtClean="0"/>
          </a:p>
          <a:p>
            <a:pPr marL="457200" lvl="1" indent="0">
              <a:buNone/>
            </a:pPr>
            <a:endParaRPr lang="en-US" sz="1200" dirty="0" smtClean="0"/>
          </a:p>
          <a:p>
            <a:pPr marL="457200" lvl="1" indent="0">
              <a:buNone/>
            </a:pPr>
            <a:endParaRPr lang="en-US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9708" y="5500048"/>
            <a:ext cx="1665025" cy="1248769"/>
          </a:xfrm>
          <a:prstGeom prst="rect">
            <a:avLst/>
          </a:prstGeom>
          <a:ln>
            <a:solidFill>
              <a:schemeClr val="bg2"/>
            </a:solidFill>
          </a:ln>
        </p:spPr>
      </p:pic>
    </p:spTree>
    <p:extLst>
      <p:ext uri="{BB962C8B-B14F-4D97-AF65-F5344CB8AC3E}">
        <p14:creationId xmlns:p14="http://schemas.microsoft.com/office/powerpoint/2010/main" val="377498109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579438"/>
          </a:xfrm>
        </p:spPr>
        <p:txBody>
          <a:bodyPr/>
          <a:lstStyle/>
          <a:p>
            <a:r>
              <a:rPr lang="en-US" dirty="0" smtClean="0"/>
              <a:t>Five Common Communication Scenarios</a:t>
            </a:r>
            <a:endParaRPr lang="en-US" dirty="0"/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4038549151"/>
              </p:ext>
            </p:extLst>
          </p:nvPr>
        </p:nvGraphicFramePr>
        <p:xfrm>
          <a:off x="609600" y="1295400"/>
          <a:ext cx="5562600" cy="5105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86504054"/>
              </p:ext>
            </p:extLst>
          </p:nvPr>
        </p:nvGraphicFramePr>
        <p:xfrm>
          <a:off x="6248400" y="1143000"/>
          <a:ext cx="2438400" cy="58420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438400"/>
              </a:tblGrid>
              <a:tr h="1447800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Examples</a:t>
                      </a:r>
                    </a:p>
                    <a:p>
                      <a:endParaRPr lang="en-US" sz="1800" dirty="0" smtClean="0">
                        <a:solidFill>
                          <a:schemeClr val="bg2"/>
                        </a:solidFill>
                      </a:endParaRPr>
                    </a:p>
                    <a:p>
                      <a:r>
                        <a:rPr lang="en-US" sz="1600" dirty="0" smtClean="0">
                          <a:solidFill>
                            <a:schemeClr val="bg2"/>
                          </a:solidFill>
                        </a:rPr>
                        <a:t>20 people</a:t>
                      </a:r>
                      <a:r>
                        <a:rPr lang="en-US" sz="1600" baseline="0" dirty="0" smtClean="0">
                          <a:solidFill>
                            <a:schemeClr val="bg2"/>
                          </a:solidFill>
                        </a:rPr>
                        <a:t> infected with one strain of </a:t>
                      </a:r>
                      <a:r>
                        <a:rPr lang="en-US" sz="1600" i="1" baseline="0" dirty="0" smtClean="0">
                          <a:solidFill>
                            <a:schemeClr val="bg2"/>
                          </a:solidFill>
                        </a:rPr>
                        <a:t>E. coli</a:t>
                      </a:r>
                      <a:endParaRPr lang="en-US" sz="1600" i="1" dirty="0" smtClean="0">
                        <a:solidFill>
                          <a:schemeClr val="bg2"/>
                        </a:solidFill>
                      </a:endParaRPr>
                    </a:p>
                  </a:txBody>
                  <a:tcPr/>
                </a:tc>
              </a:tr>
              <a:tr h="914400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chemeClr val="bg2"/>
                          </a:solidFill>
                        </a:rPr>
                        <a:t>Signal</a:t>
                      </a:r>
                      <a:r>
                        <a:rPr lang="en-US" sz="1600" baseline="0" dirty="0" smtClean="0">
                          <a:solidFill>
                            <a:schemeClr val="bg2"/>
                          </a:solidFill>
                        </a:rPr>
                        <a:t> for ground beef</a:t>
                      </a:r>
                      <a:endParaRPr lang="en-US" sz="1600" dirty="0">
                        <a:solidFill>
                          <a:schemeClr val="bg2"/>
                        </a:solidFill>
                      </a:endParaRPr>
                    </a:p>
                  </a:txBody>
                  <a:tcPr/>
                </a:tc>
              </a:tr>
              <a:tr h="990600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chemeClr val="bg2"/>
                          </a:solidFill>
                        </a:rPr>
                        <a:t>Company</a:t>
                      </a:r>
                      <a:r>
                        <a:rPr lang="en-US" sz="1600" baseline="0" dirty="0" smtClean="0">
                          <a:solidFill>
                            <a:schemeClr val="bg2"/>
                          </a:solidFill>
                        </a:rPr>
                        <a:t> </a:t>
                      </a:r>
                      <a:r>
                        <a:rPr lang="en-US" sz="1600" dirty="0" smtClean="0">
                          <a:solidFill>
                            <a:schemeClr val="bg2"/>
                          </a:solidFill>
                        </a:rPr>
                        <a:t>X ground beef is</a:t>
                      </a:r>
                      <a:r>
                        <a:rPr lang="en-US" sz="1600" baseline="0" dirty="0" smtClean="0">
                          <a:solidFill>
                            <a:schemeClr val="bg2"/>
                          </a:solidFill>
                        </a:rPr>
                        <a:t> likely vehicle</a:t>
                      </a:r>
                      <a:endParaRPr lang="en-US" sz="1600" dirty="0">
                        <a:solidFill>
                          <a:schemeClr val="bg2"/>
                        </a:solidFill>
                      </a:endParaRPr>
                    </a:p>
                  </a:txBody>
                  <a:tcPr/>
                </a:tc>
              </a:tr>
              <a:tr h="990600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chemeClr val="bg2"/>
                          </a:solidFill>
                        </a:rPr>
                        <a:t>Outbreak of </a:t>
                      </a:r>
                      <a:r>
                        <a:rPr lang="en-US" sz="1600" i="1" dirty="0" smtClean="0">
                          <a:solidFill>
                            <a:schemeClr val="bg2"/>
                          </a:solidFill>
                        </a:rPr>
                        <a:t>E. coli </a:t>
                      </a:r>
                      <a:r>
                        <a:rPr lang="en-US" sz="1600" dirty="0" smtClean="0">
                          <a:solidFill>
                            <a:schemeClr val="bg2"/>
                          </a:solidFill>
                        </a:rPr>
                        <a:t>infections in Ohio</a:t>
                      </a:r>
                      <a:endParaRPr lang="en-US" sz="1600" dirty="0">
                        <a:solidFill>
                          <a:schemeClr val="bg2"/>
                        </a:solidFill>
                      </a:endParaRPr>
                    </a:p>
                  </a:txBody>
                  <a:tcPr/>
                </a:tc>
              </a:tr>
              <a:tr h="647700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chemeClr val="bg2"/>
                          </a:solidFill>
                        </a:rPr>
                        <a:t>Ground beef recalled for </a:t>
                      </a:r>
                      <a:r>
                        <a:rPr lang="en-US" sz="1600" i="1" dirty="0" smtClean="0">
                          <a:solidFill>
                            <a:schemeClr val="bg2"/>
                          </a:solidFill>
                        </a:rPr>
                        <a:t>E</a:t>
                      </a:r>
                      <a:r>
                        <a:rPr lang="en-US" sz="1600" dirty="0" smtClean="0">
                          <a:solidFill>
                            <a:schemeClr val="bg2"/>
                          </a:solidFill>
                        </a:rPr>
                        <a:t>. </a:t>
                      </a:r>
                      <a:r>
                        <a:rPr lang="en-US" sz="1600" i="1" dirty="0" smtClean="0">
                          <a:solidFill>
                            <a:schemeClr val="bg2"/>
                          </a:solidFill>
                        </a:rPr>
                        <a:t>coli</a:t>
                      </a:r>
                      <a:r>
                        <a:rPr lang="en-US" sz="1600" dirty="0" smtClean="0">
                          <a:solidFill>
                            <a:schemeClr val="bg2"/>
                          </a:solidFill>
                        </a:rPr>
                        <a:t> contamination</a:t>
                      </a:r>
                      <a:endParaRPr lang="en-US" sz="1600" dirty="0">
                        <a:solidFill>
                          <a:schemeClr val="bg2"/>
                        </a:solidFill>
                      </a:endParaRPr>
                    </a:p>
                  </a:txBody>
                  <a:tcPr/>
                </a:tc>
              </a:tr>
              <a:tr h="850900"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2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2960137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Five Common Communication Scenarios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114800" cy="4876799"/>
          </a:xfrm>
        </p:spPr>
        <p:txBody>
          <a:bodyPr/>
          <a:lstStyle/>
          <a:p>
            <a:pPr marL="0" indent="0">
              <a:buNone/>
            </a:pPr>
            <a:r>
              <a:rPr lang="en-US" sz="2000" u="sng" dirty="0" smtClean="0">
                <a:latin typeface="+mn-lt"/>
              </a:rPr>
              <a:t>Reasons NOT to Communicate</a:t>
            </a:r>
            <a:r>
              <a:rPr lang="en-US" sz="2000" dirty="0" smtClean="0">
                <a:latin typeface="+mn-lt"/>
              </a:rPr>
              <a:t>:</a:t>
            </a:r>
          </a:p>
          <a:p>
            <a:r>
              <a:rPr lang="en-US" sz="2000" b="0" dirty="0" smtClean="0">
                <a:latin typeface="+mn-lt"/>
              </a:rPr>
              <a:t>Will communicating create message fatigue? </a:t>
            </a:r>
            <a:endParaRPr lang="en-US" sz="2000" b="0" dirty="0" smtClean="0">
              <a:solidFill>
                <a:schemeClr val="tx1"/>
              </a:solidFill>
              <a:latin typeface="+mn-lt"/>
            </a:endParaRPr>
          </a:p>
          <a:p>
            <a:r>
              <a:rPr lang="en-US" sz="2000" b="0" dirty="0" smtClean="0">
                <a:latin typeface="+mn-lt"/>
              </a:rPr>
              <a:t>Is there no clear action step for the public? </a:t>
            </a:r>
            <a:endParaRPr lang="en-US" sz="2000" b="0" dirty="0" smtClean="0">
              <a:solidFill>
                <a:schemeClr val="tx1"/>
              </a:solidFill>
              <a:latin typeface="+mn-lt"/>
            </a:endParaRPr>
          </a:p>
          <a:p>
            <a:r>
              <a:rPr lang="en-US" sz="2000" b="0" dirty="0">
                <a:latin typeface="+mn-lt"/>
              </a:rPr>
              <a:t>Is there insufficient evidence? </a:t>
            </a:r>
          </a:p>
          <a:p>
            <a:r>
              <a:rPr lang="en-US" sz="2000" b="0" dirty="0" smtClean="0">
                <a:latin typeface="+mn-lt"/>
              </a:rPr>
              <a:t>Is </a:t>
            </a:r>
            <a:r>
              <a:rPr lang="en-US" sz="2000" b="0" dirty="0">
                <a:latin typeface="+mn-lt"/>
              </a:rPr>
              <a:t>the food vehicle generic in nature</a:t>
            </a:r>
            <a:r>
              <a:rPr lang="en-US" sz="2000" b="0" dirty="0" smtClean="0">
                <a:latin typeface="+mn-lt"/>
              </a:rPr>
              <a:t>? </a:t>
            </a:r>
          </a:p>
          <a:p>
            <a:r>
              <a:rPr lang="en-US" sz="2000" b="0" dirty="0" smtClean="0">
                <a:latin typeface="+mn-lt"/>
              </a:rPr>
              <a:t>Is </a:t>
            </a:r>
            <a:r>
              <a:rPr lang="en-US" sz="2000" b="0" dirty="0">
                <a:latin typeface="+mn-lt"/>
              </a:rPr>
              <a:t>the outbreak over? </a:t>
            </a:r>
            <a:endParaRPr lang="en-US" sz="2000" b="0" dirty="0">
              <a:solidFill>
                <a:schemeClr val="tx1"/>
              </a:solidFill>
              <a:latin typeface="+mn-lt"/>
            </a:endParaRPr>
          </a:p>
          <a:p>
            <a:pPr marL="0" indent="0">
              <a:buNone/>
            </a:pPr>
            <a:endParaRPr lang="en-US" sz="2000" b="0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4572000" y="1600200"/>
            <a:ext cx="4114800" cy="4800599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SzPct val="70000"/>
              <a:buFont typeface="Wingdings" pitchFamily="2" charset="2"/>
              <a:buChar char="q"/>
              <a:defRPr sz="2400" b="1" kern="1200" baseline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SzPct val="100000"/>
              <a:buFont typeface="Wingdings" pitchFamily="2" charset="2"/>
              <a:buChar char="§"/>
              <a:defRPr sz="20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SzPct val="100000"/>
              <a:buFont typeface="Arial" pitchFamily="34" charset="0"/>
              <a:buChar char="•"/>
              <a:defRPr sz="18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SzPct val="70000"/>
              <a:buFont typeface="Courier New" pitchFamily="49" charset="0"/>
              <a:buChar char="o"/>
              <a:defRPr sz="1800" kern="1200" baseline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SzPct val="70000"/>
              <a:buFont typeface="Arial" pitchFamily="34" charset="0"/>
              <a:buChar char="•"/>
              <a:defRPr sz="18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Clr>
                <a:srgbClr val="0039A6"/>
              </a:buClr>
              <a:buFont typeface="Wingdings" pitchFamily="2" charset="2"/>
              <a:buNone/>
            </a:pPr>
            <a:r>
              <a:rPr lang="en-US" sz="2000" u="sng" dirty="0" smtClean="0">
                <a:solidFill>
                  <a:srgbClr val="4B4B4B"/>
                </a:solidFill>
              </a:rPr>
              <a:t>Reasons to Communicate</a:t>
            </a:r>
            <a:r>
              <a:rPr lang="en-US" sz="2000" dirty="0" smtClean="0">
                <a:solidFill>
                  <a:srgbClr val="4B4B4B"/>
                </a:solidFill>
              </a:rPr>
              <a:t>:</a:t>
            </a:r>
          </a:p>
          <a:p>
            <a:pPr>
              <a:buClr>
                <a:srgbClr val="0039A6"/>
              </a:buClr>
            </a:pPr>
            <a:r>
              <a:rPr lang="en-US" sz="2000" b="0" dirty="0" smtClean="0">
                <a:solidFill>
                  <a:srgbClr val="4B4B4B"/>
                </a:solidFill>
              </a:rPr>
              <a:t>Is the pathogen causing severe illness? </a:t>
            </a:r>
            <a:endParaRPr lang="en-US" sz="2000" b="0" dirty="0" smtClean="0">
              <a:solidFill>
                <a:srgbClr val="0039A6"/>
              </a:solidFill>
            </a:endParaRPr>
          </a:p>
          <a:p>
            <a:pPr>
              <a:buClr>
                <a:srgbClr val="0039A6"/>
              </a:buClr>
            </a:pPr>
            <a:r>
              <a:rPr lang="en-US" sz="2000" b="0" dirty="0" smtClean="0">
                <a:solidFill>
                  <a:srgbClr val="4B4B4B"/>
                </a:solidFill>
              </a:rPr>
              <a:t>Is there a high number of cases? </a:t>
            </a:r>
          </a:p>
          <a:p>
            <a:pPr>
              <a:buClr>
                <a:srgbClr val="0039A6"/>
              </a:buClr>
            </a:pPr>
            <a:r>
              <a:rPr lang="en-US" sz="2000" b="0" dirty="0" smtClean="0">
                <a:solidFill>
                  <a:srgbClr val="4B4B4B"/>
                </a:solidFill>
              </a:rPr>
              <a:t>Is the outbreak ongoing? </a:t>
            </a:r>
            <a:endParaRPr lang="en-US" sz="2000" b="0" dirty="0" smtClean="0">
              <a:solidFill>
                <a:srgbClr val="0039A6"/>
              </a:solidFill>
            </a:endParaRPr>
          </a:p>
          <a:p>
            <a:pPr>
              <a:buClr>
                <a:srgbClr val="0039A6"/>
              </a:buClr>
            </a:pPr>
            <a:r>
              <a:rPr lang="en-US" sz="2000" b="0" dirty="0" smtClean="0">
                <a:solidFill>
                  <a:srgbClr val="4B4B4B"/>
                </a:solidFill>
              </a:rPr>
              <a:t>Is the food vehicle novel? </a:t>
            </a:r>
            <a:endParaRPr lang="en-US" sz="2000" b="0" dirty="0" smtClean="0">
              <a:solidFill>
                <a:srgbClr val="0039A6"/>
              </a:solidFill>
            </a:endParaRPr>
          </a:p>
          <a:p>
            <a:pPr>
              <a:buClr>
                <a:srgbClr val="0039A6"/>
              </a:buClr>
            </a:pPr>
            <a:r>
              <a:rPr lang="en-US" sz="2000" b="0" dirty="0" smtClean="0">
                <a:solidFill>
                  <a:srgbClr val="4B4B4B"/>
                </a:solidFill>
              </a:rPr>
              <a:t>Does the product have a long shelf life? </a:t>
            </a:r>
            <a:endParaRPr lang="en-US" sz="2000" b="0" dirty="0" smtClean="0">
              <a:solidFill>
                <a:srgbClr val="0039A6"/>
              </a:solidFill>
            </a:endParaRPr>
          </a:p>
          <a:p>
            <a:pPr>
              <a:buClr>
                <a:srgbClr val="0039A6"/>
              </a:buClr>
            </a:pPr>
            <a:r>
              <a:rPr lang="en-US" sz="2000" b="0" dirty="0" smtClean="0">
                <a:solidFill>
                  <a:srgbClr val="4B4B4B"/>
                </a:solidFill>
              </a:rPr>
              <a:t>Is a large group of people potentially exposed? </a:t>
            </a:r>
            <a:endParaRPr lang="en-US" sz="2000" b="0" dirty="0" smtClean="0">
              <a:solidFill>
                <a:srgbClr val="0039A6"/>
              </a:solidFill>
            </a:endParaRPr>
          </a:p>
          <a:p>
            <a:pPr>
              <a:buClr>
                <a:srgbClr val="0039A6"/>
              </a:buClr>
            </a:pPr>
            <a:r>
              <a:rPr lang="en-US" sz="2000" dirty="0" smtClean="0">
                <a:solidFill>
                  <a:srgbClr val="0039A6"/>
                </a:solidFill>
              </a:rPr>
              <a:t>Can the public take specific actions to protect themselves? </a:t>
            </a:r>
          </a:p>
          <a:p>
            <a:pPr marL="0" indent="0">
              <a:buClr>
                <a:srgbClr val="0039A6"/>
              </a:buClr>
              <a:buFont typeface="Wingdings" pitchFamily="2" charset="2"/>
              <a:buNone/>
            </a:pPr>
            <a:endParaRPr lang="en-US" dirty="0" smtClean="0">
              <a:solidFill>
                <a:srgbClr val="0039A6"/>
              </a:solidFill>
            </a:endParaRPr>
          </a:p>
          <a:p>
            <a:pPr marL="0" indent="0">
              <a:buClr>
                <a:srgbClr val="0039A6"/>
              </a:buClr>
              <a:buFont typeface="Wingdings" pitchFamily="2" charset="2"/>
              <a:buNone/>
            </a:pPr>
            <a:endParaRPr lang="en-US" sz="2000" dirty="0">
              <a:solidFill>
                <a:srgbClr val="0039A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393086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Crafting the CDC Message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Once the decision is made to communicate, the process to craft a message that will be </a:t>
            </a:r>
            <a:r>
              <a:rPr lang="en-US" dirty="0" smtClean="0">
                <a:solidFill>
                  <a:schemeClr val="tx1"/>
                </a:solidFill>
              </a:rPr>
              <a:t>heard</a:t>
            </a:r>
            <a:r>
              <a:rPr lang="en-US" dirty="0" smtClean="0"/>
              <a:t> is complex: </a:t>
            </a:r>
          </a:p>
          <a:p>
            <a:pPr lvl="1"/>
            <a:r>
              <a:rPr lang="en-US" dirty="0" smtClean="0"/>
              <a:t>What cases and states are we including?</a:t>
            </a:r>
          </a:p>
          <a:p>
            <a:pPr lvl="1"/>
            <a:r>
              <a:rPr lang="en-US" dirty="0" smtClean="0"/>
              <a:t>What will our advice to consumers be?</a:t>
            </a:r>
          </a:p>
          <a:p>
            <a:pPr lvl="1"/>
            <a:r>
              <a:rPr lang="en-US" dirty="0"/>
              <a:t>What evidence do we have linking illness to food X?</a:t>
            </a:r>
          </a:p>
          <a:p>
            <a:pPr lvl="1"/>
            <a:r>
              <a:rPr lang="en-US" dirty="0" smtClean="0"/>
              <a:t>What can we say about the ongoing investigation?</a:t>
            </a:r>
          </a:p>
          <a:p>
            <a:pPr marL="457200" lvl="1" indent="0">
              <a:buNone/>
            </a:pPr>
            <a:endParaRPr lang="en-US" dirty="0" smtClean="0"/>
          </a:p>
          <a:p>
            <a:r>
              <a:rPr lang="en-US" dirty="0" smtClean="0"/>
              <a:t>Crafting the CDC message involves </a:t>
            </a:r>
            <a:r>
              <a:rPr lang="en-US" dirty="0"/>
              <a:t>input from </a:t>
            </a:r>
            <a:r>
              <a:rPr lang="en-US" dirty="0">
                <a:solidFill>
                  <a:schemeClr val="tx1"/>
                </a:solidFill>
              </a:rPr>
              <a:t>various </a:t>
            </a:r>
            <a:r>
              <a:rPr lang="en-US" dirty="0" smtClean="0">
                <a:solidFill>
                  <a:schemeClr val="tx1"/>
                </a:solidFill>
              </a:rPr>
              <a:t>partners</a:t>
            </a:r>
            <a:r>
              <a:rPr lang="en-US" dirty="0" smtClean="0"/>
              <a:t>:</a:t>
            </a:r>
          </a:p>
          <a:p>
            <a:pPr lvl="1"/>
            <a:r>
              <a:rPr lang="en-US" dirty="0"/>
              <a:t>State and local health </a:t>
            </a:r>
            <a:r>
              <a:rPr lang="en-US" dirty="0" smtClean="0"/>
              <a:t>and regulatory </a:t>
            </a:r>
            <a:r>
              <a:rPr lang="en-US" dirty="0"/>
              <a:t>officials</a:t>
            </a:r>
          </a:p>
          <a:p>
            <a:pPr lvl="1"/>
            <a:r>
              <a:rPr lang="en-US" dirty="0" smtClean="0"/>
              <a:t>Federal regulatory agencies (FDA, USDA-FSIS)</a:t>
            </a:r>
          </a:p>
          <a:p>
            <a:pPr lvl="1"/>
            <a:r>
              <a:rPr lang="en-US" dirty="0" smtClean="0"/>
              <a:t>Food industry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034757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Crafting the CDC Message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Because our goal is to prevent additional illnesses, CDC’s most important message is crafting the advice for consumers</a:t>
            </a:r>
          </a:p>
          <a:p>
            <a:endParaRPr lang="en-US" dirty="0"/>
          </a:p>
          <a:p>
            <a:r>
              <a:rPr lang="en-US" dirty="0" smtClean="0"/>
              <a:t>In order for our advice to lead to </a:t>
            </a:r>
            <a:r>
              <a:rPr lang="en-US" dirty="0" smtClean="0">
                <a:solidFill>
                  <a:schemeClr val="tx1"/>
                </a:solidFill>
              </a:rPr>
              <a:t>action</a:t>
            </a:r>
            <a:r>
              <a:rPr lang="en-US" dirty="0" smtClean="0"/>
              <a:t>, it needs to be:</a:t>
            </a:r>
          </a:p>
          <a:p>
            <a:pPr lvl="1"/>
            <a:r>
              <a:rPr lang="en-US" dirty="0" smtClean="0"/>
              <a:t>Specific</a:t>
            </a:r>
          </a:p>
          <a:p>
            <a:pPr lvl="1"/>
            <a:r>
              <a:rPr lang="en-US" dirty="0" smtClean="0"/>
              <a:t>Clear</a:t>
            </a:r>
          </a:p>
          <a:p>
            <a:pPr lvl="1"/>
            <a:r>
              <a:rPr lang="en-US" dirty="0" smtClean="0"/>
              <a:t>Complete</a:t>
            </a:r>
          </a:p>
          <a:p>
            <a:pPr lvl="1"/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8562" y="4953548"/>
            <a:ext cx="6826876" cy="837653"/>
          </a:xfrm>
          <a:prstGeom prst="rect">
            <a:avLst/>
          </a:prstGeom>
          <a:ln>
            <a:solidFill>
              <a:schemeClr val="bg2"/>
            </a:solidFill>
          </a:ln>
        </p:spPr>
      </p:pic>
    </p:spTree>
    <p:extLst>
      <p:ext uri="{BB962C8B-B14F-4D97-AF65-F5344CB8AC3E}">
        <p14:creationId xmlns:p14="http://schemas.microsoft.com/office/powerpoint/2010/main" val="286785227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5.jpeg"/></Relationships>
</file>

<file path=ppt/theme/_rels/them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image" Target="../media/image6.jpeg"/></Relationships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CDC_OD_PPT_light([1]">
  <a:themeElements>
    <a:clrScheme name="CDC Light Branding Colors">
      <a:dk1>
        <a:srgbClr val="0039A6"/>
      </a:dk1>
      <a:lt1>
        <a:srgbClr val="FFFFFF"/>
      </a:lt1>
      <a:dk2>
        <a:srgbClr val="3077FF"/>
      </a:dk2>
      <a:lt2>
        <a:srgbClr val="4B4B4B"/>
      </a:lt2>
      <a:accent1>
        <a:srgbClr val="0039A6"/>
      </a:accent1>
      <a:accent2>
        <a:srgbClr val="007D57"/>
      </a:accent2>
      <a:accent3>
        <a:srgbClr val="9A3B26"/>
      </a:accent3>
      <a:accent4>
        <a:srgbClr val="7F7F7F"/>
      </a:accent4>
      <a:accent5>
        <a:srgbClr val="4983F2"/>
      </a:accent5>
      <a:accent6>
        <a:srgbClr val="AFCAFF"/>
      </a:accent6>
      <a:hlink>
        <a:srgbClr val="002060"/>
      </a:hlink>
      <a:folHlink>
        <a:srgbClr val="0053F2"/>
      </a:folHlink>
    </a:clrScheme>
    <a:fontScheme name="CDC Myriad Web Pro">
      <a:majorFont>
        <a:latin typeface="Myriad Web Pro"/>
        <a:ea typeface=""/>
        <a:cs typeface=""/>
      </a:majorFont>
      <a:minorFont>
        <a:latin typeface="Myriad Web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Equity">
  <a:themeElements>
    <a:clrScheme name="Custom 2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7CCA62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Equity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quity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Civic">
  <a:themeElements>
    <a:clrScheme name="Civic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Civic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782</TotalTime>
  <Words>2772</Words>
  <Application>Microsoft Office PowerPoint</Application>
  <PresentationFormat>On-screen Show (4:3)</PresentationFormat>
  <Paragraphs>421</Paragraphs>
  <Slides>48</Slides>
  <Notes>15</Notes>
  <HiddenSlides>0</HiddenSlides>
  <MMClips>0</MMClips>
  <ScaleCrop>false</ScaleCrop>
  <HeadingPairs>
    <vt:vector size="4" baseType="variant">
      <vt:variant>
        <vt:lpstr>Theme</vt:lpstr>
      </vt:variant>
      <vt:variant>
        <vt:i4>4</vt:i4>
      </vt:variant>
      <vt:variant>
        <vt:lpstr>Slide Titles</vt:lpstr>
      </vt:variant>
      <vt:variant>
        <vt:i4>48</vt:i4>
      </vt:variant>
    </vt:vector>
  </HeadingPairs>
  <TitlesOfParts>
    <vt:vector size="52" baseType="lpstr">
      <vt:lpstr>Office Theme</vt:lpstr>
      <vt:lpstr>CDC_OD_PPT_light([1]</vt:lpstr>
      <vt:lpstr>Equity</vt:lpstr>
      <vt:lpstr>Civic</vt:lpstr>
      <vt:lpstr>Crafting the Right Message</vt:lpstr>
      <vt:lpstr>Crafting the Right Message:    CDC’s Perspective </vt:lpstr>
      <vt:lpstr>CDC’s Role in Foodborne Outbreaks Communications</vt:lpstr>
      <vt:lpstr>Why does CDC communicate about outbreaks?</vt:lpstr>
      <vt:lpstr>When does CDC communicate about an outbreak?</vt:lpstr>
      <vt:lpstr>Five Common Communication Scenarios</vt:lpstr>
      <vt:lpstr>Five Common Communication Scenarios</vt:lpstr>
      <vt:lpstr>Crafting the CDC Message</vt:lpstr>
      <vt:lpstr>Crafting the CDC Message</vt:lpstr>
      <vt:lpstr>Crafting the CDC Message</vt:lpstr>
      <vt:lpstr>Balancing Priorities</vt:lpstr>
      <vt:lpstr>Balancing Being “Fast and Right”</vt:lpstr>
      <vt:lpstr>Balancing Input from Partners</vt:lpstr>
      <vt:lpstr>Balancing Science &amp; Plain Language</vt:lpstr>
      <vt:lpstr>What We Say Has Impact</vt:lpstr>
      <vt:lpstr>Naming Companies to Protect Public Health</vt:lpstr>
      <vt:lpstr>Constantly Improving</vt:lpstr>
      <vt:lpstr>Summary</vt:lpstr>
      <vt:lpstr>PowerPoint Presentation</vt:lpstr>
      <vt:lpstr>Message Development: </vt:lpstr>
      <vt:lpstr>Messages Should Address:</vt:lpstr>
      <vt:lpstr>Message Development</vt:lpstr>
      <vt:lpstr>PowerPoint Presentation</vt:lpstr>
      <vt:lpstr>Message Development</vt:lpstr>
      <vt:lpstr>Internal Communication Logistics</vt:lpstr>
      <vt:lpstr>Internal Communication Logistics</vt:lpstr>
      <vt:lpstr>PowerPoint Presentation</vt:lpstr>
      <vt:lpstr>Message Development</vt:lpstr>
      <vt:lpstr>Message Development </vt:lpstr>
      <vt:lpstr>Message Development</vt:lpstr>
      <vt:lpstr>Message Development Final Tips</vt:lpstr>
      <vt:lpstr>Audiences</vt:lpstr>
      <vt:lpstr>Message Mapping Template</vt:lpstr>
      <vt:lpstr>Thank you!</vt:lpstr>
      <vt:lpstr>Crafting the Right Message: The Consumer Perspective</vt:lpstr>
      <vt:lpstr>Getting it Right</vt:lpstr>
      <vt:lpstr>Introduction and Overview</vt:lpstr>
      <vt:lpstr>Put People First</vt:lpstr>
      <vt:lpstr>Social Media Do’s &amp; Don’ts</vt:lpstr>
      <vt:lpstr>Messaging as a Crisis Unfolds</vt:lpstr>
      <vt:lpstr>A Tale of Two Recalls</vt:lpstr>
      <vt:lpstr>PowerPoint Presentation</vt:lpstr>
      <vt:lpstr>PowerPoint Presentation</vt:lpstr>
      <vt:lpstr>PowerPoint Presentation</vt:lpstr>
      <vt:lpstr>Problem Solve to Build Trust</vt:lpstr>
      <vt:lpstr>Twitterbugs</vt:lpstr>
      <vt:lpstr>Resources</vt:lpstr>
      <vt:lpstr>Thank You!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Crafting the Right Message</dc:title>
  <dc:creator>Amy Philpott</dc:creator>
  <cp:lastModifiedBy>Amy Philpott</cp:lastModifiedBy>
  <cp:revision>86</cp:revision>
  <dcterms:created xsi:type="dcterms:W3CDTF">2016-03-29T20:23:27Z</dcterms:created>
  <dcterms:modified xsi:type="dcterms:W3CDTF">2016-04-05T11:35:02Z</dcterms:modified>
</cp:coreProperties>
</file>