
<file path=[Content_Types].xml><?xml version="1.0" encoding="utf-8"?>
<Types xmlns="http://schemas.openxmlformats.org/package/2006/content-types">
  <Default Extension="jpg" ContentType="image/jpeg"/>
  <Default Extension="xlsx" ContentType="application/vnd.openxmlformats-officedocument.spreadsheetml.sheet"/>
  <Default Extension="emf" ContentType="image/x-emf"/>
  <Default Extension="xls" ContentType="application/vnd.ms-excel"/>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docx" ContentType="application/vnd.openxmlformats-officedocument.wordprocessingml.document"/>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tags/tag4.xml" ContentType="application/vnd.openxmlformats-officedocument.presentationml.tags+xml"/>
  <Override PartName="/ppt/charts/chart5.xml" ContentType="application/vnd.openxmlformats-officedocument.drawingml.chart+xml"/>
  <Override PartName="/ppt/drawings/drawing1.xml" ContentType="application/vnd.openxmlformats-officedocument.drawingml.chartshapes+xml"/>
  <Override PartName="/ppt/tags/tag5.xml" ContentType="application/vnd.openxmlformats-officedocument.presentationml.tags+xml"/>
  <Override PartName="/ppt/charts/chart6.xml" ContentType="application/vnd.openxmlformats-officedocument.drawingml.chart+xml"/>
  <Override PartName="/ppt/drawings/drawing2.xml" ContentType="application/vnd.openxmlformats-officedocument.drawingml.chartshapes+xml"/>
  <Override PartName="/ppt/tags/tag6.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60"/>
  </p:notesMasterIdLst>
  <p:handoutMasterIdLst>
    <p:handoutMasterId r:id="rId61"/>
  </p:handoutMasterIdLst>
  <p:sldIdLst>
    <p:sldId id="420" r:id="rId2"/>
    <p:sldId id="602" r:id="rId3"/>
    <p:sldId id="578" r:id="rId4"/>
    <p:sldId id="576" r:id="rId5"/>
    <p:sldId id="598" r:id="rId6"/>
    <p:sldId id="573" r:id="rId7"/>
    <p:sldId id="581" r:id="rId8"/>
    <p:sldId id="555" r:id="rId9"/>
    <p:sldId id="553" r:id="rId10"/>
    <p:sldId id="558" r:id="rId11"/>
    <p:sldId id="542" r:id="rId12"/>
    <p:sldId id="564" r:id="rId13"/>
    <p:sldId id="527" r:id="rId14"/>
    <p:sldId id="603" r:id="rId15"/>
    <p:sldId id="582" r:id="rId16"/>
    <p:sldId id="583" r:id="rId17"/>
    <p:sldId id="565" r:id="rId18"/>
    <p:sldId id="571" r:id="rId19"/>
    <p:sldId id="601" r:id="rId20"/>
    <p:sldId id="567" r:id="rId21"/>
    <p:sldId id="561" r:id="rId22"/>
    <p:sldId id="614" r:id="rId23"/>
    <p:sldId id="645" r:id="rId24"/>
    <p:sldId id="613" r:id="rId25"/>
    <p:sldId id="615" r:id="rId26"/>
    <p:sldId id="616" r:id="rId27"/>
    <p:sldId id="611" r:id="rId28"/>
    <p:sldId id="617" r:id="rId29"/>
    <p:sldId id="636" r:id="rId30"/>
    <p:sldId id="637" r:id="rId31"/>
    <p:sldId id="638" r:id="rId32"/>
    <p:sldId id="639" r:id="rId33"/>
    <p:sldId id="641" r:id="rId34"/>
    <p:sldId id="648" r:id="rId35"/>
    <p:sldId id="647" r:id="rId36"/>
    <p:sldId id="642" r:id="rId37"/>
    <p:sldId id="592" r:id="rId38"/>
    <p:sldId id="618" r:id="rId39"/>
    <p:sldId id="619" r:id="rId40"/>
    <p:sldId id="620" r:id="rId41"/>
    <p:sldId id="621" r:id="rId42"/>
    <p:sldId id="622" r:id="rId43"/>
    <p:sldId id="623" r:id="rId44"/>
    <p:sldId id="625" r:id="rId45"/>
    <p:sldId id="626" r:id="rId46"/>
    <p:sldId id="627" r:id="rId47"/>
    <p:sldId id="628" r:id="rId48"/>
    <p:sldId id="629" r:id="rId49"/>
    <p:sldId id="630" r:id="rId50"/>
    <p:sldId id="631" r:id="rId51"/>
    <p:sldId id="632" r:id="rId52"/>
    <p:sldId id="644" r:id="rId53"/>
    <p:sldId id="643" r:id="rId54"/>
    <p:sldId id="560" r:id="rId55"/>
    <p:sldId id="635" r:id="rId56"/>
    <p:sldId id="634" r:id="rId57"/>
    <p:sldId id="633" r:id="rId58"/>
    <p:sldId id="503" r:id="rId59"/>
  </p:sldIdLst>
  <p:sldSz cx="9144000" cy="6858000" type="screen4x3"/>
  <p:notesSz cx="7315200" cy="9601200"/>
  <p:defaultTextStyle>
    <a:defPPr>
      <a:defRPr lang="en-US"/>
    </a:defPPr>
    <a:lvl1pPr algn="l" rtl="0" fontAlgn="base">
      <a:spcBef>
        <a:spcPct val="20000"/>
      </a:spcBef>
      <a:spcAft>
        <a:spcPct val="0"/>
      </a:spcAft>
      <a:defRPr sz="2000" kern="1200">
        <a:solidFill>
          <a:schemeClr val="tx1"/>
        </a:solidFill>
        <a:latin typeface="Times New Roman" charset="0"/>
        <a:ea typeface="ＭＳ Ｐゴシック" charset="0"/>
        <a:cs typeface="ＭＳ Ｐゴシック" charset="0"/>
      </a:defRPr>
    </a:lvl1pPr>
    <a:lvl2pPr marL="457200" algn="l" rtl="0" fontAlgn="base">
      <a:spcBef>
        <a:spcPct val="20000"/>
      </a:spcBef>
      <a:spcAft>
        <a:spcPct val="0"/>
      </a:spcAft>
      <a:defRPr sz="2000" kern="1200">
        <a:solidFill>
          <a:schemeClr val="tx1"/>
        </a:solidFill>
        <a:latin typeface="Times New Roman" charset="0"/>
        <a:ea typeface="ＭＳ Ｐゴシック" charset="0"/>
        <a:cs typeface="ＭＳ Ｐゴシック" charset="0"/>
      </a:defRPr>
    </a:lvl2pPr>
    <a:lvl3pPr marL="914400" algn="l" rtl="0" fontAlgn="base">
      <a:spcBef>
        <a:spcPct val="20000"/>
      </a:spcBef>
      <a:spcAft>
        <a:spcPct val="0"/>
      </a:spcAft>
      <a:defRPr sz="2000" kern="1200">
        <a:solidFill>
          <a:schemeClr val="tx1"/>
        </a:solidFill>
        <a:latin typeface="Times New Roman" charset="0"/>
        <a:ea typeface="ＭＳ Ｐゴシック" charset="0"/>
        <a:cs typeface="ＭＳ Ｐゴシック" charset="0"/>
      </a:defRPr>
    </a:lvl3pPr>
    <a:lvl4pPr marL="1371600" algn="l" rtl="0" fontAlgn="base">
      <a:spcBef>
        <a:spcPct val="20000"/>
      </a:spcBef>
      <a:spcAft>
        <a:spcPct val="0"/>
      </a:spcAft>
      <a:defRPr sz="2000" kern="1200">
        <a:solidFill>
          <a:schemeClr val="tx1"/>
        </a:solidFill>
        <a:latin typeface="Times New Roman" charset="0"/>
        <a:ea typeface="ＭＳ Ｐゴシック" charset="0"/>
        <a:cs typeface="ＭＳ Ｐゴシック" charset="0"/>
      </a:defRPr>
    </a:lvl4pPr>
    <a:lvl5pPr marL="1828800" algn="l" rtl="0" fontAlgn="base">
      <a:spcBef>
        <a:spcPct val="20000"/>
      </a:spcBef>
      <a:spcAft>
        <a:spcPct val="0"/>
      </a:spcAft>
      <a:defRPr sz="20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0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0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0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0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17895"/>
    <a:srgbClr val="E37795"/>
    <a:srgbClr val="E5849E"/>
    <a:srgbClr val="00F1B0"/>
    <a:srgbClr val="7E192E"/>
    <a:srgbClr val="7E0000"/>
    <a:srgbClr val="A96983"/>
    <a:srgbClr val="C0D2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888" y="-104"/>
      </p:cViewPr>
      <p:guideLst>
        <p:guide orient="horz" pos="2160"/>
        <p:guide pos="2880"/>
      </p:guideLst>
    </p:cSldViewPr>
  </p:slideViewPr>
  <p:outlineViewPr>
    <p:cViewPr>
      <p:scale>
        <a:sx n="33" d="100"/>
        <a:sy n="33" d="100"/>
      </p:scale>
      <p:origin x="0" y="3904"/>
    </p:cViewPr>
  </p:outlineViewPr>
  <p:notesTextViewPr>
    <p:cViewPr>
      <p:scale>
        <a:sx n="100" d="100"/>
        <a:sy n="100" d="100"/>
      </p:scale>
      <p:origin x="0" y="0"/>
    </p:cViewPr>
  </p:notesTextViewPr>
  <p:sorterViewPr>
    <p:cViewPr>
      <p:scale>
        <a:sx n="119" d="100"/>
        <a:sy n="11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brossard:Desktop:Biotech%20Report%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brossard:Desktop:Biotech%20Report%20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dbrossard:Desktop:Biotech%20Report%20graphs.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1" Type="http://schemas.openxmlformats.org/officeDocument/2006/relationships/oleObject" Target="file:///C:\Users\kristin.runge\Documents\Pink%20Slime%20APLS\Pink%20Slime%20Data%20Bank%20(1).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kristin.runge\Documents\Pink%20Slime%20APLS\Pink%20Slime%20Data%20Bank%20(1).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kristin.runge\Documents\Pink%20Slime%20APLS\Pink%20Slime%20Data%20Bank%20(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a:t>How much have you heard or read about biotechnology?</a:t>
            </a:r>
          </a:p>
        </c:rich>
      </c:tx>
      <c:layout/>
      <c:overlay val="0"/>
    </c:title>
    <c:autoTitleDeleted val="0"/>
    <c:plotArea>
      <c:layout/>
      <c:lineChart>
        <c:grouping val="standard"/>
        <c:varyColors val="0"/>
        <c:ser>
          <c:idx val="0"/>
          <c:order val="0"/>
          <c:tx>
            <c:strRef>
              <c:f>'Table 3'!$A$13</c:f>
              <c:strCache>
                <c:ptCount val="1"/>
                <c:pt idx="0">
                  <c:v>% A lot/Some</c:v>
                </c:pt>
              </c:strCache>
            </c:strRef>
          </c:tx>
          <c:marker>
            <c:symbol val="none"/>
          </c:marker>
          <c:cat>
            <c:strRef>
              <c:f>'Table 3'!$B$3:$J$3</c:f>
              <c:strCache>
                <c:ptCount val="9"/>
                <c:pt idx="0">
                  <c:v>Mar-97</c:v>
                </c:pt>
                <c:pt idx="1">
                  <c:v>Feb-99</c:v>
                </c:pt>
                <c:pt idx="2">
                  <c:v>Oct-99</c:v>
                </c:pt>
                <c:pt idx="3">
                  <c:v>May-00</c:v>
                </c:pt>
                <c:pt idx="4">
                  <c:v>Jan-01</c:v>
                </c:pt>
                <c:pt idx="5">
                  <c:v>Jul-07</c:v>
                </c:pt>
                <c:pt idx="6">
                  <c:v>Apr-10</c:v>
                </c:pt>
                <c:pt idx="7">
                  <c:v>Mar-12</c:v>
                </c:pt>
                <c:pt idx="8">
                  <c:v>Mar-Apr-14</c:v>
                </c:pt>
              </c:strCache>
            </c:strRef>
          </c:cat>
          <c:val>
            <c:numRef>
              <c:f>'Table 3'!$B$13:$J$13</c:f>
              <c:numCache>
                <c:formatCode>General</c:formatCode>
                <c:ptCount val="9"/>
                <c:pt idx="0">
                  <c:v>46.0</c:v>
                </c:pt>
                <c:pt idx="1">
                  <c:v>33.0</c:v>
                </c:pt>
                <c:pt idx="2">
                  <c:v>37.0</c:v>
                </c:pt>
                <c:pt idx="3">
                  <c:v>45.0</c:v>
                </c:pt>
                <c:pt idx="4">
                  <c:v>47.0</c:v>
                </c:pt>
                <c:pt idx="5">
                  <c:v>37.0</c:v>
                </c:pt>
                <c:pt idx="6">
                  <c:v>34.0</c:v>
                </c:pt>
                <c:pt idx="7">
                  <c:v>42.0</c:v>
                </c:pt>
                <c:pt idx="8">
                  <c:v>42.0</c:v>
                </c:pt>
              </c:numCache>
            </c:numRef>
          </c:val>
          <c:smooth val="0"/>
        </c:ser>
        <c:ser>
          <c:idx val="1"/>
          <c:order val="1"/>
          <c:tx>
            <c:strRef>
              <c:f>'Table 3'!$A$14</c:f>
              <c:strCache>
                <c:ptCount val="1"/>
                <c:pt idx="0">
                  <c:v>% A little/Nothing</c:v>
                </c:pt>
              </c:strCache>
            </c:strRef>
          </c:tx>
          <c:marker>
            <c:symbol val="none"/>
          </c:marker>
          <c:cat>
            <c:strRef>
              <c:f>'Table 3'!$B$3:$J$3</c:f>
              <c:strCache>
                <c:ptCount val="9"/>
                <c:pt idx="0">
                  <c:v>Mar-97</c:v>
                </c:pt>
                <c:pt idx="1">
                  <c:v>Feb-99</c:v>
                </c:pt>
                <c:pt idx="2">
                  <c:v>Oct-99</c:v>
                </c:pt>
                <c:pt idx="3">
                  <c:v>May-00</c:v>
                </c:pt>
                <c:pt idx="4">
                  <c:v>Jan-01</c:v>
                </c:pt>
                <c:pt idx="5">
                  <c:v>Jul-07</c:v>
                </c:pt>
                <c:pt idx="6">
                  <c:v>Apr-10</c:v>
                </c:pt>
                <c:pt idx="7">
                  <c:v>Mar-12</c:v>
                </c:pt>
                <c:pt idx="8">
                  <c:v>Mar-Apr-14</c:v>
                </c:pt>
              </c:strCache>
            </c:strRef>
          </c:cat>
          <c:val>
            <c:numRef>
              <c:f>'Table 3'!$B$14:$J$14</c:f>
              <c:numCache>
                <c:formatCode>General</c:formatCode>
                <c:ptCount val="9"/>
                <c:pt idx="0">
                  <c:v>53.0</c:v>
                </c:pt>
                <c:pt idx="1">
                  <c:v>67.0</c:v>
                </c:pt>
                <c:pt idx="2">
                  <c:v>63.0</c:v>
                </c:pt>
                <c:pt idx="3">
                  <c:v>55.0</c:v>
                </c:pt>
                <c:pt idx="4">
                  <c:v>53.0</c:v>
                </c:pt>
                <c:pt idx="5">
                  <c:v>63.0</c:v>
                </c:pt>
                <c:pt idx="6">
                  <c:v>66.0</c:v>
                </c:pt>
                <c:pt idx="7">
                  <c:v>58.0</c:v>
                </c:pt>
                <c:pt idx="8">
                  <c:v>58.0</c:v>
                </c:pt>
              </c:numCache>
            </c:numRef>
          </c:val>
          <c:smooth val="0"/>
        </c:ser>
        <c:dLbls>
          <c:showLegendKey val="0"/>
          <c:showVal val="0"/>
          <c:showCatName val="0"/>
          <c:showSerName val="0"/>
          <c:showPercent val="0"/>
          <c:showBubbleSize val="0"/>
        </c:dLbls>
        <c:marker val="1"/>
        <c:smooth val="0"/>
        <c:axId val="-2113373128"/>
        <c:axId val="-2113370504"/>
      </c:lineChart>
      <c:catAx>
        <c:axId val="-2113373128"/>
        <c:scaling>
          <c:orientation val="minMax"/>
        </c:scaling>
        <c:delete val="0"/>
        <c:axPos val="b"/>
        <c:majorTickMark val="out"/>
        <c:minorTickMark val="none"/>
        <c:tickLblPos val="nextTo"/>
        <c:crossAx val="-2113370504"/>
        <c:crosses val="autoZero"/>
        <c:auto val="1"/>
        <c:lblAlgn val="ctr"/>
        <c:lblOffset val="100"/>
        <c:noMultiLvlLbl val="0"/>
      </c:catAx>
      <c:valAx>
        <c:axId val="-2113370504"/>
        <c:scaling>
          <c:orientation val="minMax"/>
        </c:scaling>
        <c:delete val="0"/>
        <c:axPos val="l"/>
        <c:majorGridlines/>
        <c:title>
          <c:tx>
            <c:rich>
              <a:bodyPr rot="-5400000" vert="horz"/>
              <a:lstStyle/>
              <a:p>
                <a:pPr>
                  <a:defRPr/>
                </a:pPr>
                <a:r>
                  <a:rPr lang="en-US"/>
                  <a:t>% of respondents</a:t>
                </a:r>
              </a:p>
            </c:rich>
          </c:tx>
          <c:layout>
            <c:manualLayout>
              <c:xMode val="edge"/>
              <c:yMode val="edge"/>
              <c:x val="0.0222222222222222"/>
              <c:y val="0.41112050512441"/>
            </c:manualLayout>
          </c:layout>
          <c:overlay val="0"/>
        </c:title>
        <c:numFmt formatCode="General" sourceLinked="1"/>
        <c:majorTickMark val="out"/>
        <c:minorTickMark val="none"/>
        <c:tickLblPos val="nextTo"/>
        <c:crossAx val="-2113373128"/>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How likely would you be to buy a variety of produce... if it had been modified by biotechnology to taste better or fresher?</a:t>
            </a:r>
          </a:p>
        </c:rich>
      </c:tx>
      <c:layout/>
      <c:overlay val="0"/>
    </c:title>
    <c:autoTitleDeleted val="0"/>
    <c:plotArea>
      <c:layout/>
      <c:lineChart>
        <c:grouping val="standard"/>
        <c:varyColors val="0"/>
        <c:ser>
          <c:idx val="0"/>
          <c:order val="0"/>
          <c:tx>
            <c:strRef>
              <c:f>'[Biotech Report graphs.xlsx]Table 13'!$A$13</c:f>
              <c:strCache>
                <c:ptCount val="1"/>
                <c:pt idx="0">
                  <c:v>% Very/Somewhat likely</c:v>
                </c:pt>
              </c:strCache>
            </c:strRef>
          </c:tx>
          <c:marker>
            <c:symbol val="none"/>
          </c:marker>
          <c:cat>
            <c:strRef>
              <c:f>'[Biotech Report graphs.xlsx]Table 13'!$B$3:$H$3</c:f>
              <c:strCache>
                <c:ptCount val="7"/>
                <c:pt idx="0">
                  <c:v>Mar-97</c:v>
                </c:pt>
                <c:pt idx="1">
                  <c:v>Oct-99</c:v>
                </c:pt>
                <c:pt idx="2">
                  <c:v>Sep-00</c:v>
                </c:pt>
                <c:pt idx="3">
                  <c:v>Jul-07</c:v>
                </c:pt>
                <c:pt idx="4">
                  <c:v>Apr-10</c:v>
                </c:pt>
                <c:pt idx="5">
                  <c:v>Mar-12</c:v>
                </c:pt>
                <c:pt idx="6">
                  <c:v>Mar-Apr-14</c:v>
                </c:pt>
              </c:strCache>
            </c:strRef>
          </c:cat>
          <c:val>
            <c:numRef>
              <c:f>'[Biotech Report graphs.xlsx]Table 13'!$B$13:$H$13</c:f>
              <c:numCache>
                <c:formatCode>General</c:formatCode>
                <c:ptCount val="7"/>
                <c:pt idx="0">
                  <c:v>55.0</c:v>
                </c:pt>
                <c:pt idx="1">
                  <c:v>51.0</c:v>
                </c:pt>
                <c:pt idx="2">
                  <c:v>55.0</c:v>
                </c:pt>
                <c:pt idx="3">
                  <c:v>67.0</c:v>
                </c:pt>
                <c:pt idx="4">
                  <c:v>67.0</c:v>
                </c:pt>
                <c:pt idx="5">
                  <c:v>69.0</c:v>
                </c:pt>
                <c:pt idx="6">
                  <c:v>58.0</c:v>
                </c:pt>
              </c:numCache>
            </c:numRef>
          </c:val>
          <c:smooth val="0"/>
        </c:ser>
        <c:ser>
          <c:idx val="1"/>
          <c:order val="1"/>
          <c:tx>
            <c:strRef>
              <c:f>'[Biotech Report graphs.xlsx]Table 13'!$A$14</c:f>
              <c:strCache>
                <c:ptCount val="1"/>
                <c:pt idx="0">
                  <c:v>% Not too/Not at all likely</c:v>
                </c:pt>
              </c:strCache>
            </c:strRef>
          </c:tx>
          <c:marker>
            <c:symbol val="none"/>
          </c:marker>
          <c:cat>
            <c:strRef>
              <c:f>'[Biotech Report graphs.xlsx]Table 13'!$B$3:$H$3</c:f>
              <c:strCache>
                <c:ptCount val="7"/>
                <c:pt idx="0">
                  <c:v>Mar-97</c:v>
                </c:pt>
                <c:pt idx="1">
                  <c:v>Oct-99</c:v>
                </c:pt>
                <c:pt idx="2">
                  <c:v>Sep-00</c:v>
                </c:pt>
                <c:pt idx="3">
                  <c:v>Jul-07</c:v>
                </c:pt>
                <c:pt idx="4">
                  <c:v>Apr-10</c:v>
                </c:pt>
                <c:pt idx="5">
                  <c:v>Mar-12</c:v>
                </c:pt>
                <c:pt idx="6">
                  <c:v>Mar-Apr-14</c:v>
                </c:pt>
              </c:strCache>
            </c:strRef>
          </c:cat>
          <c:val>
            <c:numRef>
              <c:f>'[Biotech Report graphs.xlsx]Table 13'!$B$14:$H$14</c:f>
              <c:numCache>
                <c:formatCode>General</c:formatCode>
                <c:ptCount val="7"/>
                <c:pt idx="0">
                  <c:v>43.0</c:v>
                </c:pt>
                <c:pt idx="1">
                  <c:v>43.0</c:v>
                </c:pt>
                <c:pt idx="2">
                  <c:v>43.0</c:v>
                </c:pt>
                <c:pt idx="3">
                  <c:v>33.0</c:v>
                </c:pt>
                <c:pt idx="4">
                  <c:v>33.0</c:v>
                </c:pt>
                <c:pt idx="5">
                  <c:v>31.0</c:v>
                </c:pt>
                <c:pt idx="6">
                  <c:v>42.0</c:v>
                </c:pt>
              </c:numCache>
            </c:numRef>
          </c:val>
          <c:smooth val="0"/>
        </c:ser>
        <c:dLbls>
          <c:showLegendKey val="0"/>
          <c:showVal val="0"/>
          <c:showCatName val="0"/>
          <c:showSerName val="0"/>
          <c:showPercent val="0"/>
          <c:showBubbleSize val="0"/>
        </c:dLbls>
        <c:marker val="1"/>
        <c:smooth val="0"/>
        <c:axId val="-2107821480"/>
        <c:axId val="-2107818472"/>
      </c:lineChart>
      <c:catAx>
        <c:axId val="-2107821480"/>
        <c:scaling>
          <c:orientation val="minMax"/>
        </c:scaling>
        <c:delete val="0"/>
        <c:axPos val="b"/>
        <c:majorTickMark val="out"/>
        <c:minorTickMark val="none"/>
        <c:tickLblPos val="nextTo"/>
        <c:txPr>
          <a:bodyPr rot="0"/>
          <a:lstStyle/>
          <a:p>
            <a:pPr>
              <a:defRPr sz="1800"/>
            </a:pPr>
            <a:endParaRPr lang="en-US"/>
          </a:p>
        </c:txPr>
        <c:crossAx val="-2107818472"/>
        <c:crosses val="autoZero"/>
        <c:auto val="1"/>
        <c:lblAlgn val="ctr"/>
        <c:lblOffset val="100"/>
        <c:noMultiLvlLbl val="0"/>
      </c:catAx>
      <c:valAx>
        <c:axId val="-2107818472"/>
        <c:scaling>
          <c:orientation val="minMax"/>
        </c:scaling>
        <c:delete val="0"/>
        <c:axPos val="l"/>
        <c:majorGridlines/>
        <c:title>
          <c:tx>
            <c:rich>
              <a:bodyPr rot="-5400000" vert="horz"/>
              <a:lstStyle/>
              <a:p>
                <a:pPr>
                  <a:defRPr/>
                </a:pPr>
                <a:r>
                  <a:rPr lang="en-US"/>
                  <a:t>% of respondents</a:t>
                </a:r>
              </a:p>
            </c:rich>
          </c:tx>
          <c:layout>
            <c:manualLayout>
              <c:xMode val="edge"/>
              <c:yMode val="edge"/>
              <c:x val="0.0198449593022075"/>
              <c:y val="0.447855600330273"/>
            </c:manualLayout>
          </c:layout>
          <c:overlay val="0"/>
        </c:title>
        <c:numFmt formatCode="General" sourceLinked="1"/>
        <c:majorTickMark val="out"/>
        <c:minorTickMark val="none"/>
        <c:tickLblPos val="nextTo"/>
        <c:txPr>
          <a:bodyPr/>
          <a:lstStyle/>
          <a:p>
            <a:pPr>
              <a:defRPr sz="1600"/>
            </a:pPr>
            <a:endParaRPr lang="en-US"/>
          </a:p>
        </c:txPr>
        <c:crossAx val="-2107821480"/>
        <c:crosses val="autoZero"/>
        <c:crossBetween val="between"/>
      </c:valAx>
    </c:plotArea>
    <c:legend>
      <c:legendPos val="t"/>
      <c:layout/>
      <c:overlay val="0"/>
      <c:txPr>
        <a:bodyPr/>
        <a:lstStyle/>
        <a:p>
          <a:pPr>
            <a:defRPr sz="18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How likely would you be to buy a variety of produce... if it had been modified by biotechnology to be protected from insect damage and required fewer pesticide applications?</a:t>
            </a:r>
          </a:p>
        </c:rich>
      </c:tx>
      <c:layout/>
      <c:overlay val="0"/>
    </c:title>
    <c:autoTitleDeleted val="0"/>
    <c:plotArea>
      <c:layout/>
      <c:lineChart>
        <c:grouping val="standard"/>
        <c:varyColors val="0"/>
        <c:ser>
          <c:idx val="0"/>
          <c:order val="0"/>
          <c:tx>
            <c:strRef>
              <c:f>'[Biotech Report graphs.xlsx]Table 14'!$A$13</c:f>
              <c:strCache>
                <c:ptCount val="1"/>
                <c:pt idx="0">
                  <c:v>% Very/Somewhat likely</c:v>
                </c:pt>
              </c:strCache>
            </c:strRef>
          </c:tx>
          <c:marker>
            <c:symbol val="none"/>
          </c:marker>
          <c:cat>
            <c:strRef>
              <c:f>'[Biotech Report graphs.xlsx]Table 14'!$B$3:$H$3</c:f>
              <c:strCache>
                <c:ptCount val="7"/>
                <c:pt idx="0">
                  <c:v>Mar-97</c:v>
                </c:pt>
                <c:pt idx="1">
                  <c:v>Oct-99</c:v>
                </c:pt>
                <c:pt idx="2">
                  <c:v>May-00</c:v>
                </c:pt>
                <c:pt idx="3">
                  <c:v>Jul-07</c:v>
                </c:pt>
                <c:pt idx="4">
                  <c:v>Apr-10</c:v>
                </c:pt>
                <c:pt idx="5">
                  <c:v>Mar-12</c:v>
                </c:pt>
                <c:pt idx="6">
                  <c:v>Mar-Apr-14</c:v>
                </c:pt>
              </c:strCache>
            </c:strRef>
          </c:cat>
          <c:val>
            <c:numRef>
              <c:f>'[Biotech Report graphs.xlsx]Table 14'!$B$13:$H$13</c:f>
              <c:numCache>
                <c:formatCode>General</c:formatCode>
                <c:ptCount val="7"/>
                <c:pt idx="0">
                  <c:v>77.0</c:v>
                </c:pt>
                <c:pt idx="1">
                  <c:v>67.0</c:v>
                </c:pt>
                <c:pt idx="2">
                  <c:v>69.0</c:v>
                </c:pt>
                <c:pt idx="3">
                  <c:v>81.0</c:v>
                </c:pt>
                <c:pt idx="4">
                  <c:v>77.0</c:v>
                </c:pt>
                <c:pt idx="5">
                  <c:v>77.0</c:v>
                </c:pt>
                <c:pt idx="6">
                  <c:v>69.0</c:v>
                </c:pt>
              </c:numCache>
            </c:numRef>
          </c:val>
          <c:smooth val="0"/>
        </c:ser>
        <c:ser>
          <c:idx val="1"/>
          <c:order val="1"/>
          <c:tx>
            <c:strRef>
              <c:f>'[Biotech Report graphs.xlsx]Table 14'!$A$14</c:f>
              <c:strCache>
                <c:ptCount val="1"/>
                <c:pt idx="0">
                  <c:v>% Not too/Not at all likely</c:v>
                </c:pt>
              </c:strCache>
            </c:strRef>
          </c:tx>
          <c:marker>
            <c:symbol val="none"/>
          </c:marker>
          <c:cat>
            <c:strRef>
              <c:f>'[Biotech Report graphs.xlsx]Table 14'!$B$3:$H$3</c:f>
              <c:strCache>
                <c:ptCount val="7"/>
                <c:pt idx="0">
                  <c:v>Mar-97</c:v>
                </c:pt>
                <c:pt idx="1">
                  <c:v>Oct-99</c:v>
                </c:pt>
                <c:pt idx="2">
                  <c:v>May-00</c:v>
                </c:pt>
                <c:pt idx="3">
                  <c:v>Jul-07</c:v>
                </c:pt>
                <c:pt idx="4">
                  <c:v>Apr-10</c:v>
                </c:pt>
                <c:pt idx="5">
                  <c:v>Mar-12</c:v>
                </c:pt>
                <c:pt idx="6">
                  <c:v>Mar-Apr-14</c:v>
                </c:pt>
              </c:strCache>
            </c:strRef>
          </c:cat>
          <c:val>
            <c:numRef>
              <c:f>'[Biotech Report graphs.xlsx]Table 14'!$B$14:$H$14</c:f>
              <c:numCache>
                <c:formatCode>General</c:formatCode>
                <c:ptCount val="7"/>
                <c:pt idx="0">
                  <c:v>23.0</c:v>
                </c:pt>
                <c:pt idx="1">
                  <c:v>27.0</c:v>
                </c:pt>
                <c:pt idx="2">
                  <c:v>28.0</c:v>
                </c:pt>
                <c:pt idx="3">
                  <c:v>19.0</c:v>
                </c:pt>
                <c:pt idx="4">
                  <c:v>24.0</c:v>
                </c:pt>
                <c:pt idx="5">
                  <c:v>23.0</c:v>
                </c:pt>
                <c:pt idx="6">
                  <c:v>31.0</c:v>
                </c:pt>
              </c:numCache>
            </c:numRef>
          </c:val>
          <c:smooth val="0"/>
        </c:ser>
        <c:dLbls>
          <c:showLegendKey val="0"/>
          <c:showVal val="0"/>
          <c:showCatName val="0"/>
          <c:showSerName val="0"/>
          <c:showPercent val="0"/>
          <c:showBubbleSize val="0"/>
        </c:dLbls>
        <c:marker val="1"/>
        <c:smooth val="0"/>
        <c:axId val="-2107781336"/>
        <c:axId val="-2107778328"/>
      </c:lineChart>
      <c:catAx>
        <c:axId val="-2107781336"/>
        <c:scaling>
          <c:orientation val="minMax"/>
        </c:scaling>
        <c:delete val="0"/>
        <c:axPos val="b"/>
        <c:majorTickMark val="out"/>
        <c:minorTickMark val="none"/>
        <c:tickLblPos val="nextTo"/>
        <c:txPr>
          <a:bodyPr rot="0"/>
          <a:lstStyle/>
          <a:p>
            <a:pPr>
              <a:defRPr sz="1800"/>
            </a:pPr>
            <a:endParaRPr lang="en-US"/>
          </a:p>
        </c:txPr>
        <c:crossAx val="-2107778328"/>
        <c:crosses val="autoZero"/>
        <c:auto val="1"/>
        <c:lblAlgn val="ctr"/>
        <c:lblOffset val="100"/>
        <c:noMultiLvlLbl val="0"/>
      </c:catAx>
      <c:valAx>
        <c:axId val="-2107778328"/>
        <c:scaling>
          <c:orientation val="minMax"/>
        </c:scaling>
        <c:delete val="0"/>
        <c:axPos val="l"/>
        <c:majorGridlines/>
        <c:title>
          <c:tx>
            <c:rich>
              <a:bodyPr rot="-5400000" vert="horz"/>
              <a:lstStyle/>
              <a:p>
                <a:pPr>
                  <a:defRPr/>
                </a:pPr>
                <a:r>
                  <a:rPr lang="en-US"/>
                  <a:t>% of respondents</a:t>
                </a:r>
              </a:p>
            </c:rich>
          </c:tx>
          <c:layout>
            <c:manualLayout>
              <c:xMode val="edge"/>
              <c:yMode val="edge"/>
              <c:x val="0.0172320918538339"/>
              <c:y val="0.481764140855791"/>
            </c:manualLayout>
          </c:layout>
          <c:overlay val="0"/>
        </c:title>
        <c:numFmt formatCode="General" sourceLinked="1"/>
        <c:majorTickMark val="out"/>
        <c:minorTickMark val="none"/>
        <c:tickLblPos val="nextTo"/>
        <c:txPr>
          <a:bodyPr/>
          <a:lstStyle/>
          <a:p>
            <a:pPr>
              <a:defRPr sz="1800"/>
            </a:pPr>
            <a:endParaRPr lang="en-US"/>
          </a:p>
        </c:txPr>
        <c:crossAx val="-2107781336"/>
        <c:crosses val="autoZero"/>
        <c:crossBetween val="between"/>
      </c:valAx>
    </c:plotArea>
    <c:legend>
      <c:legendPos val="t"/>
      <c:layout/>
      <c:overlay val="0"/>
      <c:txPr>
        <a:bodyPr/>
        <a:lstStyle/>
        <a:p>
          <a:pPr>
            <a:defRPr sz="18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5520239764"/>
          <c:y val="0.0607522093778087"/>
          <c:w val="0.875865614750057"/>
          <c:h val="0.65009385704653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Farmers</c:v>
                </c:pt>
                <c:pt idx="1">
                  <c:v>Regulatory Agencies (USDA, FDA)</c:v>
                </c:pt>
                <c:pt idx="2">
                  <c:v>Schools</c:v>
                </c:pt>
                <c:pt idx="3">
                  <c:v>Grocery Stores</c:v>
                </c:pt>
                <c:pt idx="4">
                  <c:v>Restaurants</c:v>
                </c:pt>
                <c:pt idx="5">
                  <c:v>Food Manufacturers</c:v>
                </c:pt>
                <c:pt idx="6">
                  <c:v>Regional Seed Companies (Renk, Croplan)</c:v>
                </c:pt>
                <c:pt idx="7">
                  <c:v>International Seed Companies (Monsanto, Dupont)</c:v>
                </c:pt>
              </c:strCache>
            </c:strRef>
          </c:cat>
          <c:val>
            <c:numRef>
              <c:f>Sheet1!$B$2:$B$9</c:f>
              <c:numCache>
                <c:formatCode>General</c:formatCode>
                <c:ptCount val="8"/>
                <c:pt idx="0">
                  <c:v>0.51</c:v>
                </c:pt>
                <c:pt idx="1">
                  <c:v>0.472</c:v>
                </c:pt>
                <c:pt idx="2">
                  <c:v>0.437</c:v>
                </c:pt>
                <c:pt idx="3">
                  <c:v>0.39</c:v>
                </c:pt>
                <c:pt idx="4">
                  <c:v>0.348</c:v>
                </c:pt>
                <c:pt idx="5">
                  <c:v>0.33</c:v>
                </c:pt>
                <c:pt idx="6">
                  <c:v>0.224</c:v>
                </c:pt>
                <c:pt idx="7">
                  <c:v>0.178</c:v>
                </c:pt>
              </c:numCache>
            </c:numRef>
          </c:val>
        </c:ser>
        <c:dLbls>
          <c:showLegendKey val="0"/>
          <c:showVal val="1"/>
          <c:showCatName val="0"/>
          <c:showSerName val="0"/>
          <c:showPercent val="0"/>
          <c:showBubbleSize val="0"/>
        </c:dLbls>
        <c:gapWidth val="75"/>
        <c:axId val="-2106125848"/>
        <c:axId val="-2106115992"/>
      </c:barChart>
      <c:catAx>
        <c:axId val="-2106125848"/>
        <c:scaling>
          <c:orientation val="minMax"/>
        </c:scaling>
        <c:delete val="0"/>
        <c:axPos val="b"/>
        <c:numFmt formatCode="General"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2106115992"/>
        <c:crosses val="autoZero"/>
        <c:auto val="1"/>
        <c:lblAlgn val="ctr"/>
        <c:lblOffset val="100"/>
        <c:noMultiLvlLbl val="0"/>
      </c:catAx>
      <c:valAx>
        <c:axId val="-2106115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 of respondents*</a:t>
                </a:r>
                <a:endParaRPr lang="en-US" dirty="0"/>
              </a:p>
            </c:rich>
          </c:tx>
          <c:layout>
            <c:manualLayout>
              <c:xMode val="edge"/>
              <c:yMode val="edge"/>
              <c:x val="0.0043308385565131"/>
              <c:y val="0.274511658568853"/>
            </c:manualLayout>
          </c:layout>
          <c:overlay val="0"/>
          <c:spPr>
            <a:noFill/>
            <a:ln>
              <a:noFill/>
            </a:ln>
            <a:effectLst/>
          </c:spPr>
        </c:title>
        <c:numFmt formatCode="0%" sourceLinked="0"/>
        <c:majorTickMark val="none"/>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6125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25306372166954"/>
          <c:y val="0.121951442658079"/>
          <c:w val="0.743240732265332"/>
          <c:h val="0.614753724997975"/>
        </c:manualLayout>
      </c:layout>
      <c:barChart>
        <c:barDir val="col"/>
        <c:grouping val="clustered"/>
        <c:varyColors val="0"/>
        <c:ser>
          <c:idx val="0"/>
          <c:order val="0"/>
          <c:tx>
            <c:strRef>
              <c:f>工作表1!$B$1</c:f>
              <c:strCache>
                <c:ptCount val="1"/>
                <c:pt idx="0">
                  <c:v>Source</c:v>
                </c:pt>
              </c:strCache>
            </c:strRef>
          </c:tx>
          <c:spPr>
            <a:solidFill>
              <a:srgbClr val="B2B2B2"/>
            </a:solidFill>
            <a:ln>
              <a:noFill/>
            </a:ln>
          </c:spPr>
          <c:invertIfNegative val="0"/>
          <c:cat>
            <c:strRef>
              <c:f>工作表1!$A$2:$A$6</c:f>
              <c:strCache>
                <c:ptCount val="5"/>
                <c:pt idx="0">
                  <c:v>A search engine</c:v>
                </c:pt>
                <c:pt idx="1">
                  <c:v>Facebook</c:v>
                </c:pt>
                <c:pt idx="2">
                  <c:v>Word of mouth (friends or family)</c:v>
                </c:pt>
                <c:pt idx="3">
                  <c:v>National TV (including online)</c:v>
                </c:pt>
                <c:pt idx="4">
                  <c:v>Online aggregator (Google News or Reddit)</c:v>
                </c:pt>
              </c:strCache>
            </c:strRef>
          </c:cat>
          <c:val>
            <c:numRef>
              <c:f>工作表1!$B$2:$B$6</c:f>
              <c:numCache>
                <c:formatCode>General</c:formatCode>
                <c:ptCount val="5"/>
                <c:pt idx="0">
                  <c:v>52.0</c:v>
                </c:pt>
                <c:pt idx="1">
                  <c:v>45.0</c:v>
                </c:pt>
                <c:pt idx="2">
                  <c:v>32.0</c:v>
                </c:pt>
                <c:pt idx="3">
                  <c:v>25.0</c:v>
                </c:pt>
                <c:pt idx="4">
                  <c:v>25.0</c:v>
                </c:pt>
              </c:numCache>
            </c:numRef>
          </c:val>
          <c:extLst xmlns:c16r2="http://schemas.microsoft.com/office/drawing/2015/06/chart">
            <c:ext xmlns:c16="http://schemas.microsoft.com/office/drawing/2014/chart" uri="{C3380CC4-5D6E-409C-BE32-E72D297353CC}">
              <c16:uniqueId val="{00000000-A77E-440B-B197-EC1A50FFF819}"/>
            </c:ext>
          </c:extLst>
        </c:ser>
        <c:dLbls>
          <c:showLegendKey val="0"/>
          <c:showVal val="0"/>
          <c:showCatName val="0"/>
          <c:showSerName val="0"/>
          <c:showPercent val="0"/>
          <c:showBubbleSize val="0"/>
        </c:dLbls>
        <c:gapWidth val="75"/>
        <c:axId val="-2106022904"/>
        <c:axId val="-2106019896"/>
      </c:barChart>
      <c:catAx>
        <c:axId val="-2106022904"/>
        <c:scaling>
          <c:orientation val="minMax"/>
        </c:scaling>
        <c:delete val="0"/>
        <c:axPos val="b"/>
        <c:numFmt formatCode="General" sourceLinked="1"/>
        <c:majorTickMark val="none"/>
        <c:minorTickMark val="none"/>
        <c:tickLblPos val="nextTo"/>
        <c:txPr>
          <a:bodyPr/>
          <a:lstStyle/>
          <a:p>
            <a:pPr>
              <a:defRPr sz="1800"/>
            </a:pPr>
            <a:endParaRPr lang="en-US"/>
          </a:p>
        </c:txPr>
        <c:crossAx val="-2106019896"/>
        <c:crosses val="autoZero"/>
        <c:auto val="1"/>
        <c:lblAlgn val="ctr"/>
        <c:lblOffset val="75"/>
        <c:noMultiLvlLbl val="0"/>
      </c:catAx>
      <c:valAx>
        <c:axId val="-2106019896"/>
        <c:scaling>
          <c:orientation val="minMax"/>
          <c:max val="60.0"/>
          <c:min val="0.0"/>
        </c:scaling>
        <c:delete val="0"/>
        <c:axPos val="l"/>
        <c:majorGridlines>
          <c:spPr>
            <a:ln w="6350">
              <a:solidFill>
                <a:schemeClr val="bg1">
                  <a:lumMod val="75000"/>
                </a:schemeClr>
              </a:solidFill>
              <a:prstDash val="sysDot"/>
            </a:ln>
          </c:spPr>
        </c:majorGridlines>
        <c:title>
          <c:tx>
            <c:rich>
              <a:bodyPr/>
              <a:lstStyle/>
              <a:p>
                <a:pPr>
                  <a:defRPr/>
                </a:pPr>
                <a:r>
                  <a:rPr lang="en-US"/>
                  <a:t>Percent</a:t>
                </a:r>
              </a:p>
            </c:rich>
          </c:tx>
          <c:layout>
            <c:manualLayout>
              <c:xMode val="edge"/>
              <c:yMode val="edge"/>
              <c:x val="0.0334883765012454"/>
              <c:y val="0.335084552159315"/>
            </c:manualLayout>
          </c:layout>
          <c:overlay val="0"/>
        </c:title>
        <c:numFmt formatCode="General" sourceLinked="1"/>
        <c:majorTickMark val="none"/>
        <c:minorTickMark val="none"/>
        <c:tickLblPos val="nextTo"/>
        <c:txPr>
          <a:bodyPr/>
          <a:lstStyle/>
          <a:p>
            <a:pPr>
              <a:defRPr sz="1800"/>
            </a:pPr>
            <a:endParaRPr lang="en-US"/>
          </a:p>
        </c:txPr>
        <c:crossAx val="-2106022904"/>
        <c:crosses val="autoZero"/>
        <c:crossBetween val="between"/>
        <c:majorUnit val="10.0"/>
        <c:minorUnit val="2.0"/>
      </c:valAx>
      <c:spPr>
        <a:ln>
          <a:solidFill>
            <a:schemeClr val="bg1">
              <a:lumMod val="75000"/>
            </a:schemeClr>
          </a:solidFill>
        </a:ln>
      </c:spPr>
    </c:plotArea>
    <c:plotVisOnly val="1"/>
    <c:dispBlanksAs val="gap"/>
    <c:showDLblsOverMax val="0"/>
  </c:chart>
  <c:txPr>
    <a:bodyPr/>
    <a:lstStyle/>
    <a:p>
      <a:pPr>
        <a:defRPr sz="1400" b="0">
          <a:latin typeface="+mn-lt"/>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25306372166954"/>
          <c:y val="0.0725080121716489"/>
          <c:w val="0.743240732265332"/>
          <c:h val="0.614753724997975"/>
        </c:manualLayout>
      </c:layout>
      <c:barChart>
        <c:barDir val="col"/>
        <c:grouping val="clustered"/>
        <c:varyColors val="0"/>
        <c:ser>
          <c:idx val="0"/>
          <c:order val="0"/>
          <c:tx>
            <c:strRef>
              <c:f>工作表1!$B$1</c:f>
              <c:strCache>
                <c:ptCount val="1"/>
                <c:pt idx="0">
                  <c:v>Source</c:v>
                </c:pt>
              </c:strCache>
            </c:strRef>
          </c:tx>
          <c:spPr>
            <a:solidFill>
              <a:srgbClr val="B2B2B2"/>
            </a:solidFill>
            <a:ln>
              <a:noFill/>
            </a:ln>
          </c:spPr>
          <c:invertIfNegative val="0"/>
          <c:cat>
            <c:strRef>
              <c:f>工作表1!$A$2:$A$6</c:f>
              <c:strCache>
                <c:ptCount val="5"/>
                <c:pt idx="0">
                  <c:v>Facebook</c:v>
                </c:pt>
                <c:pt idx="1">
                  <c:v>A search engine</c:v>
                </c:pt>
                <c:pt idx="2">
                  <c:v>Word of mouth (friends or family)</c:v>
                </c:pt>
                <c:pt idx="3">
                  <c:v>Different social media site or network</c:v>
                </c:pt>
                <c:pt idx="4">
                  <c:v>Blog or web site I follow</c:v>
                </c:pt>
              </c:strCache>
            </c:strRef>
          </c:cat>
          <c:val>
            <c:numRef>
              <c:f>工作表1!$B$2:$B$6</c:f>
              <c:numCache>
                <c:formatCode>General</c:formatCode>
                <c:ptCount val="5"/>
                <c:pt idx="0">
                  <c:v>51.0</c:v>
                </c:pt>
                <c:pt idx="1">
                  <c:v>47.0</c:v>
                </c:pt>
                <c:pt idx="2">
                  <c:v>40.0</c:v>
                </c:pt>
                <c:pt idx="3">
                  <c:v>35.0</c:v>
                </c:pt>
                <c:pt idx="4">
                  <c:v>21.0</c:v>
                </c:pt>
              </c:numCache>
            </c:numRef>
          </c:val>
          <c:extLst xmlns:c16r2="http://schemas.microsoft.com/office/drawing/2015/06/chart">
            <c:ext xmlns:c16="http://schemas.microsoft.com/office/drawing/2014/chart" uri="{C3380CC4-5D6E-409C-BE32-E72D297353CC}">
              <c16:uniqueId val="{00000000-A77E-440B-B197-EC1A50FFF819}"/>
            </c:ext>
          </c:extLst>
        </c:ser>
        <c:dLbls>
          <c:showLegendKey val="0"/>
          <c:showVal val="0"/>
          <c:showCatName val="0"/>
          <c:showSerName val="0"/>
          <c:showPercent val="0"/>
          <c:showBubbleSize val="0"/>
        </c:dLbls>
        <c:gapWidth val="75"/>
        <c:axId val="-2105972984"/>
        <c:axId val="-2105969976"/>
      </c:barChart>
      <c:catAx>
        <c:axId val="-2105972984"/>
        <c:scaling>
          <c:orientation val="minMax"/>
        </c:scaling>
        <c:delete val="0"/>
        <c:axPos val="b"/>
        <c:numFmt formatCode="General" sourceLinked="1"/>
        <c:majorTickMark val="none"/>
        <c:minorTickMark val="none"/>
        <c:tickLblPos val="nextTo"/>
        <c:txPr>
          <a:bodyPr/>
          <a:lstStyle/>
          <a:p>
            <a:pPr>
              <a:defRPr sz="1800"/>
            </a:pPr>
            <a:endParaRPr lang="en-US"/>
          </a:p>
        </c:txPr>
        <c:crossAx val="-2105969976"/>
        <c:crosses val="autoZero"/>
        <c:auto val="1"/>
        <c:lblAlgn val="ctr"/>
        <c:lblOffset val="75"/>
        <c:noMultiLvlLbl val="0"/>
      </c:catAx>
      <c:valAx>
        <c:axId val="-2105969976"/>
        <c:scaling>
          <c:orientation val="minMax"/>
          <c:max val="60.0"/>
          <c:min val="0.0"/>
        </c:scaling>
        <c:delete val="0"/>
        <c:axPos val="l"/>
        <c:majorGridlines>
          <c:spPr>
            <a:ln w="6350">
              <a:solidFill>
                <a:schemeClr val="bg1">
                  <a:lumMod val="75000"/>
                </a:schemeClr>
              </a:solidFill>
              <a:prstDash val="sysDot"/>
            </a:ln>
          </c:spPr>
        </c:majorGridlines>
        <c:title>
          <c:tx>
            <c:rich>
              <a:bodyPr/>
              <a:lstStyle/>
              <a:p>
                <a:pPr>
                  <a:defRPr/>
                </a:pPr>
                <a:r>
                  <a:rPr lang="en-US"/>
                  <a:t>Percent</a:t>
                </a:r>
              </a:p>
            </c:rich>
          </c:tx>
          <c:layout>
            <c:manualLayout>
              <c:xMode val="edge"/>
              <c:yMode val="edge"/>
              <c:x val="0.0445747652840647"/>
              <c:y val="0.335084552159315"/>
            </c:manualLayout>
          </c:layout>
          <c:overlay val="0"/>
        </c:title>
        <c:numFmt formatCode="General" sourceLinked="1"/>
        <c:majorTickMark val="none"/>
        <c:minorTickMark val="none"/>
        <c:tickLblPos val="nextTo"/>
        <c:txPr>
          <a:bodyPr/>
          <a:lstStyle/>
          <a:p>
            <a:pPr>
              <a:defRPr sz="1600"/>
            </a:pPr>
            <a:endParaRPr lang="en-US"/>
          </a:p>
        </c:txPr>
        <c:crossAx val="-2105972984"/>
        <c:crosses val="autoZero"/>
        <c:crossBetween val="between"/>
        <c:majorUnit val="10.0"/>
        <c:minorUnit val="2.0"/>
      </c:valAx>
      <c:spPr>
        <a:ln>
          <a:solidFill>
            <a:schemeClr val="bg1">
              <a:lumMod val="75000"/>
            </a:schemeClr>
          </a:solidFill>
        </a:ln>
      </c:spPr>
    </c:plotArea>
    <c:plotVisOnly val="1"/>
    <c:dispBlanksAs val="gap"/>
    <c:showDLblsOverMax val="0"/>
  </c:chart>
  <c:txPr>
    <a:bodyPr/>
    <a:lstStyle/>
    <a:p>
      <a:pPr>
        <a:defRPr sz="1400" b="0">
          <a:latin typeface="+mn-lt"/>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04149395855238"/>
          <c:y val="0.0379146867980898"/>
          <c:w val="0.869630715653826"/>
          <c:h val="0.719634054065204"/>
        </c:manualLayout>
      </c:layout>
      <c:lineChart>
        <c:grouping val="standard"/>
        <c:varyColors val="0"/>
        <c:ser>
          <c:idx val="3"/>
          <c:order val="0"/>
          <c:tx>
            <c:strRef>
              <c:f>'2012'!$E$1</c:f>
              <c:strCache>
                <c:ptCount val="1"/>
                <c:pt idx="0">
                  <c:v>Broadcast</c:v>
                </c:pt>
              </c:strCache>
            </c:strRef>
          </c:tx>
          <c:spPr>
            <a:ln w="28575" cap="rnd">
              <a:solidFill>
                <a:schemeClr val="bg1">
                  <a:lumMod val="65000"/>
                </a:schemeClr>
              </a:solidFill>
              <a:round/>
            </a:ln>
            <a:effectLst/>
          </c:spPr>
          <c:marker>
            <c:symbol val="none"/>
          </c:marker>
          <c:dLbls>
            <c:dLbl>
              <c:idx val="30"/>
              <c:layout>
                <c:manualLayout>
                  <c:x val="-0.102564102564103"/>
                  <c:y val="-0.0658870037885027"/>
                </c:manualLayout>
              </c:layout>
              <c:tx>
                <c:rich>
                  <a:bodyPr/>
                  <a:lstStyle/>
                  <a:p>
                    <a:r>
                      <a:rPr lang="en-US"/>
                      <a:t>McDonald's</a:t>
                    </a:r>
                    <a:r>
                      <a:rPr lang="en-US" baseline="0"/>
                      <a:t> Discontinues LFTB</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67"/>
              <c:layout>
                <c:manualLayout>
                  <c:x val="-0.145299145299145"/>
                  <c:y val="-0.312963267995388"/>
                </c:manualLayout>
              </c:layout>
              <c:tx>
                <c:rich>
                  <a:bodyPr/>
                  <a:lstStyle/>
                  <a:p>
                    <a:r>
                      <a:rPr lang="en-US"/>
                      <a:t>ABC News World Report Broadcasts</a:t>
                    </a:r>
                  </a:p>
                </c:rich>
              </c:tx>
              <c:showLegendKey val="0"/>
              <c:showVal val="1"/>
              <c:showCatName val="0"/>
              <c:showSerName val="0"/>
              <c:showPercent val="0"/>
              <c:showBubbleSize val="0"/>
              <c:extLst>
                <c:ext xmlns:c15="http://schemas.microsoft.com/office/drawing/2012/chart" uri="{CE6537A1-D6FC-4f65-9D91-7224C49458BB}"/>
              </c:extLst>
            </c:dLbl>
            <c:dLbl>
              <c:idx val="128"/>
              <c:layout>
                <c:manualLayout>
                  <c:x val="-0.0854700854700855"/>
                  <c:y val="-0.0757700543567782"/>
                </c:manualLayout>
              </c:layout>
              <c:tx>
                <c:rich>
                  <a:bodyPr/>
                  <a:lstStyle/>
                  <a:p>
                    <a:r>
                      <a:rPr lang="en-US"/>
                      <a:t>Beef Products Inc. Announces Closing of 3 Plants</a:t>
                    </a:r>
                  </a:p>
                </c:rich>
              </c:tx>
              <c:showLegendKey val="0"/>
              <c:showVal val="1"/>
              <c:showCatName val="0"/>
              <c:showSerName val="0"/>
              <c:showPercent val="0"/>
              <c:showBubbleSize val="0"/>
              <c:extLst>
                <c:ext xmlns:c15="http://schemas.microsoft.com/office/drawing/2012/chart" uri="{CE6537A1-D6FC-4f65-9D91-7224C49458BB}"/>
              </c:extLst>
            </c:dLbl>
            <c:dLbl>
              <c:idx val="156"/>
              <c:layout/>
              <c:tx>
                <c:rich>
                  <a:bodyPr/>
                  <a:lstStyle/>
                  <a:p>
                    <a:r>
                      <a:rPr lang="en-US"/>
                      <a:t>47</a:t>
                    </a:r>
                    <a:r>
                      <a:rPr lang="en-US" baseline="0"/>
                      <a:t> States Reject LFTB for School Lunch Program</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56"/>
              <c:layout/>
              <c:tx>
                <c:rich>
                  <a:bodyPr/>
                  <a:lstStyle/>
                  <a:p>
                    <a:r>
                      <a:rPr lang="en-US"/>
                      <a:t>Beef Products Inc. Announces Lawsuit</a:t>
                    </a:r>
                    <a:r>
                      <a:rPr lang="en-US" baseline="0"/>
                      <a:t> Against ABC News</a:t>
                    </a:r>
                  </a:p>
                </c:rich>
              </c:tx>
              <c:showLegendKey val="0"/>
              <c:showVal val="1"/>
              <c:showCatName val="0"/>
              <c:showSerName val="0"/>
              <c:showPercent val="0"/>
              <c:showBubbleSize val="0"/>
              <c:extLst>
                <c:ext xmlns:c15="http://schemas.microsoft.com/office/drawing/2012/chart" uri="{CE6537A1-D6FC-4f65-9D91-7224C49458BB}"/>
              </c:extLst>
            </c:dLbl>
            <c:spPr>
              <a:solidFill>
                <a:schemeClr val="bg1">
                  <a:lumMod val="75000"/>
                </a:schemeClr>
              </a:solidFill>
              <a:ln>
                <a:solidFill>
                  <a:schemeClr val="bg2">
                    <a:lumMod val="50000"/>
                  </a:schemeClr>
                </a:solidFill>
              </a:ln>
              <a:effectLst/>
            </c:spPr>
            <c:showLegendKey val="0"/>
            <c:showVal val="0"/>
            <c:showCatName val="0"/>
            <c:showSerName val="0"/>
            <c:showPercent val="0"/>
            <c:showBubbleSize val="0"/>
            <c:extLst>
              <c:ext xmlns:c15="http://schemas.microsoft.com/office/drawing/2012/chart" uri="{CE6537A1-D6FC-4f65-9D91-7224C49458BB}">
                <c15:showLeaderLines val="1"/>
                <c15:leaderLines>
                  <c:spPr>
                    <a:ln>
                      <a:noFill/>
                    </a:ln>
                  </c:spPr>
                </c15:leaderLines>
              </c:ext>
            </c:extLst>
          </c:dLbls>
          <c:cat>
            <c:numRef>
              <c:f>'2012'!$A$2:$A$367</c:f>
              <c:numCache>
                <c:formatCode>m/d/yyyy</c:formatCode>
                <c:ptCount val="366"/>
                <c:pt idx="0">
                  <c:v>40909.0</c:v>
                </c:pt>
                <c:pt idx="1">
                  <c:v>40910.0</c:v>
                </c:pt>
                <c:pt idx="2">
                  <c:v>40911.0</c:v>
                </c:pt>
                <c:pt idx="3">
                  <c:v>40912.0</c:v>
                </c:pt>
                <c:pt idx="4">
                  <c:v>40913.0</c:v>
                </c:pt>
                <c:pt idx="5">
                  <c:v>40914.0</c:v>
                </c:pt>
                <c:pt idx="6">
                  <c:v>40915.0</c:v>
                </c:pt>
                <c:pt idx="7">
                  <c:v>40916.0</c:v>
                </c:pt>
                <c:pt idx="8">
                  <c:v>40917.0</c:v>
                </c:pt>
                <c:pt idx="9">
                  <c:v>40918.0</c:v>
                </c:pt>
                <c:pt idx="10">
                  <c:v>40919.0</c:v>
                </c:pt>
                <c:pt idx="11">
                  <c:v>40920.0</c:v>
                </c:pt>
                <c:pt idx="12">
                  <c:v>40921.0</c:v>
                </c:pt>
                <c:pt idx="13">
                  <c:v>40922.0</c:v>
                </c:pt>
                <c:pt idx="14">
                  <c:v>40923.0</c:v>
                </c:pt>
                <c:pt idx="15">
                  <c:v>40924.0</c:v>
                </c:pt>
                <c:pt idx="16">
                  <c:v>40925.0</c:v>
                </c:pt>
                <c:pt idx="17">
                  <c:v>40926.0</c:v>
                </c:pt>
                <c:pt idx="18">
                  <c:v>40927.0</c:v>
                </c:pt>
                <c:pt idx="19">
                  <c:v>40928.0</c:v>
                </c:pt>
                <c:pt idx="20">
                  <c:v>40929.0</c:v>
                </c:pt>
                <c:pt idx="21">
                  <c:v>40930.0</c:v>
                </c:pt>
                <c:pt idx="22">
                  <c:v>40931.0</c:v>
                </c:pt>
                <c:pt idx="23">
                  <c:v>40932.0</c:v>
                </c:pt>
                <c:pt idx="24">
                  <c:v>40933.0</c:v>
                </c:pt>
                <c:pt idx="25">
                  <c:v>40934.0</c:v>
                </c:pt>
                <c:pt idx="26">
                  <c:v>40935.0</c:v>
                </c:pt>
                <c:pt idx="27">
                  <c:v>40936.0</c:v>
                </c:pt>
                <c:pt idx="28">
                  <c:v>40937.0</c:v>
                </c:pt>
                <c:pt idx="29">
                  <c:v>40938.0</c:v>
                </c:pt>
                <c:pt idx="30">
                  <c:v>40939.0</c:v>
                </c:pt>
                <c:pt idx="31">
                  <c:v>40940.0</c:v>
                </c:pt>
                <c:pt idx="32">
                  <c:v>40941.0</c:v>
                </c:pt>
                <c:pt idx="33">
                  <c:v>40942.0</c:v>
                </c:pt>
                <c:pt idx="34">
                  <c:v>40943.0</c:v>
                </c:pt>
                <c:pt idx="35">
                  <c:v>40944.0</c:v>
                </c:pt>
                <c:pt idx="36">
                  <c:v>40945.0</c:v>
                </c:pt>
                <c:pt idx="37">
                  <c:v>40946.0</c:v>
                </c:pt>
                <c:pt idx="38">
                  <c:v>40947.0</c:v>
                </c:pt>
                <c:pt idx="39">
                  <c:v>40948.0</c:v>
                </c:pt>
                <c:pt idx="40">
                  <c:v>40949.0</c:v>
                </c:pt>
                <c:pt idx="41">
                  <c:v>40950.0</c:v>
                </c:pt>
                <c:pt idx="42">
                  <c:v>40951.0</c:v>
                </c:pt>
                <c:pt idx="43">
                  <c:v>40952.0</c:v>
                </c:pt>
                <c:pt idx="44">
                  <c:v>40953.0</c:v>
                </c:pt>
                <c:pt idx="45">
                  <c:v>40954.0</c:v>
                </c:pt>
                <c:pt idx="46">
                  <c:v>40955.0</c:v>
                </c:pt>
                <c:pt idx="47">
                  <c:v>40956.0</c:v>
                </c:pt>
                <c:pt idx="48">
                  <c:v>40957.0</c:v>
                </c:pt>
                <c:pt idx="49">
                  <c:v>40958.0</c:v>
                </c:pt>
                <c:pt idx="50">
                  <c:v>40959.0</c:v>
                </c:pt>
                <c:pt idx="51">
                  <c:v>40960.0</c:v>
                </c:pt>
                <c:pt idx="52">
                  <c:v>40961.0</c:v>
                </c:pt>
                <c:pt idx="53">
                  <c:v>40962.0</c:v>
                </c:pt>
                <c:pt idx="54">
                  <c:v>40963.0</c:v>
                </c:pt>
                <c:pt idx="55">
                  <c:v>40964.0</c:v>
                </c:pt>
                <c:pt idx="56">
                  <c:v>40965.0</c:v>
                </c:pt>
                <c:pt idx="57">
                  <c:v>40966.0</c:v>
                </c:pt>
                <c:pt idx="58">
                  <c:v>40967.0</c:v>
                </c:pt>
                <c:pt idx="59">
                  <c:v>40968.0</c:v>
                </c:pt>
                <c:pt idx="60">
                  <c:v>40969.0</c:v>
                </c:pt>
                <c:pt idx="61">
                  <c:v>40970.0</c:v>
                </c:pt>
                <c:pt idx="62">
                  <c:v>40971.0</c:v>
                </c:pt>
                <c:pt idx="63">
                  <c:v>40972.0</c:v>
                </c:pt>
                <c:pt idx="64">
                  <c:v>40973.0</c:v>
                </c:pt>
                <c:pt idx="65">
                  <c:v>40974.0</c:v>
                </c:pt>
                <c:pt idx="66">
                  <c:v>40975.0</c:v>
                </c:pt>
                <c:pt idx="67">
                  <c:v>40976.0</c:v>
                </c:pt>
                <c:pt idx="68">
                  <c:v>40977.0</c:v>
                </c:pt>
                <c:pt idx="69">
                  <c:v>40978.0</c:v>
                </c:pt>
                <c:pt idx="70">
                  <c:v>40979.0</c:v>
                </c:pt>
                <c:pt idx="71">
                  <c:v>40980.0</c:v>
                </c:pt>
                <c:pt idx="72">
                  <c:v>40981.0</c:v>
                </c:pt>
                <c:pt idx="73">
                  <c:v>40982.0</c:v>
                </c:pt>
                <c:pt idx="74">
                  <c:v>40983.0</c:v>
                </c:pt>
                <c:pt idx="75">
                  <c:v>40984.0</c:v>
                </c:pt>
                <c:pt idx="76">
                  <c:v>40985.0</c:v>
                </c:pt>
                <c:pt idx="77">
                  <c:v>40986.0</c:v>
                </c:pt>
                <c:pt idx="78">
                  <c:v>40987.0</c:v>
                </c:pt>
                <c:pt idx="79">
                  <c:v>40988.0</c:v>
                </c:pt>
                <c:pt idx="80">
                  <c:v>40989.0</c:v>
                </c:pt>
                <c:pt idx="81">
                  <c:v>40990.0</c:v>
                </c:pt>
                <c:pt idx="82">
                  <c:v>40991.0</c:v>
                </c:pt>
                <c:pt idx="83">
                  <c:v>40992.0</c:v>
                </c:pt>
                <c:pt idx="84">
                  <c:v>40993.0</c:v>
                </c:pt>
                <c:pt idx="85">
                  <c:v>40994.0</c:v>
                </c:pt>
                <c:pt idx="86">
                  <c:v>40995.0</c:v>
                </c:pt>
                <c:pt idx="87">
                  <c:v>40996.0</c:v>
                </c:pt>
                <c:pt idx="88">
                  <c:v>40997.0</c:v>
                </c:pt>
                <c:pt idx="89">
                  <c:v>40998.0</c:v>
                </c:pt>
                <c:pt idx="90">
                  <c:v>40999.0</c:v>
                </c:pt>
                <c:pt idx="91">
                  <c:v>41000.0</c:v>
                </c:pt>
                <c:pt idx="92">
                  <c:v>41001.0</c:v>
                </c:pt>
                <c:pt idx="93">
                  <c:v>41002.0</c:v>
                </c:pt>
                <c:pt idx="94">
                  <c:v>41003.0</c:v>
                </c:pt>
                <c:pt idx="95">
                  <c:v>41004.0</c:v>
                </c:pt>
                <c:pt idx="96">
                  <c:v>41005.0</c:v>
                </c:pt>
                <c:pt idx="97">
                  <c:v>41006.0</c:v>
                </c:pt>
                <c:pt idx="98">
                  <c:v>41007.0</c:v>
                </c:pt>
                <c:pt idx="99">
                  <c:v>41008.0</c:v>
                </c:pt>
                <c:pt idx="100">
                  <c:v>41009.0</c:v>
                </c:pt>
                <c:pt idx="101">
                  <c:v>41010.0</c:v>
                </c:pt>
                <c:pt idx="102">
                  <c:v>41011.0</c:v>
                </c:pt>
                <c:pt idx="103">
                  <c:v>41012.0</c:v>
                </c:pt>
                <c:pt idx="104">
                  <c:v>41013.0</c:v>
                </c:pt>
                <c:pt idx="105">
                  <c:v>41014.0</c:v>
                </c:pt>
                <c:pt idx="106">
                  <c:v>41015.0</c:v>
                </c:pt>
                <c:pt idx="107">
                  <c:v>41016.0</c:v>
                </c:pt>
                <c:pt idx="108">
                  <c:v>41017.0</c:v>
                </c:pt>
                <c:pt idx="109">
                  <c:v>41018.0</c:v>
                </c:pt>
                <c:pt idx="110">
                  <c:v>41019.0</c:v>
                </c:pt>
                <c:pt idx="111">
                  <c:v>41020.0</c:v>
                </c:pt>
                <c:pt idx="112">
                  <c:v>41021.0</c:v>
                </c:pt>
                <c:pt idx="113">
                  <c:v>41022.0</c:v>
                </c:pt>
                <c:pt idx="114">
                  <c:v>41023.0</c:v>
                </c:pt>
                <c:pt idx="115">
                  <c:v>41024.0</c:v>
                </c:pt>
                <c:pt idx="116">
                  <c:v>41025.0</c:v>
                </c:pt>
                <c:pt idx="117">
                  <c:v>41026.0</c:v>
                </c:pt>
                <c:pt idx="118">
                  <c:v>41027.0</c:v>
                </c:pt>
                <c:pt idx="119">
                  <c:v>41028.0</c:v>
                </c:pt>
                <c:pt idx="120">
                  <c:v>41029.0</c:v>
                </c:pt>
                <c:pt idx="121">
                  <c:v>41030.0</c:v>
                </c:pt>
                <c:pt idx="122">
                  <c:v>41031.0</c:v>
                </c:pt>
                <c:pt idx="123">
                  <c:v>41032.0</c:v>
                </c:pt>
                <c:pt idx="124">
                  <c:v>41033.0</c:v>
                </c:pt>
                <c:pt idx="125">
                  <c:v>41034.0</c:v>
                </c:pt>
                <c:pt idx="126">
                  <c:v>41035.0</c:v>
                </c:pt>
                <c:pt idx="127">
                  <c:v>41036.0</c:v>
                </c:pt>
                <c:pt idx="128">
                  <c:v>41037.0</c:v>
                </c:pt>
                <c:pt idx="129">
                  <c:v>41038.0</c:v>
                </c:pt>
                <c:pt idx="130">
                  <c:v>41039.0</c:v>
                </c:pt>
                <c:pt idx="131">
                  <c:v>41040.0</c:v>
                </c:pt>
                <c:pt idx="132">
                  <c:v>41041.0</c:v>
                </c:pt>
                <c:pt idx="133">
                  <c:v>41042.0</c:v>
                </c:pt>
                <c:pt idx="134">
                  <c:v>41043.0</c:v>
                </c:pt>
                <c:pt idx="135">
                  <c:v>41044.0</c:v>
                </c:pt>
                <c:pt idx="136">
                  <c:v>41045.0</c:v>
                </c:pt>
                <c:pt idx="137">
                  <c:v>41046.0</c:v>
                </c:pt>
                <c:pt idx="138">
                  <c:v>41047.0</c:v>
                </c:pt>
                <c:pt idx="139">
                  <c:v>41048.0</c:v>
                </c:pt>
                <c:pt idx="140">
                  <c:v>41049.0</c:v>
                </c:pt>
                <c:pt idx="141">
                  <c:v>41050.0</c:v>
                </c:pt>
                <c:pt idx="142">
                  <c:v>41051.0</c:v>
                </c:pt>
                <c:pt idx="143">
                  <c:v>41052.0</c:v>
                </c:pt>
                <c:pt idx="144">
                  <c:v>41053.0</c:v>
                </c:pt>
                <c:pt idx="145">
                  <c:v>41054.0</c:v>
                </c:pt>
                <c:pt idx="146">
                  <c:v>41055.0</c:v>
                </c:pt>
                <c:pt idx="147">
                  <c:v>41056.0</c:v>
                </c:pt>
                <c:pt idx="148">
                  <c:v>41057.0</c:v>
                </c:pt>
                <c:pt idx="149">
                  <c:v>41058.0</c:v>
                </c:pt>
                <c:pt idx="150">
                  <c:v>41059.0</c:v>
                </c:pt>
                <c:pt idx="151">
                  <c:v>41060.0</c:v>
                </c:pt>
                <c:pt idx="152">
                  <c:v>41061.0</c:v>
                </c:pt>
                <c:pt idx="153">
                  <c:v>41062.0</c:v>
                </c:pt>
                <c:pt idx="154">
                  <c:v>41063.0</c:v>
                </c:pt>
                <c:pt idx="155">
                  <c:v>41064.0</c:v>
                </c:pt>
                <c:pt idx="156">
                  <c:v>41065.0</c:v>
                </c:pt>
                <c:pt idx="157">
                  <c:v>41066.0</c:v>
                </c:pt>
                <c:pt idx="158">
                  <c:v>41067.0</c:v>
                </c:pt>
                <c:pt idx="159">
                  <c:v>41068.0</c:v>
                </c:pt>
                <c:pt idx="160">
                  <c:v>41069.0</c:v>
                </c:pt>
                <c:pt idx="161">
                  <c:v>41070.0</c:v>
                </c:pt>
                <c:pt idx="162">
                  <c:v>41071.0</c:v>
                </c:pt>
                <c:pt idx="163">
                  <c:v>41072.0</c:v>
                </c:pt>
                <c:pt idx="164">
                  <c:v>41073.0</c:v>
                </c:pt>
                <c:pt idx="165">
                  <c:v>41074.0</c:v>
                </c:pt>
                <c:pt idx="166">
                  <c:v>41075.0</c:v>
                </c:pt>
                <c:pt idx="167">
                  <c:v>41076.0</c:v>
                </c:pt>
                <c:pt idx="168">
                  <c:v>41077.0</c:v>
                </c:pt>
                <c:pt idx="169">
                  <c:v>41078.0</c:v>
                </c:pt>
                <c:pt idx="170">
                  <c:v>41079.0</c:v>
                </c:pt>
                <c:pt idx="171">
                  <c:v>41080.0</c:v>
                </c:pt>
                <c:pt idx="172">
                  <c:v>41081.0</c:v>
                </c:pt>
                <c:pt idx="173">
                  <c:v>41082.0</c:v>
                </c:pt>
                <c:pt idx="174">
                  <c:v>41083.0</c:v>
                </c:pt>
                <c:pt idx="175">
                  <c:v>41084.0</c:v>
                </c:pt>
                <c:pt idx="176">
                  <c:v>41085.0</c:v>
                </c:pt>
                <c:pt idx="177">
                  <c:v>41086.0</c:v>
                </c:pt>
                <c:pt idx="178">
                  <c:v>41087.0</c:v>
                </c:pt>
                <c:pt idx="179">
                  <c:v>41088.0</c:v>
                </c:pt>
                <c:pt idx="180">
                  <c:v>41089.0</c:v>
                </c:pt>
                <c:pt idx="181">
                  <c:v>41090.0</c:v>
                </c:pt>
                <c:pt idx="182">
                  <c:v>41091.0</c:v>
                </c:pt>
                <c:pt idx="183">
                  <c:v>41092.0</c:v>
                </c:pt>
                <c:pt idx="184">
                  <c:v>41093.0</c:v>
                </c:pt>
                <c:pt idx="185">
                  <c:v>41094.0</c:v>
                </c:pt>
                <c:pt idx="186">
                  <c:v>41095.0</c:v>
                </c:pt>
                <c:pt idx="187">
                  <c:v>41096.0</c:v>
                </c:pt>
                <c:pt idx="188">
                  <c:v>41097.0</c:v>
                </c:pt>
                <c:pt idx="189">
                  <c:v>41098.0</c:v>
                </c:pt>
                <c:pt idx="190">
                  <c:v>41099.0</c:v>
                </c:pt>
                <c:pt idx="191">
                  <c:v>41100.0</c:v>
                </c:pt>
                <c:pt idx="192">
                  <c:v>41101.0</c:v>
                </c:pt>
                <c:pt idx="193">
                  <c:v>41102.0</c:v>
                </c:pt>
                <c:pt idx="194">
                  <c:v>41103.0</c:v>
                </c:pt>
                <c:pt idx="195">
                  <c:v>41104.0</c:v>
                </c:pt>
                <c:pt idx="196">
                  <c:v>41105.0</c:v>
                </c:pt>
                <c:pt idx="197">
                  <c:v>41106.0</c:v>
                </c:pt>
                <c:pt idx="198">
                  <c:v>41107.0</c:v>
                </c:pt>
                <c:pt idx="199">
                  <c:v>41108.0</c:v>
                </c:pt>
                <c:pt idx="200">
                  <c:v>41109.0</c:v>
                </c:pt>
                <c:pt idx="201">
                  <c:v>41110.0</c:v>
                </c:pt>
                <c:pt idx="202">
                  <c:v>41111.0</c:v>
                </c:pt>
                <c:pt idx="203">
                  <c:v>41112.0</c:v>
                </c:pt>
                <c:pt idx="204">
                  <c:v>41113.0</c:v>
                </c:pt>
                <c:pt idx="205">
                  <c:v>41114.0</c:v>
                </c:pt>
                <c:pt idx="206">
                  <c:v>41115.0</c:v>
                </c:pt>
                <c:pt idx="207">
                  <c:v>41116.0</c:v>
                </c:pt>
                <c:pt idx="208">
                  <c:v>41117.0</c:v>
                </c:pt>
                <c:pt idx="209">
                  <c:v>41118.0</c:v>
                </c:pt>
                <c:pt idx="210">
                  <c:v>41119.0</c:v>
                </c:pt>
                <c:pt idx="211">
                  <c:v>41120.0</c:v>
                </c:pt>
                <c:pt idx="212">
                  <c:v>41121.0</c:v>
                </c:pt>
                <c:pt idx="213">
                  <c:v>41122.0</c:v>
                </c:pt>
                <c:pt idx="214">
                  <c:v>41123.0</c:v>
                </c:pt>
                <c:pt idx="215">
                  <c:v>41124.0</c:v>
                </c:pt>
                <c:pt idx="216">
                  <c:v>41125.0</c:v>
                </c:pt>
                <c:pt idx="217">
                  <c:v>41126.0</c:v>
                </c:pt>
                <c:pt idx="218">
                  <c:v>41127.0</c:v>
                </c:pt>
                <c:pt idx="219">
                  <c:v>41128.0</c:v>
                </c:pt>
                <c:pt idx="220">
                  <c:v>41129.0</c:v>
                </c:pt>
                <c:pt idx="221">
                  <c:v>41130.0</c:v>
                </c:pt>
                <c:pt idx="222">
                  <c:v>41131.0</c:v>
                </c:pt>
                <c:pt idx="223">
                  <c:v>41132.0</c:v>
                </c:pt>
                <c:pt idx="224">
                  <c:v>41133.0</c:v>
                </c:pt>
                <c:pt idx="225">
                  <c:v>41134.0</c:v>
                </c:pt>
                <c:pt idx="226">
                  <c:v>41135.0</c:v>
                </c:pt>
                <c:pt idx="227">
                  <c:v>41136.0</c:v>
                </c:pt>
                <c:pt idx="228">
                  <c:v>41137.0</c:v>
                </c:pt>
                <c:pt idx="229">
                  <c:v>41138.0</c:v>
                </c:pt>
                <c:pt idx="230">
                  <c:v>41139.0</c:v>
                </c:pt>
                <c:pt idx="231">
                  <c:v>41140.0</c:v>
                </c:pt>
                <c:pt idx="232">
                  <c:v>41141.0</c:v>
                </c:pt>
                <c:pt idx="233">
                  <c:v>41142.0</c:v>
                </c:pt>
                <c:pt idx="234">
                  <c:v>41143.0</c:v>
                </c:pt>
                <c:pt idx="235">
                  <c:v>41144.0</c:v>
                </c:pt>
                <c:pt idx="236">
                  <c:v>41145.0</c:v>
                </c:pt>
                <c:pt idx="237">
                  <c:v>41146.0</c:v>
                </c:pt>
                <c:pt idx="238">
                  <c:v>41147.0</c:v>
                </c:pt>
                <c:pt idx="239">
                  <c:v>41148.0</c:v>
                </c:pt>
                <c:pt idx="240">
                  <c:v>41149.0</c:v>
                </c:pt>
                <c:pt idx="241">
                  <c:v>41150.0</c:v>
                </c:pt>
                <c:pt idx="242">
                  <c:v>41151.0</c:v>
                </c:pt>
                <c:pt idx="243">
                  <c:v>41152.0</c:v>
                </c:pt>
                <c:pt idx="244">
                  <c:v>41153.0</c:v>
                </c:pt>
                <c:pt idx="245">
                  <c:v>41154.0</c:v>
                </c:pt>
                <c:pt idx="246">
                  <c:v>41155.0</c:v>
                </c:pt>
                <c:pt idx="247">
                  <c:v>41156.0</c:v>
                </c:pt>
                <c:pt idx="248">
                  <c:v>41157.0</c:v>
                </c:pt>
                <c:pt idx="249">
                  <c:v>41158.0</c:v>
                </c:pt>
                <c:pt idx="250">
                  <c:v>41159.0</c:v>
                </c:pt>
                <c:pt idx="251">
                  <c:v>41160.0</c:v>
                </c:pt>
                <c:pt idx="252">
                  <c:v>41161.0</c:v>
                </c:pt>
                <c:pt idx="253">
                  <c:v>41162.0</c:v>
                </c:pt>
                <c:pt idx="254">
                  <c:v>41163.0</c:v>
                </c:pt>
                <c:pt idx="255">
                  <c:v>41164.0</c:v>
                </c:pt>
                <c:pt idx="256">
                  <c:v>41165.0</c:v>
                </c:pt>
                <c:pt idx="257">
                  <c:v>41166.0</c:v>
                </c:pt>
                <c:pt idx="258">
                  <c:v>41167.0</c:v>
                </c:pt>
                <c:pt idx="259">
                  <c:v>41168.0</c:v>
                </c:pt>
                <c:pt idx="260">
                  <c:v>41169.0</c:v>
                </c:pt>
                <c:pt idx="261">
                  <c:v>41170.0</c:v>
                </c:pt>
                <c:pt idx="262">
                  <c:v>41171.0</c:v>
                </c:pt>
                <c:pt idx="263">
                  <c:v>41172.0</c:v>
                </c:pt>
                <c:pt idx="264">
                  <c:v>41173.0</c:v>
                </c:pt>
                <c:pt idx="265">
                  <c:v>41174.0</c:v>
                </c:pt>
                <c:pt idx="266">
                  <c:v>41175.0</c:v>
                </c:pt>
                <c:pt idx="267">
                  <c:v>41176.0</c:v>
                </c:pt>
                <c:pt idx="268">
                  <c:v>41177.0</c:v>
                </c:pt>
                <c:pt idx="269">
                  <c:v>41178.0</c:v>
                </c:pt>
                <c:pt idx="270">
                  <c:v>41179.0</c:v>
                </c:pt>
                <c:pt idx="271">
                  <c:v>41180.0</c:v>
                </c:pt>
                <c:pt idx="272">
                  <c:v>41181.0</c:v>
                </c:pt>
                <c:pt idx="273">
                  <c:v>41182.0</c:v>
                </c:pt>
                <c:pt idx="274">
                  <c:v>41183.0</c:v>
                </c:pt>
                <c:pt idx="275">
                  <c:v>41184.0</c:v>
                </c:pt>
                <c:pt idx="276">
                  <c:v>41185.0</c:v>
                </c:pt>
                <c:pt idx="277">
                  <c:v>41186.0</c:v>
                </c:pt>
                <c:pt idx="278">
                  <c:v>41187.0</c:v>
                </c:pt>
                <c:pt idx="279">
                  <c:v>41188.0</c:v>
                </c:pt>
                <c:pt idx="280">
                  <c:v>41189.0</c:v>
                </c:pt>
                <c:pt idx="281">
                  <c:v>41190.0</c:v>
                </c:pt>
                <c:pt idx="282">
                  <c:v>41191.0</c:v>
                </c:pt>
                <c:pt idx="283">
                  <c:v>41192.0</c:v>
                </c:pt>
                <c:pt idx="284">
                  <c:v>41193.0</c:v>
                </c:pt>
                <c:pt idx="285">
                  <c:v>41194.0</c:v>
                </c:pt>
                <c:pt idx="286">
                  <c:v>41195.0</c:v>
                </c:pt>
                <c:pt idx="287">
                  <c:v>41196.0</c:v>
                </c:pt>
                <c:pt idx="288">
                  <c:v>41197.0</c:v>
                </c:pt>
                <c:pt idx="289">
                  <c:v>41198.0</c:v>
                </c:pt>
                <c:pt idx="290">
                  <c:v>41199.0</c:v>
                </c:pt>
                <c:pt idx="291">
                  <c:v>41200.0</c:v>
                </c:pt>
                <c:pt idx="292">
                  <c:v>41201.0</c:v>
                </c:pt>
                <c:pt idx="293">
                  <c:v>41202.0</c:v>
                </c:pt>
                <c:pt idx="294">
                  <c:v>41203.0</c:v>
                </c:pt>
                <c:pt idx="295">
                  <c:v>41204.0</c:v>
                </c:pt>
                <c:pt idx="296">
                  <c:v>41205.0</c:v>
                </c:pt>
                <c:pt idx="297">
                  <c:v>41206.0</c:v>
                </c:pt>
                <c:pt idx="298">
                  <c:v>41207.0</c:v>
                </c:pt>
                <c:pt idx="299">
                  <c:v>41208.0</c:v>
                </c:pt>
                <c:pt idx="300">
                  <c:v>41209.0</c:v>
                </c:pt>
                <c:pt idx="301">
                  <c:v>41210.0</c:v>
                </c:pt>
                <c:pt idx="302">
                  <c:v>41211.0</c:v>
                </c:pt>
                <c:pt idx="303">
                  <c:v>41212.0</c:v>
                </c:pt>
                <c:pt idx="304">
                  <c:v>41213.0</c:v>
                </c:pt>
                <c:pt idx="305">
                  <c:v>41214.0</c:v>
                </c:pt>
                <c:pt idx="306">
                  <c:v>41215.0</c:v>
                </c:pt>
                <c:pt idx="307">
                  <c:v>41216.0</c:v>
                </c:pt>
                <c:pt idx="308">
                  <c:v>41217.0</c:v>
                </c:pt>
                <c:pt idx="309">
                  <c:v>41218.0</c:v>
                </c:pt>
                <c:pt idx="310">
                  <c:v>41219.0</c:v>
                </c:pt>
                <c:pt idx="311">
                  <c:v>41220.0</c:v>
                </c:pt>
                <c:pt idx="312">
                  <c:v>41221.0</c:v>
                </c:pt>
                <c:pt idx="313">
                  <c:v>41222.0</c:v>
                </c:pt>
                <c:pt idx="314">
                  <c:v>41223.0</c:v>
                </c:pt>
                <c:pt idx="315">
                  <c:v>41224.0</c:v>
                </c:pt>
                <c:pt idx="316">
                  <c:v>41225.0</c:v>
                </c:pt>
                <c:pt idx="317">
                  <c:v>41226.0</c:v>
                </c:pt>
                <c:pt idx="318">
                  <c:v>41227.0</c:v>
                </c:pt>
                <c:pt idx="319">
                  <c:v>41228.0</c:v>
                </c:pt>
                <c:pt idx="320">
                  <c:v>41229.0</c:v>
                </c:pt>
                <c:pt idx="321">
                  <c:v>41230.0</c:v>
                </c:pt>
                <c:pt idx="322">
                  <c:v>41231.0</c:v>
                </c:pt>
                <c:pt idx="323">
                  <c:v>41232.0</c:v>
                </c:pt>
                <c:pt idx="324">
                  <c:v>41233.0</c:v>
                </c:pt>
                <c:pt idx="325">
                  <c:v>41234.0</c:v>
                </c:pt>
                <c:pt idx="326">
                  <c:v>41235.0</c:v>
                </c:pt>
                <c:pt idx="327">
                  <c:v>41236.0</c:v>
                </c:pt>
                <c:pt idx="328">
                  <c:v>41237.0</c:v>
                </c:pt>
                <c:pt idx="329">
                  <c:v>41238.0</c:v>
                </c:pt>
                <c:pt idx="330">
                  <c:v>41239.0</c:v>
                </c:pt>
                <c:pt idx="331">
                  <c:v>41240.0</c:v>
                </c:pt>
                <c:pt idx="332">
                  <c:v>41241.0</c:v>
                </c:pt>
                <c:pt idx="333">
                  <c:v>41242.0</c:v>
                </c:pt>
                <c:pt idx="334">
                  <c:v>41243.0</c:v>
                </c:pt>
                <c:pt idx="335">
                  <c:v>41244.0</c:v>
                </c:pt>
                <c:pt idx="336">
                  <c:v>41245.0</c:v>
                </c:pt>
                <c:pt idx="337">
                  <c:v>41246.0</c:v>
                </c:pt>
                <c:pt idx="338">
                  <c:v>41247.0</c:v>
                </c:pt>
                <c:pt idx="339">
                  <c:v>41248.0</c:v>
                </c:pt>
                <c:pt idx="340">
                  <c:v>41249.0</c:v>
                </c:pt>
                <c:pt idx="341">
                  <c:v>41250.0</c:v>
                </c:pt>
                <c:pt idx="342">
                  <c:v>41251.0</c:v>
                </c:pt>
                <c:pt idx="343">
                  <c:v>41252.0</c:v>
                </c:pt>
                <c:pt idx="344">
                  <c:v>41253.0</c:v>
                </c:pt>
                <c:pt idx="345">
                  <c:v>41254.0</c:v>
                </c:pt>
                <c:pt idx="346">
                  <c:v>41255.0</c:v>
                </c:pt>
                <c:pt idx="347">
                  <c:v>41256.0</c:v>
                </c:pt>
                <c:pt idx="348">
                  <c:v>41257.0</c:v>
                </c:pt>
                <c:pt idx="349">
                  <c:v>41258.0</c:v>
                </c:pt>
                <c:pt idx="350">
                  <c:v>41259.0</c:v>
                </c:pt>
                <c:pt idx="351">
                  <c:v>41260.0</c:v>
                </c:pt>
                <c:pt idx="352">
                  <c:v>41261.0</c:v>
                </c:pt>
                <c:pt idx="353">
                  <c:v>41262.0</c:v>
                </c:pt>
                <c:pt idx="354">
                  <c:v>41263.0</c:v>
                </c:pt>
                <c:pt idx="355">
                  <c:v>41264.0</c:v>
                </c:pt>
                <c:pt idx="356">
                  <c:v>41265.0</c:v>
                </c:pt>
                <c:pt idx="357">
                  <c:v>41266.0</c:v>
                </c:pt>
                <c:pt idx="358">
                  <c:v>41267.0</c:v>
                </c:pt>
                <c:pt idx="359">
                  <c:v>41268.0</c:v>
                </c:pt>
                <c:pt idx="360">
                  <c:v>41269.0</c:v>
                </c:pt>
                <c:pt idx="361">
                  <c:v>41270.0</c:v>
                </c:pt>
                <c:pt idx="362">
                  <c:v>41271.0</c:v>
                </c:pt>
                <c:pt idx="363">
                  <c:v>41272.0</c:v>
                </c:pt>
                <c:pt idx="364">
                  <c:v>41273.0</c:v>
                </c:pt>
                <c:pt idx="365">
                  <c:v>41274.0</c:v>
                </c:pt>
              </c:numCache>
            </c:numRef>
          </c:cat>
          <c:val>
            <c:numRef>
              <c:f>'2012'!$E$2:$E$367</c:f>
              <c:numCache>
                <c:formatCode>0</c:formatCode>
                <c:ptCount val="366"/>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5.0</c:v>
                </c:pt>
                <c:pt idx="30">
                  <c:v>27.0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1.0</c:v>
                </c:pt>
                <c:pt idx="61">
                  <c:v>2.0</c:v>
                </c:pt>
                <c:pt idx="62">
                  <c:v>0.0</c:v>
                </c:pt>
                <c:pt idx="63">
                  <c:v>0.0</c:v>
                </c:pt>
                <c:pt idx="64">
                  <c:v>1.0</c:v>
                </c:pt>
                <c:pt idx="65">
                  <c:v>0.0</c:v>
                </c:pt>
                <c:pt idx="66">
                  <c:v>3.0</c:v>
                </c:pt>
                <c:pt idx="67">
                  <c:v>31.0</c:v>
                </c:pt>
                <c:pt idx="68">
                  <c:v>10.0</c:v>
                </c:pt>
                <c:pt idx="69">
                  <c:v>7.0</c:v>
                </c:pt>
                <c:pt idx="70">
                  <c:v>2.0</c:v>
                </c:pt>
                <c:pt idx="71">
                  <c:v>5.0</c:v>
                </c:pt>
                <c:pt idx="72">
                  <c:v>8.0</c:v>
                </c:pt>
                <c:pt idx="73">
                  <c:v>5.0</c:v>
                </c:pt>
                <c:pt idx="74">
                  <c:v>49.0</c:v>
                </c:pt>
                <c:pt idx="75">
                  <c:v>29.0</c:v>
                </c:pt>
                <c:pt idx="76">
                  <c:v>2.0</c:v>
                </c:pt>
                <c:pt idx="77">
                  <c:v>3.0</c:v>
                </c:pt>
                <c:pt idx="78">
                  <c:v>7.0</c:v>
                </c:pt>
                <c:pt idx="79">
                  <c:v>17.0</c:v>
                </c:pt>
                <c:pt idx="80">
                  <c:v>29.0</c:v>
                </c:pt>
                <c:pt idx="81">
                  <c:v>41.0</c:v>
                </c:pt>
                <c:pt idx="82">
                  <c:v>19.0</c:v>
                </c:pt>
                <c:pt idx="83">
                  <c:v>1.0</c:v>
                </c:pt>
                <c:pt idx="84">
                  <c:v>0.0</c:v>
                </c:pt>
                <c:pt idx="85">
                  <c:v>34.0</c:v>
                </c:pt>
                <c:pt idx="86">
                  <c:v>59.0</c:v>
                </c:pt>
                <c:pt idx="87">
                  <c:v>29.0</c:v>
                </c:pt>
                <c:pt idx="88">
                  <c:v>54.0</c:v>
                </c:pt>
                <c:pt idx="89">
                  <c:v>36.0</c:v>
                </c:pt>
                <c:pt idx="90">
                  <c:v>1.0</c:v>
                </c:pt>
                <c:pt idx="91">
                  <c:v>0.0</c:v>
                </c:pt>
                <c:pt idx="92">
                  <c:v>7.0</c:v>
                </c:pt>
                <c:pt idx="93">
                  <c:v>26.0</c:v>
                </c:pt>
                <c:pt idx="94">
                  <c:v>16.0</c:v>
                </c:pt>
                <c:pt idx="95">
                  <c:v>0.0</c:v>
                </c:pt>
                <c:pt idx="96">
                  <c:v>5.0</c:v>
                </c:pt>
                <c:pt idx="97">
                  <c:v>0.0</c:v>
                </c:pt>
                <c:pt idx="98">
                  <c:v>0.0</c:v>
                </c:pt>
                <c:pt idx="99">
                  <c:v>0.0</c:v>
                </c:pt>
                <c:pt idx="100">
                  <c:v>1.0</c:v>
                </c:pt>
                <c:pt idx="101">
                  <c:v>12.0</c:v>
                </c:pt>
                <c:pt idx="102">
                  <c:v>5.0</c:v>
                </c:pt>
                <c:pt idx="103">
                  <c:v>5.0</c:v>
                </c:pt>
                <c:pt idx="104">
                  <c:v>0.0</c:v>
                </c:pt>
                <c:pt idx="105">
                  <c:v>0.0</c:v>
                </c:pt>
                <c:pt idx="106">
                  <c:v>0.0</c:v>
                </c:pt>
                <c:pt idx="107">
                  <c:v>0.0</c:v>
                </c:pt>
                <c:pt idx="108">
                  <c:v>1.0</c:v>
                </c:pt>
                <c:pt idx="109">
                  <c:v>2.0</c:v>
                </c:pt>
                <c:pt idx="110">
                  <c:v>1.0</c:v>
                </c:pt>
                <c:pt idx="111">
                  <c:v>0.0</c:v>
                </c:pt>
                <c:pt idx="112">
                  <c:v>0.0</c:v>
                </c:pt>
                <c:pt idx="113">
                  <c:v>0.0</c:v>
                </c:pt>
                <c:pt idx="114">
                  <c:v>2.0</c:v>
                </c:pt>
                <c:pt idx="115">
                  <c:v>3.0</c:v>
                </c:pt>
                <c:pt idx="116">
                  <c:v>0.0</c:v>
                </c:pt>
                <c:pt idx="117">
                  <c:v>0.0</c:v>
                </c:pt>
                <c:pt idx="118">
                  <c:v>0.0</c:v>
                </c:pt>
                <c:pt idx="119">
                  <c:v>0.0</c:v>
                </c:pt>
                <c:pt idx="120">
                  <c:v>0.0</c:v>
                </c:pt>
                <c:pt idx="121">
                  <c:v>1.0</c:v>
                </c:pt>
                <c:pt idx="122">
                  <c:v>0.0</c:v>
                </c:pt>
                <c:pt idx="123">
                  <c:v>2.0</c:v>
                </c:pt>
                <c:pt idx="124">
                  <c:v>0.0</c:v>
                </c:pt>
                <c:pt idx="125">
                  <c:v>0.0</c:v>
                </c:pt>
                <c:pt idx="126">
                  <c:v>0.0</c:v>
                </c:pt>
                <c:pt idx="127">
                  <c:v>5.0</c:v>
                </c:pt>
                <c:pt idx="128">
                  <c:v>26.0</c:v>
                </c:pt>
                <c:pt idx="129">
                  <c:v>1.0</c:v>
                </c:pt>
                <c:pt idx="130">
                  <c:v>0.0</c:v>
                </c:pt>
                <c:pt idx="131">
                  <c:v>1.0</c:v>
                </c:pt>
                <c:pt idx="132">
                  <c:v>0.0</c:v>
                </c:pt>
                <c:pt idx="133">
                  <c:v>0.0</c:v>
                </c:pt>
                <c:pt idx="134">
                  <c:v>2.0</c:v>
                </c:pt>
                <c:pt idx="135">
                  <c:v>5.0</c:v>
                </c:pt>
                <c:pt idx="136">
                  <c:v>4.0</c:v>
                </c:pt>
                <c:pt idx="137">
                  <c:v>0.0</c:v>
                </c:pt>
                <c:pt idx="138">
                  <c:v>0.0</c:v>
                </c:pt>
                <c:pt idx="139">
                  <c:v>0.0</c:v>
                </c:pt>
                <c:pt idx="140">
                  <c:v>1.0</c:v>
                </c:pt>
                <c:pt idx="141">
                  <c:v>2.0</c:v>
                </c:pt>
                <c:pt idx="142">
                  <c:v>7.0</c:v>
                </c:pt>
                <c:pt idx="143">
                  <c:v>2.0</c:v>
                </c:pt>
                <c:pt idx="144">
                  <c:v>0.0</c:v>
                </c:pt>
                <c:pt idx="145">
                  <c:v>2.0</c:v>
                </c:pt>
                <c:pt idx="146">
                  <c:v>0.0</c:v>
                </c:pt>
                <c:pt idx="147">
                  <c:v>0.0</c:v>
                </c:pt>
                <c:pt idx="148">
                  <c:v>0.0</c:v>
                </c:pt>
                <c:pt idx="149">
                  <c:v>0.0</c:v>
                </c:pt>
                <c:pt idx="150">
                  <c:v>0.0</c:v>
                </c:pt>
                <c:pt idx="151">
                  <c:v>0.0</c:v>
                </c:pt>
                <c:pt idx="152">
                  <c:v>0.0</c:v>
                </c:pt>
                <c:pt idx="153">
                  <c:v>0.0</c:v>
                </c:pt>
                <c:pt idx="154">
                  <c:v>0.0</c:v>
                </c:pt>
                <c:pt idx="155">
                  <c:v>0.0</c:v>
                </c:pt>
                <c:pt idx="156">
                  <c:v>13.0</c:v>
                </c:pt>
                <c:pt idx="157">
                  <c:v>1.0</c:v>
                </c:pt>
                <c:pt idx="158">
                  <c:v>2.0</c:v>
                </c:pt>
                <c:pt idx="159">
                  <c:v>0.0</c:v>
                </c:pt>
                <c:pt idx="160">
                  <c:v>0.0</c:v>
                </c:pt>
                <c:pt idx="161">
                  <c:v>0.0</c:v>
                </c:pt>
                <c:pt idx="162">
                  <c:v>0.0</c:v>
                </c:pt>
                <c:pt idx="163">
                  <c:v>1.0</c:v>
                </c:pt>
                <c:pt idx="164">
                  <c:v>0.0</c:v>
                </c:pt>
                <c:pt idx="165">
                  <c:v>1.0</c:v>
                </c:pt>
                <c:pt idx="166">
                  <c:v>0.0</c:v>
                </c:pt>
                <c:pt idx="167">
                  <c:v>0.0</c:v>
                </c:pt>
                <c:pt idx="168">
                  <c:v>0.0</c:v>
                </c:pt>
                <c:pt idx="169">
                  <c:v>0.0</c:v>
                </c:pt>
                <c:pt idx="170">
                  <c:v>1.0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1.0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1.0</c:v>
                </c:pt>
                <c:pt idx="215">
                  <c:v>0.0</c:v>
                </c:pt>
                <c:pt idx="216">
                  <c:v>0.0</c:v>
                </c:pt>
                <c:pt idx="217">
                  <c:v>0.0</c:v>
                </c:pt>
                <c:pt idx="218">
                  <c:v>1.0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1.0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1.0</c:v>
                </c:pt>
                <c:pt idx="256">
                  <c:v>22.0</c:v>
                </c:pt>
                <c:pt idx="257">
                  <c:v>11.0</c:v>
                </c:pt>
                <c:pt idx="258">
                  <c:v>1.0</c:v>
                </c:pt>
                <c:pt idx="259">
                  <c:v>0.0</c:v>
                </c:pt>
                <c:pt idx="260">
                  <c:v>0.0</c:v>
                </c:pt>
                <c:pt idx="261">
                  <c:v>1.0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1.0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1.0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2.0</c:v>
                </c:pt>
                <c:pt idx="363">
                  <c:v>1.0</c:v>
                </c:pt>
                <c:pt idx="364">
                  <c:v>0.0</c:v>
                </c:pt>
                <c:pt idx="365">
                  <c:v>0.0</c:v>
                </c:pt>
              </c:numCache>
            </c:numRef>
          </c:val>
          <c:smooth val="0"/>
        </c:ser>
        <c:ser>
          <c:idx val="4"/>
          <c:order val="1"/>
          <c:tx>
            <c:strRef>
              <c:f>'2012'!$F$1</c:f>
              <c:strCache>
                <c:ptCount val="1"/>
                <c:pt idx="0">
                  <c:v>ABC</c:v>
                </c:pt>
              </c:strCache>
            </c:strRef>
          </c:tx>
          <c:spPr>
            <a:ln w="28575" cap="rnd">
              <a:solidFill>
                <a:schemeClr val="accent2">
                  <a:lumMod val="75000"/>
                </a:schemeClr>
              </a:solidFill>
              <a:round/>
            </a:ln>
            <a:effectLst/>
          </c:spPr>
          <c:marker>
            <c:symbol val="none"/>
          </c:marker>
          <c:cat>
            <c:numRef>
              <c:f>'2012'!$A$2:$A$367</c:f>
              <c:numCache>
                <c:formatCode>m/d/yyyy</c:formatCode>
                <c:ptCount val="366"/>
                <c:pt idx="0">
                  <c:v>40909.0</c:v>
                </c:pt>
                <c:pt idx="1">
                  <c:v>40910.0</c:v>
                </c:pt>
                <c:pt idx="2">
                  <c:v>40911.0</c:v>
                </c:pt>
                <c:pt idx="3">
                  <c:v>40912.0</c:v>
                </c:pt>
                <c:pt idx="4">
                  <c:v>40913.0</c:v>
                </c:pt>
                <c:pt idx="5">
                  <c:v>40914.0</c:v>
                </c:pt>
                <c:pt idx="6">
                  <c:v>40915.0</c:v>
                </c:pt>
                <c:pt idx="7">
                  <c:v>40916.0</c:v>
                </c:pt>
                <c:pt idx="8">
                  <c:v>40917.0</c:v>
                </c:pt>
                <c:pt idx="9">
                  <c:v>40918.0</c:v>
                </c:pt>
                <c:pt idx="10">
                  <c:v>40919.0</c:v>
                </c:pt>
                <c:pt idx="11">
                  <c:v>40920.0</c:v>
                </c:pt>
                <c:pt idx="12">
                  <c:v>40921.0</c:v>
                </c:pt>
                <c:pt idx="13">
                  <c:v>40922.0</c:v>
                </c:pt>
                <c:pt idx="14">
                  <c:v>40923.0</c:v>
                </c:pt>
                <c:pt idx="15">
                  <c:v>40924.0</c:v>
                </c:pt>
                <c:pt idx="16">
                  <c:v>40925.0</c:v>
                </c:pt>
                <c:pt idx="17">
                  <c:v>40926.0</c:v>
                </c:pt>
                <c:pt idx="18">
                  <c:v>40927.0</c:v>
                </c:pt>
                <c:pt idx="19">
                  <c:v>40928.0</c:v>
                </c:pt>
                <c:pt idx="20">
                  <c:v>40929.0</c:v>
                </c:pt>
                <c:pt idx="21">
                  <c:v>40930.0</c:v>
                </c:pt>
                <c:pt idx="22">
                  <c:v>40931.0</c:v>
                </c:pt>
                <c:pt idx="23">
                  <c:v>40932.0</c:v>
                </c:pt>
                <c:pt idx="24">
                  <c:v>40933.0</c:v>
                </c:pt>
                <c:pt idx="25">
                  <c:v>40934.0</c:v>
                </c:pt>
                <c:pt idx="26">
                  <c:v>40935.0</c:v>
                </c:pt>
                <c:pt idx="27">
                  <c:v>40936.0</c:v>
                </c:pt>
                <c:pt idx="28">
                  <c:v>40937.0</c:v>
                </c:pt>
                <c:pt idx="29">
                  <c:v>40938.0</c:v>
                </c:pt>
                <c:pt idx="30">
                  <c:v>40939.0</c:v>
                </c:pt>
                <c:pt idx="31">
                  <c:v>40940.0</c:v>
                </c:pt>
                <c:pt idx="32">
                  <c:v>40941.0</c:v>
                </c:pt>
                <c:pt idx="33">
                  <c:v>40942.0</c:v>
                </c:pt>
                <c:pt idx="34">
                  <c:v>40943.0</c:v>
                </c:pt>
                <c:pt idx="35">
                  <c:v>40944.0</c:v>
                </c:pt>
                <c:pt idx="36">
                  <c:v>40945.0</c:v>
                </c:pt>
                <c:pt idx="37">
                  <c:v>40946.0</c:v>
                </c:pt>
                <c:pt idx="38">
                  <c:v>40947.0</c:v>
                </c:pt>
                <c:pt idx="39">
                  <c:v>40948.0</c:v>
                </c:pt>
                <c:pt idx="40">
                  <c:v>40949.0</c:v>
                </c:pt>
                <c:pt idx="41">
                  <c:v>40950.0</c:v>
                </c:pt>
                <c:pt idx="42">
                  <c:v>40951.0</c:v>
                </c:pt>
                <c:pt idx="43">
                  <c:v>40952.0</c:v>
                </c:pt>
                <c:pt idx="44">
                  <c:v>40953.0</c:v>
                </c:pt>
                <c:pt idx="45">
                  <c:v>40954.0</c:v>
                </c:pt>
                <c:pt idx="46">
                  <c:v>40955.0</c:v>
                </c:pt>
                <c:pt idx="47">
                  <c:v>40956.0</c:v>
                </c:pt>
                <c:pt idx="48">
                  <c:v>40957.0</c:v>
                </c:pt>
                <c:pt idx="49">
                  <c:v>40958.0</c:v>
                </c:pt>
                <c:pt idx="50">
                  <c:v>40959.0</c:v>
                </c:pt>
                <c:pt idx="51">
                  <c:v>40960.0</c:v>
                </c:pt>
                <c:pt idx="52">
                  <c:v>40961.0</c:v>
                </c:pt>
                <c:pt idx="53">
                  <c:v>40962.0</c:v>
                </c:pt>
                <c:pt idx="54">
                  <c:v>40963.0</c:v>
                </c:pt>
                <c:pt idx="55">
                  <c:v>40964.0</c:v>
                </c:pt>
                <c:pt idx="56">
                  <c:v>40965.0</c:v>
                </c:pt>
                <c:pt idx="57">
                  <c:v>40966.0</c:v>
                </c:pt>
                <c:pt idx="58">
                  <c:v>40967.0</c:v>
                </c:pt>
                <c:pt idx="59">
                  <c:v>40968.0</c:v>
                </c:pt>
                <c:pt idx="60">
                  <c:v>40969.0</c:v>
                </c:pt>
                <c:pt idx="61">
                  <c:v>40970.0</c:v>
                </c:pt>
                <c:pt idx="62">
                  <c:v>40971.0</c:v>
                </c:pt>
                <c:pt idx="63">
                  <c:v>40972.0</c:v>
                </c:pt>
                <c:pt idx="64">
                  <c:v>40973.0</c:v>
                </c:pt>
                <c:pt idx="65">
                  <c:v>40974.0</c:v>
                </c:pt>
                <c:pt idx="66">
                  <c:v>40975.0</c:v>
                </c:pt>
                <c:pt idx="67">
                  <c:v>40976.0</c:v>
                </c:pt>
                <c:pt idx="68">
                  <c:v>40977.0</c:v>
                </c:pt>
                <c:pt idx="69">
                  <c:v>40978.0</c:v>
                </c:pt>
                <c:pt idx="70">
                  <c:v>40979.0</c:v>
                </c:pt>
                <c:pt idx="71">
                  <c:v>40980.0</c:v>
                </c:pt>
                <c:pt idx="72">
                  <c:v>40981.0</c:v>
                </c:pt>
                <c:pt idx="73">
                  <c:v>40982.0</c:v>
                </c:pt>
                <c:pt idx="74">
                  <c:v>40983.0</c:v>
                </c:pt>
                <c:pt idx="75">
                  <c:v>40984.0</c:v>
                </c:pt>
                <c:pt idx="76">
                  <c:v>40985.0</c:v>
                </c:pt>
                <c:pt idx="77">
                  <c:v>40986.0</c:v>
                </c:pt>
                <c:pt idx="78">
                  <c:v>40987.0</c:v>
                </c:pt>
                <c:pt idx="79">
                  <c:v>40988.0</c:v>
                </c:pt>
                <c:pt idx="80">
                  <c:v>40989.0</c:v>
                </c:pt>
                <c:pt idx="81">
                  <c:v>40990.0</c:v>
                </c:pt>
                <c:pt idx="82">
                  <c:v>40991.0</c:v>
                </c:pt>
                <c:pt idx="83">
                  <c:v>40992.0</c:v>
                </c:pt>
                <c:pt idx="84">
                  <c:v>40993.0</c:v>
                </c:pt>
                <c:pt idx="85">
                  <c:v>40994.0</c:v>
                </c:pt>
                <c:pt idx="86">
                  <c:v>40995.0</c:v>
                </c:pt>
                <c:pt idx="87">
                  <c:v>40996.0</c:v>
                </c:pt>
                <c:pt idx="88">
                  <c:v>40997.0</c:v>
                </c:pt>
                <c:pt idx="89">
                  <c:v>40998.0</c:v>
                </c:pt>
                <c:pt idx="90">
                  <c:v>40999.0</c:v>
                </c:pt>
                <c:pt idx="91">
                  <c:v>41000.0</c:v>
                </c:pt>
                <c:pt idx="92">
                  <c:v>41001.0</c:v>
                </c:pt>
                <c:pt idx="93">
                  <c:v>41002.0</c:v>
                </c:pt>
                <c:pt idx="94">
                  <c:v>41003.0</c:v>
                </c:pt>
                <c:pt idx="95">
                  <c:v>41004.0</c:v>
                </c:pt>
                <c:pt idx="96">
                  <c:v>41005.0</c:v>
                </c:pt>
                <c:pt idx="97">
                  <c:v>41006.0</c:v>
                </c:pt>
                <c:pt idx="98">
                  <c:v>41007.0</c:v>
                </c:pt>
                <c:pt idx="99">
                  <c:v>41008.0</c:v>
                </c:pt>
                <c:pt idx="100">
                  <c:v>41009.0</c:v>
                </c:pt>
                <c:pt idx="101">
                  <c:v>41010.0</c:v>
                </c:pt>
                <c:pt idx="102">
                  <c:v>41011.0</c:v>
                </c:pt>
                <c:pt idx="103">
                  <c:v>41012.0</c:v>
                </c:pt>
                <c:pt idx="104">
                  <c:v>41013.0</c:v>
                </c:pt>
                <c:pt idx="105">
                  <c:v>41014.0</c:v>
                </c:pt>
                <c:pt idx="106">
                  <c:v>41015.0</c:v>
                </c:pt>
                <c:pt idx="107">
                  <c:v>41016.0</c:v>
                </c:pt>
                <c:pt idx="108">
                  <c:v>41017.0</c:v>
                </c:pt>
                <c:pt idx="109">
                  <c:v>41018.0</c:v>
                </c:pt>
                <c:pt idx="110">
                  <c:v>41019.0</c:v>
                </c:pt>
                <c:pt idx="111">
                  <c:v>41020.0</c:v>
                </c:pt>
                <c:pt idx="112">
                  <c:v>41021.0</c:v>
                </c:pt>
                <c:pt idx="113">
                  <c:v>41022.0</c:v>
                </c:pt>
                <c:pt idx="114">
                  <c:v>41023.0</c:v>
                </c:pt>
                <c:pt idx="115">
                  <c:v>41024.0</c:v>
                </c:pt>
                <c:pt idx="116">
                  <c:v>41025.0</c:v>
                </c:pt>
                <c:pt idx="117">
                  <c:v>41026.0</c:v>
                </c:pt>
                <c:pt idx="118">
                  <c:v>41027.0</c:v>
                </c:pt>
                <c:pt idx="119">
                  <c:v>41028.0</c:v>
                </c:pt>
                <c:pt idx="120">
                  <c:v>41029.0</c:v>
                </c:pt>
                <c:pt idx="121">
                  <c:v>41030.0</c:v>
                </c:pt>
                <c:pt idx="122">
                  <c:v>41031.0</c:v>
                </c:pt>
                <c:pt idx="123">
                  <c:v>41032.0</c:v>
                </c:pt>
                <c:pt idx="124">
                  <c:v>41033.0</c:v>
                </c:pt>
                <c:pt idx="125">
                  <c:v>41034.0</c:v>
                </c:pt>
                <c:pt idx="126">
                  <c:v>41035.0</c:v>
                </c:pt>
                <c:pt idx="127">
                  <c:v>41036.0</c:v>
                </c:pt>
                <c:pt idx="128">
                  <c:v>41037.0</c:v>
                </c:pt>
                <c:pt idx="129">
                  <c:v>41038.0</c:v>
                </c:pt>
                <c:pt idx="130">
                  <c:v>41039.0</c:v>
                </c:pt>
                <c:pt idx="131">
                  <c:v>41040.0</c:v>
                </c:pt>
                <c:pt idx="132">
                  <c:v>41041.0</c:v>
                </c:pt>
                <c:pt idx="133">
                  <c:v>41042.0</c:v>
                </c:pt>
                <c:pt idx="134">
                  <c:v>41043.0</c:v>
                </c:pt>
                <c:pt idx="135">
                  <c:v>41044.0</c:v>
                </c:pt>
                <c:pt idx="136">
                  <c:v>41045.0</c:v>
                </c:pt>
                <c:pt idx="137">
                  <c:v>41046.0</c:v>
                </c:pt>
                <c:pt idx="138">
                  <c:v>41047.0</c:v>
                </c:pt>
                <c:pt idx="139">
                  <c:v>41048.0</c:v>
                </c:pt>
                <c:pt idx="140">
                  <c:v>41049.0</c:v>
                </c:pt>
                <c:pt idx="141">
                  <c:v>41050.0</c:v>
                </c:pt>
                <c:pt idx="142">
                  <c:v>41051.0</c:v>
                </c:pt>
                <c:pt idx="143">
                  <c:v>41052.0</c:v>
                </c:pt>
                <c:pt idx="144">
                  <c:v>41053.0</c:v>
                </c:pt>
                <c:pt idx="145">
                  <c:v>41054.0</c:v>
                </c:pt>
                <c:pt idx="146">
                  <c:v>41055.0</c:v>
                </c:pt>
                <c:pt idx="147">
                  <c:v>41056.0</c:v>
                </c:pt>
                <c:pt idx="148">
                  <c:v>41057.0</c:v>
                </c:pt>
                <c:pt idx="149">
                  <c:v>41058.0</c:v>
                </c:pt>
                <c:pt idx="150">
                  <c:v>41059.0</c:v>
                </c:pt>
                <c:pt idx="151">
                  <c:v>41060.0</c:v>
                </c:pt>
                <c:pt idx="152">
                  <c:v>41061.0</c:v>
                </c:pt>
                <c:pt idx="153">
                  <c:v>41062.0</c:v>
                </c:pt>
                <c:pt idx="154">
                  <c:v>41063.0</c:v>
                </c:pt>
                <c:pt idx="155">
                  <c:v>41064.0</c:v>
                </c:pt>
                <c:pt idx="156">
                  <c:v>41065.0</c:v>
                </c:pt>
                <c:pt idx="157">
                  <c:v>41066.0</c:v>
                </c:pt>
                <c:pt idx="158">
                  <c:v>41067.0</c:v>
                </c:pt>
                <c:pt idx="159">
                  <c:v>41068.0</c:v>
                </c:pt>
                <c:pt idx="160">
                  <c:v>41069.0</c:v>
                </c:pt>
                <c:pt idx="161">
                  <c:v>41070.0</c:v>
                </c:pt>
                <c:pt idx="162">
                  <c:v>41071.0</c:v>
                </c:pt>
                <c:pt idx="163">
                  <c:v>41072.0</c:v>
                </c:pt>
                <c:pt idx="164">
                  <c:v>41073.0</c:v>
                </c:pt>
                <c:pt idx="165">
                  <c:v>41074.0</c:v>
                </c:pt>
                <c:pt idx="166">
                  <c:v>41075.0</c:v>
                </c:pt>
                <c:pt idx="167">
                  <c:v>41076.0</c:v>
                </c:pt>
                <c:pt idx="168">
                  <c:v>41077.0</c:v>
                </c:pt>
                <c:pt idx="169">
                  <c:v>41078.0</c:v>
                </c:pt>
                <c:pt idx="170">
                  <c:v>41079.0</c:v>
                </c:pt>
                <c:pt idx="171">
                  <c:v>41080.0</c:v>
                </c:pt>
                <c:pt idx="172">
                  <c:v>41081.0</c:v>
                </c:pt>
                <c:pt idx="173">
                  <c:v>41082.0</c:v>
                </c:pt>
                <c:pt idx="174">
                  <c:v>41083.0</c:v>
                </c:pt>
                <c:pt idx="175">
                  <c:v>41084.0</c:v>
                </c:pt>
                <c:pt idx="176">
                  <c:v>41085.0</c:v>
                </c:pt>
                <c:pt idx="177">
                  <c:v>41086.0</c:v>
                </c:pt>
                <c:pt idx="178">
                  <c:v>41087.0</c:v>
                </c:pt>
                <c:pt idx="179">
                  <c:v>41088.0</c:v>
                </c:pt>
                <c:pt idx="180">
                  <c:v>41089.0</c:v>
                </c:pt>
                <c:pt idx="181">
                  <c:v>41090.0</c:v>
                </c:pt>
                <c:pt idx="182">
                  <c:v>41091.0</c:v>
                </c:pt>
                <c:pt idx="183">
                  <c:v>41092.0</c:v>
                </c:pt>
                <c:pt idx="184">
                  <c:v>41093.0</c:v>
                </c:pt>
                <c:pt idx="185">
                  <c:v>41094.0</c:v>
                </c:pt>
                <c:pt idx="186">
                  <c:v>41095.0</c:v>
                </c:pt>
                <c:pt idx="187">
                  <c:v>41096.0</c:v>
                </c:pt>
                <c:pt idx="188">
                  <c:v>41097.0</c:v>
                </c:pt>
                <c:pt idx="189">
                  <c:v>41098.0</c:v>
                </c:pt>
                <c:pt idx="190">
                  <c:v>41099.0</c:v>
                </c:pt>
                <c:pt idx="191">
                  <c:v>41100.0</c:v>
                </c:pt>
                <c:pt idx="192">
                  <c:v>41101.0</c:v>
                </c:pt>
                <c:pt idx="193">
                  <c:v>41102.0</c:v>
                </c:pt>
                <c:pt idx="194">
                  <c:v>41103.0</c:v>
                </c:pt>
                <c:pt idx="195">
                  <c:v>41104.0</c:v>
                </c:pt>
                <c:pt idx="196">
                  <c:v>41105.0</c:v>
                </c:pt>
                <c:pt idx="197">
                  <c:v>41106.0</c:v>
                </c:pt>
                <c:pt idx="198">
                  <c:v>41107.0</c:v>
                </c:pt>
                <c:pt idx="199">
                  <c:v>41108.0</c:v>
                </c:pt>
                <c:pt idx="200">
                  <c:v>41109.0</c:v>
                </c:pt>
                <c:pt idx="201">
                  <c:v>41110.0</c:v>
                </c:pt>
                <c:pt idx="202">
                  <c:v>41111.0</c:v>
                </c:pt>
                <c:pt idx="203">
                  <c:v>41112.0</c:v>
                </c:pt>
                <c:pt idx="204">
                  <c:v>41113.0</c:v>
                </c:pt>
                <c:pt idx="205">
                  <c:v>41114.0</c:v>
                </c:pt>
                <c:pt idx="206">
                  <c:v>41115.0</c:v>
                </c:pt>
                <c:pt idx="207">
                  <c:v>41116.0</c:v>
                </c:pt>
                <c:pt idx="208">
                  <c:v>41117.0</c:v>
                </c:pt>
                <c:pt idx="209">
                  <c:v>41118.0</c:v>
                </c:pt>
                <c:pt idx="210">
                  <c:v>41119.0</c:v>
                </c:pt>
                <c:pt idx="211">
                  <c:v>41120.0</c:v>
                </c:pt>
                <c:pt idx="212">
                  <c:v>41121.0</c:v>
                </c:pt>
                <c:pt idx="213">
                  <c:v>41122.0</c:v>
                </c:pt>
                <c:pt idx="214">
                  <c:v>41123.0</c:v>
                </c:pt>
                <c:pt idx="215">
                  <c:v>41124.0</c:v>
                </c:pt>
                <c:pt idx="216">
                  <c:v>41125.0</c:v>
                </c:pt>
                <c:pt idx="217">
                  <c:v>41126.0</c:v>
                </c:pt>
                <c:pt idx="218">
                  <c:v>41127.0</c:v>
                </c:pt>
                <c:pt idx="219">
                  <c:v>41128.0</c:v>
                </c:pt>
                <c:pt idx="220">
                  <c:v>41129.0</c:v>
                </c:pt>
                <c:pt idx="221">
                  <c:v>41130.0</c:v>
                </c:pt>
                <c:pt idx="222">
                  <c:v>41131.0</c:v>
                </c:pt>
                <c:pt idx="223">
                  <c:v>41132.0</c:v>
                </c:pt>
                <c:pt idx="224">
                  <c:v>41133.0</c:v>
                </c:pt>
                <c:pt idx="225">
                  <c:v>41134.0</c:v>
                </c:pt>
                <c:pt idx="226">
                  <c:v>41135.0</c:v>
                </c:pt>
                <c:pt idx="227">
                  <c:v>41136.0</c:v>
                </c:pt>
                <c:pt idx="228">
                  <c:v>41137.0</c:v>
                </c:pt>
                <c:pt idx="229">
                  <c:v>41138.0</c:v>
                </c:pt>
                <c:pt idx="230">
                  <c:v>41139.0</c:v>
                </c:pt>
                <c:pt idx="231">
                  <c:v>41140.0</c:v>
                </c:pt>
                <c:pt idx="232">
                  <c:v>41141.0</c:v>
                </c:pt>
                <c:pt idx="233">
                  <c:v>41142.0</c:v>
                </c:pt>
                <c:pt idx="234">
                  <c:v>41143.0</c:v>
                </c:pt>
                <c:pt idx="235">
                  <c:v>41144.0</c:v>
                </c:pt>
                <c:pt idx="236">
                  <c:v>41145.0</c:v>
                </c:pt>
                <c:pt idx="237">
                  <c:v>41146.0</c:v>
                </c:pt>
                <c:pt idx="238">
                  <c:v>41147.0</c:v>
                </c:pt>
                <c:pt idx="239">
                  <c:v>41148.0</c:v>
                </c:pt>
                <c:pt idx="240">
                  <c:v>41149.0</c:v>
                </c:pt>
                <c:pt idx="241">
                  <c:v>41150.0</c:v>
                </c:pt>
                <c:pt idx="242">
                  <c:v>41151.0</c:v>
                </c:pt>
                <c:pt idx="243">
                  <c:v>41152.0</c:v>
                </c:pt>
                <c:pt idx="244">
                  <c:v>41153.0</c:v>
                </c:pt>
                <c:pt idx="245">
                  <c:v>41154.0</c:v>
                </c:pt>
                <c:pt idx="246">
                  <c:v>41155.0</c:v>
                </c:pt>
                <c:pt idx="247">
                  <c:v>41156.0</c:v>
                </c:pt>
                <c:pt idx="248">
                  <c:v>41157.0</c:v>
                </c:pt>
                <c:pt idx="249">
                  <c:v>41158.0</c:v>
                </c:pt>
                <c:pt idx="250">
                  <c:v>41159.0</c:v>
                </c:pt>
                <c:pt idx="251">
                  <c:v>41160.0</c:v>
                </c:pt>
                <c:pt idx="252">
                  <c:v>41161.0</c:v>
                </c:pt>
                <c:pt idx="253">
                  <c:v>41162.0</c:v>
                </c:pt>
                <c:pt idx="254">
                  <c:v>41163.0</c:v>
                </c:pt>
                <c:pt idx="255">
                  <c:v>41164.0</c:v>
                </c:pt>
                <c:pt idx="256">
                  <c:v>41165.0</c:v>
                </c:pt>
                <c:pt idx="257">
                  <c:v>41166.0</c:v>
                </c:pt>
                <c:pt idx="258">
                  <c:v>41167.0</c:v>
                </c:pt>
                <c:pt idx="259">
                  <c:v>41168.0</c:v>
                </c:pt>
                <c:pt idx="260">
                  <c:v>41169.0</c:v>
                </c:pt>
                <c:pt idx="261">
                  <c:v>41170.0</c:v>
                </c:pt>
                <c:pt idx="262">
                  <c:v>41171.0</c:v>
                </c:pt>
                <c:pt idx="263">
                  <c:v>41172.0</c:v>
                </c:pt>
                <c:pt idx="264">
                  <c:v>41173.0</c:v>
                </c:pt>
                <c:pt idx="265">
                  <c:v>41174.0</c:v>
                </c:pt>
                <c:pt idx="266">
                  <c:v>41175.0</c:v>
                </c:pt>
                <c:pt idx="267">
                  <c:v>41176.0</c:v>
                </c:pt>
                <c:pt idx="268">
                  <c:v>41177.0</c:v>
                </c:pt>
                <c:pt idx="269">
                  <c:v>41178.0</c:v>
                </c:pt>
                <c:pt idx="270">
                  <c:v>41179.0</c:v>
                </c:pt>
                <c:pt idx="271">
                  <c:v>41180.0</c:v>
                </c:pt>
                <c:pt idx="272">
                  <c:v>41181.0</c:v>
                </c:pt>
                <c:pt idx="273">
                  <c:v>41182.0</c:v>
                </c:pt>
                <c:pt idx="274">
                  <c:v>41183.0</c:v>
                </c:pt>
                <c:pt idx="275">
                  <c:v>41184.0</c:v>
                </c:pt>
                <c:pt idx="276">
                  <c:v>41185.0</c:v>
                </c:pt>
                <c:pt idx="277">
                  <c:v>41186.0</c:v>
                </c:pt>
                <c:pt idx="278">
                  <c:v>41187.0</c:v>
                </c:pt>
                <c:pt idx="279">
                  <c:v>41188.0</c:v>
                </c:pt>
                <c:pt idx="280">
                  <c:v>41189.0</c:v>
                </c:pt>
                <c:pt idx="281">
                  <c:v>41190.0</c:v>
                </c:pt>
                <c:pt idx="282">
                  <c:v>41191.0</c:v>
                </c:pt>
                <c:pt idx="283">
                  <c:v>41192.0</c:v>
                </c:pt>
                <c:pt idx="284">
                  <c:v>41193.0</c:v>
                </c:pt>
                <c:pt idx="285">
                  <c:v>41194.0</c:v>
                </c:pt>
                <c:pt idx="286">
                  <c:v>41195.0</c:v>
                </c:pt>
                <c:pt idx="287">
                  <c:v>41196.0</c:v>
                </c:pt>
                <c:pt idx="288">
                  <c:v>41197.0</c:v>
                </c:pt>
                <c:pt idx="289">
                  <c:v>41198.0</c:v>
                </c:pt>
                <c:pt idx="290">
                  <c:v>41199.0</c:v>
                </c:pt>
                <c:pt idx="291">
                  <c:v>41200.0</c:v>
                </c:pt>
                <c:pt idx="292">
                  <c:v>41201.0</c:v>
                </c:pt>
                <c:pt idx="293">
                  <c:v>41202.0</c:v>
                </c:pt>
                <c:pt idx="294">
                  <c:v>41203.0</c:v>
                </c:pt>
                <c:pt idx="295">
                  <c:v>41204.0</c:v>
                </c:pt>
                <c:pt idx="296">
                  <c:v>41205.0</c:v>
                </c:pt>
                <c:pt idx="297">
                  <c:v>41206.0</c:v>
                </c:pt>
                <c:pt idx="298">
                  <c:v>41207.0</c:v>
                </c:pt>
                <c:pt idx="299">
                  <c:v>41208.0</c:v>
                </c:pt>
                <c:pt idx="300">
                  <c:v>41209.0</c:v>
                </c:pt>
                <c:pt idx="301">
                  <c:v>41210.0</c:v>
                </c:pt>
                <c:pt idx="302">
                  <c:v>41211.0</c:v>
                </c:pt>
                <c:pt idx="303">
                  <c:v>41212.0</c:v>
                </c:pt>
                <c:pt idx="304">
                  <c:v>41213.0</c:v>
                </c:pt>
                <c:pt idx="305">
                  <c:v>41214.0</c:v>
                </c:pt>
                <c:pt idx="306">
                  <c:v>41215.0</c:v>
                </c:pt>
                <c:pt idx="307">
                  <c:v>41216.0</c:v>
                </c:pt>
                <c:pt idx="308">
                  <c:v>41217.0</c:v>
                </c:pt>
                <c:pt idx="309">
                  <c:v>41218.0</c:v>
                </c:pt>
                <c:pt idx="310">
                  <c:v>41219.0</c:v>
                </c:pt>
                <c:pt idx="311">
                  <c:v>41220.0</c:v>
                </c:pt>
                <c:pt idx="312">
                  <c:v>41221.0</c:v>
                </c:pt>
                <c:pt idx="313">
                  <c:v>41222.0</c:v>
                </c:pt>
                <c:pt idx="314">
                  <c:v>41223.0</c:v>
                </c:pt>
                <c:pt idx="315">
                  <c:v>41224.0</c:v>
                </c:pt>
                <c:pt idx="316">
                  <c:v>41225.0</c:v>
                </c:pt>
                <c:pt idx="317">
                  <c:v>41226.0</c:v>
                </c:pt>
                <c:pt idx="318">
                  <c:v>41227.0</c:v>
                </c:pt>
                <c:pt idx="319">
                  <c:v>41228.0</c:v>
                </c:pt>
                <c:pt idx="320">
                  <c:v>41229.0</c:v>
                </c:pt>
                <c:pt idx="321">
                  <c:v>41230.0</c:v>
                </c:pt>
                <c:pt idx="322">
                  <c:v>41231.0</c:v>
                </c:pt>
                <c:pt idx="323">
                  <c:v>41232.0</c:v>
                </c:pt>
                <c:pt idx="324">
                  <c:v>41233.0</c:v>
                </c:pt>
                <c:pt idx="325">
                  <c:v>41234.0</c:v>
                </c:pt>
                <c:pt idx="326">
                  <c:v>41235.0</c:v>
                </c:pt>
                <c:pt idx="327">
                  <c:v>41236.0</c:v>
                </c:pt>
                <c:pt idx="328">
                  <c:v>41237.0</c:v>
                </c:pt>
                <c:pt idx="329">
                  <c:v>41238.0</c:v>
                </c:pt>
                <c:pt idx="330">
                  <c:v>41239.0</c:v>
                </c:pt>
                <c:pt idx="331">
                  <c:v>41240.0</c:v>
                </c:pt>
                <c:pt idx="332">
                  <c:v>41241.0</c:v>
                </c:pt>
                <c:pt idx="333">
                  <c:v>41242.0</c:v>
                </c:pt>
                <c:pt idx="334">
                  <c:v>41243.0</c:v>
                </c:pt>
                <c:pt idx="335">
                  <c:v>41244.0</c:v>
                </c:pt>
                <c:pt idx="336">
                  <c:v>41245.0</c:v>
                </c:pt>
                <c:pt idx="337">
                  <c:v>41246.0</c:v>
                </c:pt>
                <c:pt idx="338">
                  <c:v>41247.0</c:v>
                </c:pt>
                <c:pt idx="339">
                  <c:v>41248.0</c:v>
                </c:pt>
                <c:pt idx="340">
                  <c:v>41249.0</c:v>
                </c:pt>
                <c:pt idx="341">
                  <c:v>41250.0</c:v>
                </c:pt>
                <c:pt idx="342">
                  <c:v>41251.0</c:v>
                </c:pt>
                <c:pt idx="343">
                  <c:v>41252.0</c:v>
                </c:pt>
                <c:pt idx="344">
                  <c:v>41253.0</c:v>
                </c:pt>
                <c:pt idx="345">
                  <c:v>41254.0</c:v>
                </c:pt>
                <c:pt idx="346">
                  <c:v>41255.0</c:v>
                </c:pt>
                <c:pt idx="347">
                  <c:v>41256.0</c:v>
                </c:pt>
                <c:pt idx="348">
                  <c:v>41257.0</c:v>
                </c:pt>
                <c:pt idx="349">
                  <c:v>41258.0</c:v>
                </c:pt>
                <c:pt idx="350">
                  <c:v>41259.0</c:v>
                </c:pt>
                <c:pt idx="351">
                  <c:v>41260.0</c:v>
                </c:pt>
                <c:pt idx="352">
                  <c:v>41261.0</c:v>
                </c:pt>
                <c:pt idx="353">
                  <c:v>41262.0</c:v>
                </c:pt>
                <c:pt idx="354">
                  <c:v>41263.0</c:v>
                </c:pt>
                <c:pt idx="355">
                  <c:v>41264.0</c:v>
                </c:pt>
                <c:pt idx="356">
                  <c:v>41265.0</c:v>
                </c:pt>
                <c:pt idx="357">
                  <c:v>41266.0</c:v>
                </c:pt>
                <c:pt idx="358">
                  <c:v>41267.0</c:v>
                </c:pt>
                <c:pt idx="359">
                  <c:v>41268.0</c:v>
                </c:pt>
                <c:pt idx="360">
                  <c:v>41269.0</c:v>
                </c:pt>
                <c:pt idx="361">
                  <c:v>41270.0</c:v>
                </c:pt>
                <c:pt idx="362">
                  <c:v>41271.0</c:v>
                </c:pt>
                <c:pt idx="363">
                  <c:v>41272.0</c:v>
                </c:pt>
                <c:pt idx="364">
                  <c:v>41273.0</c:v>
                </c:pt>
                <c:pt idx="365">
                  <c:v>41274.0</c:v>
                </c:pt>
              </c:numCache>
            </c:numRef>
          </c:cat>
          <c:val>
            <c:numRef>
              <c:f>'2012'!$F$2:$F$367</c:f>
              <c:numCache>
                <c:formatCode>General</c:formatCode>
                <c:ptCount val="366"/>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2.0</c:v>
                </c:pt>
                <c:pt idx="67">
                  <c:v>3.0</c:v>
                </c:pt>
                <c:pt idx="68">
                  <c:v>3.0</c:v>
                </c:pt>
                <c:pt idx="69">
                  <c:v>0.0</c:v>
                </c:pt>
                <c:pt idx="70">
                  <c:v>0.0</c:v>
                </c:pt>
                <c:pt idx="71">
                  <c:v>0.0</c:v>
                </c:pt>
                <c:pt idx="72">
                  <c:v>1.0</c:v>
                </c:pt>
                <c:pt idx="73">
                  <c:v>1.0</c:v>
                </c:pt>
                <c:pt idx="74">
                  <c:v>3.0</c:v>
                </c:pt>
                <c:pt idx="75">
                  <c:v>1.0</c:v>
                </c:pt>
                <c:pt idx="76">
                  <c:v>0.0</c:v>
                </c:pt>
                <c:pt idx="77">
                  <c:v>0.0</c:v>
                </c:pt>
                <c:pt idx="78">
                  <c:v>0.0</c:v>
                </c:pt>
                <c:pt idx="79">
                  <c:v>0.0</c:v>
                </c:pt>
                <c:pt idx="80">
                  <c:v>5.0</c:v>
                </c:pt>
                <c:pt idx="81">
                  <c:v>3.0</c:v>
                </c:pt>
                <c:pt idx="82">
                  <c:v>0.0</c:v>
                </c:pt>
                <c:pt idx="83">
                  <c:v>0.0</c:v>
                </c:pt>
                <c:pt idx="84">
                  <c:v>0.0</c:v>
                </c:pt>
                <c:pt idx="85">
                  <c:v>3.0</c:v>
                </c:pt>
                <c:pt idx="86">
                  <c:v>1.0</c:v>
                </c:pt>
                <c:pt idx="87">
                  <c:v>1.0</c:v>
                </c:pt>
                <c:pt idx="88">
                  <c:v>4.0</c:v>
                </c:pt>
                <c:pt idx="89">
                  <c:v>0.0</c:v>
                </c:pt>
                <c:pt idx="90">
                  <c:v>0.0</c:v>
                </c:pt>
                <c:pt idx="91">
                  <c:v>0.0</c:v>
                </c:pt>
                <c:pt idx="92">
                  <c:v>0.0</c:v>
                </c:pt>
                <c:pt idx="93">
                  <c:v>2.0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1.0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2.0</c:v>
                </c:pt>
                <c:pt idx="129">
                  <c:v>0.0</c:v>
                </c:pt>
                <c:pt idx="130">
                  <c:v>0.0</c:v>
                </c:pt>
                <c:pt idx="131">
                  <c:v>0.0</c:v>
                </c:pt>
                <c:pt idx="132">
                  <c:v>0.0</c:v>
                </c:pt>
                <c:pt idx="133">
                  <c:v>1.0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numCache>
            </c:numRef>
          </c:val>
          <c:smooth val="0"/>
        </c:ser>
        <c:ser>
          <c:idx val="5"/>
          <c:order val="2"/>
          <c:tx>
            <c:strRef>
              <c:f>'2012'!$G$1</c:f>
              <c:strCache>
                <c:ptCount val="1"/>
                <c:pt idx="0">
                  <c:v>Print</c:v>
                </c:pt>
              </c:strCache>
            </c:strRef>
          </c:tx>
          <c:spPr>
            <a:ln w="28575" cap="rnd">
              <a:solidFill>
                <a:schemeClr val="accent5">
                  <a:lumMod val="60000"/>
                  <a:lumOff val="40000"/>
                </a:schemeClr>
              </a:solidFill>
              <a:round/>
            </a:ln>
            <a:effectLst/>
          </c:spPr>
          <c:marker>
            <c:symbol val="none"/>
          </c:marker>
          <c:cat>
            <c:numRef>
              <c:f>'2012'!$A$2:$A$367</c:f>
              <c:numCache>
                <c:formatCode>m/d/yyyy</c:formatCode>
                <c:ptCount val="366"/>
                <c:pt idx="0">
                  <c:v>40909.0</c:v>
                </c:pt>
                <c:pt idx="1">
                  <c:v>40910.0</c:v>
                </c:pt>
                <c:pt idx="2">
                  <c:v>40911.0</c:v>
                </c:pt>
                <c:pt idx="3">
                  <c:v>40912.0</c:v>
                </c:pt>
                <c:pt idx="4">
                  <c:v>40913.0</c:v>
                </c:pt>
                <c:pt idx="5">
                  <c:v>40914.0</c:v>
                </c:pt>
                <c:pt idx="6">
                  <c:v>40915.0</c:v>
                </c:pt>
                <c:pt idx="7">
                  <c:v>40916.0</c:v>
                </c:pt>
                <c:pt idx="8">
                  <c:v>40917.0</c:v>
                </c:pt>
                <c:pt idx="9">
                  <c:v>40918.0</c:v>
                </c:pt>
                <c:pt idx="10">
                  <c:v>40919.0</c:v>
                </c:pt>
                <c:pt idx="11">
                  <c:v>40920.0</c:v>
                </c:pt>
                <c:pt idx="12">
                  <c:v>40921.0</c:v>
                </c:pt>
                <c:pt idx="13">
                  <c:v>40922.0</c:v>
                </c:pt>
                <c:pt idx="14">
                  <c:v>40923.0</c:v>
                </c:pt>
                <c:pt idx="15">
                  <c:v>40924.0</c:v>
                </c:pt>
                <c:pt idx="16">
                  <c:v>40925.0</c:v>
                </c:pt>
                <c:pt idx="17">
                  <c:v>40926.0</c:v>
                </c:pt>
                <c:pt idx="18">
                  <c:v>40927.0</c:v>
                </c:pt>
                <c:pt idx="19">
                  <c:v>40928.0</c:v>
                </c:pt>
                <c:pt idx="20">
                  <c:v>40929.0</c:v>
                </c:pt>
                <c:pt idx="21">
                  <c:v>40930.0</c:v>
                </c:pt>
                <c:pt idx="22">
                  <c:v>40931.0</c:v>
                </c:pt>
                <c:pt idx="23">
                  <c:v>40932.0</c:v>
                </c:pt>
                <c:pt idx="24">
                  <c:v>40933.0</c:v>
                </c:pt>
                <c:pt idx="25">
                  <c:v>40934.0</c:v>
                </c:pt>
                <c:pt idx="26">
                  <c:v>40935.0</c:v>
                </c:pt>
                <c:pt idx="27">
                  <c:v>40936.0</c:v>
                </c:pt>
                <c:pt idx="28">
                  <c:v>40937.0</c:v>
                </c:pt>
                <c:pt idx="29">
                  <c:v>40938.0</c:v>
                </c:pt>
                <c:pt idx="30">
                  <c:v>40939.0</c:v>
                </c:pt>
                <c:pt idx="31">
                  <c:v>40940.0</c:v>
                </c:pt>
                <c:pt idx="32">
                  <c:v>40941.0</c:v>
                </c:pt>
                <c:pt idx="33">
                  <c:v>40942.0</c:v>
                </c:pt>
                <c:pt idx="34">
                  <c:v>40943.0</c:v>
                </c:pt>
                <c:pt idx="35">
                  <c:v>40944.0</c:v>
                </c:pt>
                <c:pt idx="36">
                  <c:v>40945.0</c:v>
                </c:pt>
                <c:pt idx="37">
                  <c:v>40946.0</c:v>
                </c:pt>
                <c:pt idx="38">
                  <c:v>40947.0</c:v>
                </c:pt>
                <c:pt idx="39">
                  <c:v>40948.0</c:v>
                </c:pt>
                <c:pt idx="40">
                  <c:v>40949.0</c:v>
                </c:pt>
                <c:pt idx="41">
                  <c:v>40950.0</c:v>
                </c:pt>
                <c:pt idx="42">
                  <c:v>40951.0</c:v>
                </c:pt>
                <c:pt idx="43">
                  <c:v>40952.0</c:v>
                </c:pt>
                <c:pt idx="44">
                  <c:v>40953.0</c:v>
                </c:pt>
                <c:pt idx="45">
                  <c:v>40954.0</c:v>
                </c:pt>
                <c:pt idx="46">
                  <c:v>40955.0</c:v>
                </c:pt>
                <c:pt idx="47">
                  <c:v>40956.0</c:v>
                </c:pt>
                <c:pt idx="48">
                  <c:v>40957.0</c:v>
                </c:pt>
                <c:pt idx="49">
                  <c:v>40958.0</c:v>
                </c:pt>
                <c:pt idx="50">
                  <c:v>40959.0</c:v>
                </c:pt>
                <c:pt idx="51">
                  <c:v>40960.0</c:v>
                </c:pt>
                <c:pt idx="52">
                  <c:v>40961.0</c:v>
                </c:pt>
                <c:pt idx="53">
                  <c:v>40962.0</c:v>
                </c:pt>
                <c:pt idx="54">
                  <c:v>40963.0</c:v>
                </c:pt>
                <c:pt idx="55">
                  <c:v>40964.0</c:v>
                </c:pt>
                <c:pt idx="56">
                  <c:v>40965.0</c:v>
                </c:pt>
                <c:pt idx="57">
                  <c:v>40966.0</c:v>
                </c:pt>
                <c:pt idx="58">
                  <c:v>40967.0</c:v>
                </c:pt>
                <c:pt idx="59">
                  <c:v>40968.0</c:v>
                </c:pt>
                <c:pt idx="60">
                  <c:v>40969.0</c:v>
                </c:pt>
                <c:pt idx="61">
                  <c:v>40970.0</c:v>
                </c:pt>
                <c:pt idx="62">
                  <c:v>40971.0</c:v>
                </c:pt>
                <c:pt idx="63">
                  <c:v>40972.0</c:v>
                </c:pt>
                <c:pt idx="64">
                  <c:v>40973.0</c:v>
                </c:pt>
                <c:pt idx="65">
                  <c:v>40974.0</c:v>
                </c:pt>
                <c:pt idx="66">
                  <c:v>40975.0</c:v>
                </c:pt>
                <c:pt idx="67">
                  <c:v>40976.0</c:v>
                </c:pt>
                <c:pt idx="68">
                  <c:v>40977.0</c:v>
                </c:pt>
                <c:pt idx="69">
                  <c:v>40978.0</c:v>
                </c:pt>
                <c:pt idx="70">
                  <c:v>40979.0</c:v>
                </c:pt>
                <c:pt idx="71">
                  <c:v>40980.0</c:v>
                </c:pt>
                <c:pt idx="72">
                  <c:v>40981.0</c:v>
                </c:pt>
                <c:pt idx="73">
                  <c:v>40982.0</c:v>
                </c:pt>
                <c:pt idx="74">
                  <c:v>40983.0</c:v>
                </c:pt>
                <c:pt idx="75">
                  <c:v>40984.0</c:v>
                </c:pt>
                <c:pt idx="76">
                  <c:v>40985.0</c:v>
                </c:pt>
                <c:pt idx="77">
                  <c:v>40986.0</c:v>
                </c:pt>
                <c:pt idx="78">
                  <c:v>40987.0</c:v>
                </c:pt>
                <c:pt idx="79">
                  <c:v>40988.0</c:v>
                </c:pt>
                <c:pt idx="80">
                  <c:v>40989.0</c:v>
                </c:pt>
                <c:pt idx="81">
                  <c:v>40990.0</c:v>
                </c:pt>
                <c:pt idx="82">
                  <c:v>40991.0</c:v>
                </c:pt>
                <c:pt idx="83">
                  <c:v>40992.0</c:v>
                </c:pt>
                <c:pt idx="84">
                  <c:v>40993.0</c:v>
                </c:pt>
                <c:pt idx="85">
                  <c:v>40994.0</c:v>
                </c:pt>
                <c:pt idx="86">
                  <c:v>40995.0</c:v>
                </c:pt>
                <c:pt idx="87">
                  <c:v>40996.0</c:v>
                </c:pt>
                <c:pt idx="88">
                  <c:v>40997.0</c:v>
                </c:pt>
                <c:pt idx="89">
                  <c:v>40998.0</c:v>
                </c:pt>
                <c:pt idx="90">
                  <c:v>40999.0</c:v>
                </c:pt>
                <c:pt idx="91">
                  <c:v>41000.0</c:v>
                </c:pt>
                <c:pt idx="92">
                  <c:v>41001.0</c:v>
                </c:pt>
                <c:pt idx="93">
                  <c:v>41002.0</c:v>
                </c:pt>
                <c:pt idx="94">
                  <c:v>41003.0</c:v>
                </c:pt>
                <c:pt idx="95">
                  <c:v>41004.0</c:v>
                </c:pt>
                <c:pt idx="96">
                  <c:v>41005.0</c:v>
                </c:pt>
                <c:pt idx="97">
                  <c:v>41006.0</c:v>
                </c:pt>
                <c:pt idx="98">
                  <c:v>41007.0</c:v>
                </c:pt>
                <c:pt idx="99">
                  <c:v>41008.0</c:v>
                </c:pt>
                <c:pt idx="100">
                  <c:v>41009.0</c:v>
                </c:pt>
                <c:pt idx="101">
                  <c:v>41010.0</c:v>
                </c:pt>
                <c:pt idx="102">
                  <c:v>41011.0</c:v>
                </c:pt>
                <c:pt idx="103">
                  <c:v>41012.0</c:v>
                </c:pt>
                <c:pt idx="104">
                  <c:v>41013.0</c:v>
                </c:pt>
                <c:pt idx="105">
                  <c:v>41014.0</c:v>
                </c:pt>
                <c:pt idx="106">
                  <c:v>41015.0</c:v>
                </c:pt>
                <c:pt idx="107">
                  <c:v>41016.0</c:v>
                </c:pt>
                <c:pt idx="108">
                  <c:v>41017.0</c:v>
                </c:pt>
                <c:pt idx="109">
                  <c:v>41018.0</c:v>
                </c:pt>
                <c:pt idx="110">
                  <c:v>41019.0</c:v>
                </c:pt>
                <c:pt idx="111">
                  <c:v>41020.0</c:v>
                </c:pt>
                <c:pt idx="112">
                  <c:v>41021.0</c:v>
                </c:pt>
                <c:pt idx="113">
                  <c:v>41022.0</c:v>
                </c:pt>
                <c:pt idx="114">
                  <c:v>41023.0</c:v>
                </c:pt>
                <c:pt idx="115">
                  <c:v>41024.0</c:v>
                </c:pt>
                <c:pt idx="116">
                  <c:v>41025.0</c:v>
                </c:pt>
                <c:pt idx="117">
                  <c:v>41026.0</c:v>
                </c:pt>
                <c:pt idx="118">
                  <c:v>41027.0</c:v>
                </c:pt>
                <c:pt idx="119">
                  <c:v>41028.0</c:v>
                </c:pt>
                <c:pt idx="120">
                  <c:v>41029.0</c:v>
                </c:pt>
                <c:pt idx="121">
                  <c:v>41030.0</c:v>
                </c:pt>
                <c:pt idx="122">
                  <c:v>41031.0</c:v>
                </c:pt>
                <c:pt idx="123">
                  <c:v>41032.0</c:v>
                </c:pt>
                <c:pt idx="124">
                  <c:v>41033.0</c:v>
                </c:pt>
                <c:pt idx="125">
                  <c:v>41034.0</c:v>
                </c:pt>
                <c:pt idx="126">
                  <c:v>41035.0</c:v>
                </c:pt>
                <c:pt idx="127">
                  <c:v>41036.0</c:v>
                </c:pt>
                <c:pt idx="128">
                  <c:v>41037.0</c:v>
                </c:pt>
                <c:pt idx="129">
                  <c:v>41038.0</c:v>
                </c:pt>
                <c:pt idx="130">
                  <c:v>41039.0</c:v>
                </c:pt>
                <c:pt idx="131">
                  <c:v>41040.0</c:v>
                </c:pt>
                <c:pt idx="132">
                  <c:v>41041.0</c:v>
                </c:pt>
                <c:pt idx="133">
                  <c:v>41042.0</c:v>
                </c:pt>
                <c:pt idx="134">
                  <c:v>41043.0</c:v>
                </c:pt>
                <c:pt idx="135">
                  <c:v>41044.0</c:v>
                </c:pt>
                <c:pt idx="136">
                  <c:v>41045.0</c:v>
                </c:pt>
                <c:pt idx="137">
                  <c:v>41046.0</c:v>
                </c:pt>
                <c:pt idx="138">
                  <c:v>41047.0</c:v>
                </c:pt>
                <c:pt idx="139">
                  <c:v>41048.0</c:v>
                </c:pt>
                <c:pt idx="140">
                  <c:v>41049.0</c:v>
                </c:pt>
                <c:pt idx="141">
                  <c:v>41050.0</c:v>
                </c:pt>
                <c:pt idx="142">
                  <c:v>41051.0</c:v>
                </c:pt>
                <c:pt idx="143">
                  <c:v>41052.0</c:v>
                </c:pt>
                <c:pt idx="144">
                  <c:v>41053.0</c:v>
                </c:pt>
                <c:pt idx="145">
                  <c:v>41054.0</c:v>
                </c:pt>
                <c:pt idx="146">
                  <c:v>41055.0</c:v>
                </c:pt>
                <c:pt idx="147">
                  <c:v>41056.0</c:v>
                </c:pt>
                <c:pt idx="148">
                  <c:v>41057.0</c:v>
                </c:pt>
                <c:pt idx="149">
                  <c:v>41058.0</c:v>
                </c:pt>
                <c:pt idx="150">
                  <c:v>41059.0</c:v>
                </c:pt>
                <c:pt idx="151">
                  <c:v>41060.0</c:v>
                </c:pt>
                <c:pt idx="152">
                  <c:v>41061.0</c:v>
                </c:pt>
                <c:pt idx="153">
                  <c:v>41062.0</c:v>
                </c:pt>
                <c:pt idx="154">
                  <c:v>41063.0</c:v>
                </c:pt>
                <c:pt idx="155">
                  <c:v>41064.0</c:v>
                </c:pt>
                <c:pt idx="156">
                  <c:v>41065.0</c:v>
                </c:pt>
                <c:pt idx="157">
                  <c:v>41066.0</c:v>
                </c:pt>
                <c:pt idx="158">
                  <c:v>41067.0</c:v>
                </c:pt>
                <c:pt idx="159">
                  <c:v>41068.0</c:v>
                </c:pt>
                <c:pt idx="160">
                  <c:v>41069.0</c:v>
                </c:pt>
                <c:pt idx="161">
                  <c:v>41070.0</c:v>
                </c:pt>
                <c:pt idx="162">
                  <c:v>41071.0</c:v>
                </c:pt>
                <c:pt idx="163">
                  <c:v>41072.0</c:v>
                </c:pt>
                <c:pt idx="164">
                  <c:v>41073.0</c:v>
                </c:pt>
                <c:pt idx="165">
                  <c:v>41074.0</c:v>
                </c:pt>
                <c:pt idx="166">
                  <c:v>41075.0</c:v>
                </c:pt>
                <c:pt idx="167">
                  <c:v>41076.0</c:v>
                </c:pt>
                <c:pt idx="168">
                  <c:v>41077.0</c:v>
                </c:pt>
                <c:pt idx="169">
                  <c:v>41078.0</c:v>
                </c:pt>
                <c:pt idx="170">
                  <c:v>41079.0</c:v>
                </c:pt>
                <c:pt idx="171">
                  <c:v>41080.0</c:v>
                </c:pt>
                <c:pt idx="172">
                  <c:v>41081.0</c:v>
                </c:pt>
                <c:pt idx="173">
                  <c:v>41082.0</c:v>
                </c:pt>
                <c:pt idx="174">
                  <c:v>41083.0</c:v>
                </c:pt>
                <c:pt idx="175">
                  <c:v>41084.0</c:v>
                </c:pt>
                <c:pt idx="176">
                  <c:v>41085.0</c:v>
                </c:pt>
                <c:pt idx="177">
                  <c:v>41086.0</c:v>
                </c:pt>
                <c:pt idx="178">
                  <c:v>41087.0</c:v>
                </c:pt>
                <c:pt idx="179">
                  <c:v>41088.0</c:v>
                </c:pt>
                <c:pt idx="180">
                  <c:v>41089.0</c:v>
                </c:pt>
                <c:pt idx="181">
                  <c:v>41090.0</c:v>
                </c:pt>
                <c:pt idx="182">
                  <c:v>41091.0</c:v>
                </c:pt>
                <c:pt idx="183">
                  <c:v>41092.0</c:v>
                </c:pt>
                <c:pt idx="184">
                  <c:v>41093.0</c:v>
                </c:pt>
                <c:pt idx="185">
                  <c:v>41094.0</c:v>
                </c:pt>
                <c:pt idx="186">
                  <c:v>41095.0</c:v>
                </c:pt>
                <c:pt idx="187">
                  <c:v>41096.0</c:v>
                </c:pt>
                <c:pt idx="188">
                  <c:v>41097.0</c:v>
                </c:pt>
                <c:pt idx="189">
                  <c:v>41098.0</c:v>
                </c:pt>
                <c:pt idx="190">
                  <c:v>41099.0</c:v>
                </c:pt>
                <c:pt idx="191">
                  <c:v>41100.0</c:v>
                </c:pt>
                <c:pt idx="192">
                  <c:v>41101.0</c:v>
                </c:pt>
                <c:pt idx="193">
                  <c:v>41102.0</c:v>
                </c:pt>
                <c:pt idx="194">
                  <c:v>41103.0</c:v>
                </c:pt>
                <c:pt idx="195">
                  <c:v>41104.0</c:v>
                </c:pt>
                <c:pt idx="196">
                  <c:v>41105.0</c:v>
                </c:pt>
                <c:pt idx="197">
                  <c:v>41106.0</c:v>
                </c:pt>
                <c:pt idx="198">
                  <c:v>41107.0</c:v>
                </c:pt>
                <c:pt idx="199">
                  <c:v>41108.0</c:v>
                </c:pt>
                <c:pt idx="200">
                  <c:v>41109.0</c:v>
                </c:pt>
                <c:pt idx="201">
                  <c:v>41110.0</c:v>
                </c:pt>
                <c:pt idx="202">
                  <c:v>41111.0</c:v>
                </c:pt>
                <c:pt idx="203">
                  <c:v>41112.0</c:v>
                </c:pt>
                <c:pt idx="204">
                  <c:v>41113.0</c:v>
                </c:pt>
                <c:pt idx="205">
                  <c:v>41114.0</c:v>
                </c:pt>
                <c:pt idx="206">
                  <c:v>41115.0</c:v>
                </c:pt>
                <c:pt idx="207">
                  <c:v>41116.0</c:v>
                </c:pt>
                <c:pt idx="208">
                  <c:v>41117.0</c:v>
                </c:pt>
                <c:pt idx="209">
                  <c:v>41118.0</c:v>
                </c:pt>
                <c:pt idx="210">
                  <c:v>41119.0</c:v>
                </c:pt>
                <c:pt idx="211">
                  <c:v>41120.0</c:v>
                </c:pt>
                <c:pt idx="212">
                  <c:v>41121.0</c:v>
                </c:pt>
                <c:pt idx="213">
                  <c:v>41122.0</c:v>
                </c:pt>
                <c:pt idx="214">
                  <c:v>41123.0</c:v>
                </c:pt>
                <c:pt idx="215">
                  <c:v>41124.0</c:v>
                </c:pt>
                <c:pt idx="216">
                  <c:v>41125.0</c:v>
                </c:pt>
                <c:pt idx="217">
                  <c:v>41126.0</c:v>
                </c:pt>
                <c:pt idx="218">
                  <c:v>41127.0</c:v>
                </c:pt>
                <c:pt idx="219">
                  <c:v>41128.0</c:v>
                </c:pt>
                <c:pt idx="220">
                  <c:v>41129.0</c:v>
                </c:pt>
                <c:pt idx="221">
                  <c:v>41130.0</c:v>
                </c:pt>
                <c:pt idx="222">
                  <c:v>41131.0</c:v>
                </c:pt>
                <c:pt idx="223">
                  <c:v>41132.0</c:v>
                </c:pt>
                <c:pt idx="224">
                  <c:v>41133.0</c:v>
                </c:pt>
                <c:pt idx="225">
                  <c:v>41134.0</c:v>
                </c:pt>
                <c:pt idx="226">
                  <c:v>41135.0</c:v>
                </c:pt>
                <c:pt idx="227">
                  <c:v>41136.0</c:v>
                </c:pt>
                <c:pt idx="228">
                  <c:v>41137.0</c:v>
                </c:pt>
                <c:pt idx="229">
                  <c:v>41138.0</c:v>
                </c:pt>
                <c:pt idx="230">
                  <c:v>41139.0</c:v>
                </c:pt>
                <c:pt idx="231">
                  <c:v>41140.0</c:v>
                </c:pt>
                <c:pt idx="232">
                  <c:v>41141.0</c:v>
                </c:pt>
                <c:pt idx="233">
                  <c:v>41142.0</c:v>
                </c:pt>
                <c:pt idx="234">
                  <c:v>41143.0</c:v>
                </c:pt>
                <c:pt idx="235">
                  <c:v>41144.0</c:v>
                </c:pt>
                <c:pt idx="236">
                  <c:v>41145.0</c:v>
                </c:pt>
                <c:pt idx="237">
                  <c:v>41146.0</c:v>
                </c:pt>
                <c:pt idx="238">
                  <c:v>41147.0</c:v>
                </c:pt>
                <c:pt idx="239">
                  <c:v>41148.0</c:v>
                </c:pt>
                <c:pt idx="240">
                  <c:v>41149.0</c:v>
                </c:pt>
                <c:pt idx="241">
                  <c:v>41150.0</c:v>
                </c:pt>
                <c:pt idx="242">
                  <c:v>41151.0</c:v>
                </c:pt>
                <c:pt idx="243">
                  <c:v>41152.0</c:v>
                </c:pt>
                <c:pt idx="244">
                  <c:v>41153.0</c:v>
                </c:pt>
                <c:pt idx="245">
                  <c:v>41154.0</c:v>
                </c:pt>
                <c:pt idx="246">
                  <c:v>41155.0</c:v>
                </c:pt>
                <c:pt idx="247">
                  <c:v>41156.0</c:v>
                </c:pt>
                <c:pt idx="248">
                  <c:v>41157.0</c:v>
                </c:pt>
                <c:pt idx="249">
                  <c:v>41158.0</c:v>
                </c:pt>
                <c:pt idx="250">
                  <c:v>41159.0</c:v>
                </c:pt>
                <c:pt idx="251">
                  <c:v>41160.0</c:v>
                </c:pt>
                <c:pt idx="252">
                  <c:v>41161.0</c:v>
                </c:pt>
                <c:pt idx="253">
                  <c:v>41162.0</c:v>
                </c:pt>
                <c:pt idx="254">
                  <c:v>41163.0</c:v>
                </c:pt>
                <c:pt idx="255">
                  <c:v>41164.0</c:v>
                </c:pt>
                <c:pt idx="256">
                  <c:v>41165.0</c:v>
                </c:pt>
                <c:pt idx="257">
                  <c:v>41166.0</c:v>
                </c:pt>
                <c:pt idx="258">
                  <c:v>41167.0</c:v>
                </c:pt>
                <c:pt idx="259">
                  <c:v>41168.0</c:v>
                </c:pt>
                <c:pt idx="260">
                  <c:v>41169.0</c:v>
                </c:pt>
                <c:pt idx="261">
                  <c:v>41170.0</c:v>
                </c:pt>
                <c:pt idx="262">
                  <c:v>41171.0</c:v>
                </c:pt>
                <c:pt idx="263">
                  <c:v>41172.0</c:v>
                </c:pt>
                <c:pt idx="264">
                  <c:v>41173.0</c:v>
                </c:pt>
                <c:pt idx="265">
                  <c:v>41174.0</c:v>
                </c:pt>
                <c:pt idx="266">
                  <c:v>41175.0</c:v>
                </c:pt>
                <c:pt idx="267">
                  <c:v>41176.0</c:v>
                </c:pt>
                <c:pt idx="268">
                  <c:v>41177.0</c:v>
                </c:pt>
                <c:pt idx="269">
                  <c:v>41178.0</c:v>
                </c:pt>
                <c:pt idx="270">
                  <c:v>41179.0</c:v>
                </c:pt>
                <c:pt idx="271">
                  <c:v>41180.0</c:v>
                </c:pt>
                <c:pt idx="272">
                  <c:v>41181.0</c:v>
                </c:pt>
                <c:pt idx="273">
                  <c:v>41182.0</c:v>
                </c:pt>
                <c:pt idx="274">
                  <c:v>41183.0</c:v>
                </c:pt>
                <c:pt idx="275">
                  <c:v>41184.0</c:v>
                </c:pt>
                <c:pt idx="276">
                  <c:v>41185.0</c:v>
                </c:pt>
                <c:pt idx="277">
                  <c:v>41186.0</c:v>
                </c:pt>
                <c:pt idx="278">
                  <c:v>41187.0</c:v>
                </c:pt>
                <c:pt idx="279">
                  <c:v>41188.0</c:v>
                </c:pt>
                <c:pt idx="280">
                  <c:v>41189.0</c:v>
                </c:pt>
                <c:pt idx="281">
                  <c:v>41190.0</c:v>
                </c:pt>
                <c:pt idx="282">
                  <c:v>41191.0</c:v>
                </c:pt>
                <c:pt idx="283">
                  <c:v>41192.0</c:v>
                </c:pt>
                <c:pt idx="284">
                  <c:v>41193.0</c:v>
                </c:pt>
                <c:pt idx="285">
                  <c:v>41194.0</c:v>
                </c:pt>
                <c:pt idx="286">
                  <c:v>41195.0</c:v>
                </c:pt>
                <c:pt idx="287">
                  <c:v>41196.0</c:v>
                </c:pt>
                <c:pt idx="288">
                  <c:v>41197.0</c:v>
                </c:pt>
                <c:pt idx="289">
                  <c:v>41198.0</c:v>
                </c:pt>
                <c:pt idx="290">
                  <c:v>41199.0</c:v>
                </c:pt>
                <c:pt idx="291">
                  <c:v>41200.0</c:v>
                </c:pt>
                <c:pt idx="292">
                  <c:v>41201.0</c:v>
                </c:pt>
                <c:pt idx="293">
                  <c:v>41202.0</c:v>
                </c:pt>
                <c:pt idx="294">
                  <c:v>41203.0</c:v>
                </c:pt>
                <c:pt idx="295">
                  <c:v>41204.0</c:v>
                </c:pt>
                <c:pt idx="296">
                  <c:v>41205.0</c:v>
                </c:pt>
                <c:pt idx="297">
                  <c:v>41206.0</c:v>
                </c:pt>
                <c:pt idx="298">
                  <c:v>41207.0</c:v>
                </c:pt>
                <c:pt idx="299">
                  <c:v>41208.0</c:v>
                </c:pt>
                <c:pt idx="300">
                  <c:v>41209.0</c:v>
                </c:pt>
                <c:pt idx="301">
                  <c:v>41210.0</c:v>
                </c:pt>
                <c:pt idx="302">
                  <c:v>41211.0</c:v>
                </c:pt>
                <c:pt idx="303">
                  <c:v>41212.0</c:v>
                </c:pt>
                <c:pt idx="304">
                  <c:v>41213.0</c:v>
                </c:pt>
                <c:pt idx="305">
                  <c:v>41214.0</c:v>
                </c:pt>
                <c:pt idx="306">
                  <c:v>41215.0</c:v>
                </c:pt>
                <c:pt idx="307">
                  <c:v>41216.0</c:v>
                </c:pt>
                <c:pt idx="308">
                  <c:v>41217.0</c:v>
                </c:pt>
                <c:pt idx="309">
                  <c:v>41218.0</c:v>
                </c:pt>
                <c:pt idx="310">
                  <c:v>41219.0</c:v>
                </c:pt>
                <c:pt idx="311">
                  <c:v>41220.0</c:v>
                </c:pt>
                <c:pt idx="312">
                  <c:v>41221.0</c:v>
                </c:pt>
                <c:pt idx="313">
                  <c:v>41222.0</c:v>
                </c:pt>
                <c:pt idx="314">
                  <c:v>41223.0</c:v>
                </c:pt>
                <c:pt idx="315">
                  <c:v>41224.0</c:v>
                </c:pt>
                <c:pt idx="316">
                  <c:v>41225.0</c:v>
                </c:pt>
                <c:pt idx="317">
                  <c:v>41226.0</c:v>
                </c:pt>
                <c:pt idx="318">
                  <c:v>41227.0</c:v>
                </c:pt>
                <c:pt idx="319">
                  <c:v>41228.0</c:v>
                </c:pt>
                <c:pt idx="320">
                  <c:v>41229.0</c:v>
                </c:pt>
                <c:pt idx="321">
                  <c:v>41230.0</c:v>
                </c:pt>
                <c:pt idx="322">
                  <c:v>41231.0</c:v>
                </c:pt>
                <c:pt idx="323">
                  <c:v>41232.0</c:v>
                </c:pt>
                <c:pt idx="324">
                  <c:v>41233.0</c:v>
                </c:pt>
                <c:pt idx="325">
                  <c:v>41234.0</c:v>
                </c:pt>
                <c:pt idx="326">
                  <c:v>41235.0</c:v>
                </c:pt>
                <c:pt idx="327">
                  <c:v>41236.0</c:v>
                </c:pt>
                <c:pt idx="328">
                  <c:v>41237.0</c:v>
                </c:pt>
                <c:pt idx="329">
                  <c:v>41238.0</c:v>
                </c:pt>
                <c:pt idx="330">
                  <c:v>41239.0</c:v>
                </c:pt>
                <c:pt idx="331">
                  <c:v>41240.0</c:v>
                </c:pt>
                <c:pt idx="332">
                  <c:v>41241.0</c:v>
                </c:pt>
                <c:pt idx="333">
                  <c:v>41242.0</c:v>
                </c:pt>
                <c:pt idx="334">
                  <c:v>41243.0</c:v>
                </c:pt>
                <c:pt idx="335">
                  <c:v>41244.0</c:v>
                </c:pt>
                <c:pt idx="336">
                  <c:v>41245.0</c:v>
                </c:pt>
                <c:pt idx="337">
                  <c:v>41246.0</c:v>
                </c:pt>
                <c:pt idx="338">
                  <c:v>41247.0</c:v>
                </c:pt>
                <c:pt idx="339">
                  <c:v>41248.0</c:v>
                </c:pt>
                <c:pt idx="340">
                  <c:v>41249.0</c:v>
                </c:pt>
                <c:pt idx="341">
                  <c:v>41250.0</c:v>
                </c:pt>
                <c:pt idx="342">
                  <c:v>41251.0</c:v>
                </c:pt>
                <c:pt idx="343">
                  <c:v>41252.0</c:v>
                </c:pt>
                <c:pt idx="344">
                  <c:v>41253.0</c:v>
                </c:pt>
                <c:pt idx="345">
                  <c:v>41254.0</c:v>
                </c:pt>
                <c:pt idx="346">
                  <c:v>41255.0</c:v>
                </c:pt>
                <c:pt idx="347">
                  <c:v>41256.0</c:v>
                </c:pt>
                <c:pt idx="348">
                  <c:v>41257.0</c:v>
                </c:pt>
                <c:pt idx="349">
                  <c:v>41258.0</c:v>
                </c:pt>
                <c:pt idx="350">
                  <c:v>41259.0</c:v>
                </c:pt>
                <c:pt idx="351">
                  <c:v>41260.0</c:v>
                </c:pt>
                <c:pt idx="352">
                  <c:v>41261.0</c:v>
                </c:pt>
                <c:pt idx="353">
                  <c:v>41262.0</c:v>
                </c:pt>
                <c:pt idx="354">
                  <c:v>41263.0</c:v>
                </c:pt>
                <c:pt idx="355">
                  <c:v>41264.0</c:v>
                </c:pt>
                <c:pt idx="356">
                  <c:v>41265.0</c:v>
                </c:pt>
                <c:pt idx="357">
                  <c:v>41266.0</c:v>
                </c:pt>
                <c:pt idx="358">
                  <c:v>41267.0</c:v>
                </c:pt>
                <c:pt idx="359">
                  <c:v>41268.0</c:v>
                </c:pt>
                <c:pt idx="360">
                  <c:v>41269.0</c:v>
                </c:pt>
                <c:pt idx="361">
                  <c:v>41270.0</c:v>
                </c:pt>
                <c:pt idx="362">
                  <c:v>41271.0</c:v>
                </c:pt>
                <c:pt idx="363">
                  <c:v>41272.0</c:v>
                </c:pt>
                <c:pt idx="364">
                  <c:v>41273.0</c:v>
                </c:pt>
                <c:pt idx="365">
                  <c:v>41274.0</c:v>
                </c:pt>
              </c:numCache>
            </c:numRef>
          </c:cat>
          <c:val>
            <c:numRef>
              <c:f>'2012'!$G$2:$G$367</c:f>
              <c:numCache>
                <c:formatCode>0</c:formatCode>
                <c:ptCount val="366"/>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2.0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1.0</c:v>
                </c:pt>
                <c:pt idx="70">
                  <c:v>0.0</c:v>
                </c:pt>
                <c:pt idx="71">
                  <c:v>0.0</c:v>
                </c:pt>
                <c:pt idx="72">
                  <c:v>3.0</c:v>
                </c:pt>
                <c:pt idx="73">
                  <c:v>0.0</c:v>
                </c:pt>
                <c:pt idx="74">
                  <c:v>9.0</c:v>
                </c:pt>
                <c:pt idx="75">
                  <c:v>16.0</c:v>
                </c:pt>
                <c:pt idx="76">
                  <c:v>5.0</c:v>
                </c:pt>
                <c:pt idx="77">
                  <c:v>10.0</c:v>
                </c:pt>
                <c:pt idx="78">
                  <c:v>4.0</c:v>
                </c:pt>
                <c:pt idx="79">
                  <c:v>3.0</c:v>
                </c:pt>
                <c:pt idx="80">
                  <c:v>9.0</c:v>
                </c:pt>
                <c:pt idx="81">
                  <c:v>16.0</c:v>
                </c:pt>
                <c:pt idx="82">
                  <c:v>17.0</c:v>
                </c:pt>
                <c:pt idx="83">
                  <c:v>12.0</c:v>
                </c:pt>
                <c:pt idx="84">
                  <c:v>4.0</c:v>
                </c:pt>
                <c:pt idx="85">
                  <c:v>7.0</c:v>
                </c:pt>
                <c:pt idx="86">
                  <c:v>31.0</c:v>
                </c:pt>
                <c:pt idx="87">
                  <c:v>13.0</c:v>
                </c:pt>
                <c:pt idx="88">
                  <c:v>9.0</c:v>
                </c:pt>
                <c:pt idx="89">
                  <c:v>16.0</c:v>
                </c:pt>
                <c:pt idx="90">
                  <c:v>6.0</c:v>
                </c:pt>
                <c:pt idx="91">
                  <c:v>8.0</c:v>
                </c:pt>
                <c:pt idx="92">
                  <c:v>7.0</c:v>
                </c:pt>
                <c:pt idx="93">
                  <c:v>13.0</c:v>
                </c:pt>
                <c:pt idx="94">
                  <c:v>7.0</c:v>
                </c:pt>
                <c:pt idx="95">
                  <c:v>8.0</c:v>
                </c:pt>
                <c:pt idx="96">
                  <c:v>4.0</c:v>
                </c:pt>
                <c:pt idx="97">
                  <c:v>2.0</c:v>
                </c:pt>
                <c:pt idx="98">
                  <c:v>6.0</c:v>
                </c:pt>
                <c:pt idx="99">
                  <c:v>2.0</c:v>
                </c:pt>
                <c:pt idx="100">
                  <c:v>5.0</c:v>
                </c:pt>
                <c:pt idx="101">
                  <c:v>3.0</c:v>
                </c:pt>
                <c:pt idx="102">
                  <c:v>1.0</c:v>
                </c:pt>
                <c:pt idx="103">
                  <c:v>5.0</c:v>
                </c:pt>
                <c:pt idx="104">
                  <c:v>1.0</c:v>
                </c:pt>
                <c:pt idx="105">
                  <c:v>0.0</c:v>
                </c:pt>
                <c:pt idx="106">
                  <c:v>1.0</c:v>
                </c:pt>
                <c:pt idx="107">
                  <c:v>3.0</c:v>
                </c:pt>
                <c:pt idx="108">
                  <c:v>0.0</c:v>
                </c:pt>
                <c:pt idx="109">
                  <c:v>2.0</c:v>
                </c:pt>
                <c:pt idx="110">
                  <c:v>1.0</c:v>
                </c:pt>
                <c:pt idx="111">
                  <c:v>1.0</c:v>
                </c:pt>
                <c:pt idx="112">
                  <c:v>3.0</c:v>
                </c:pt>
                <c:pt idx="113">
                  <c:v>0.0</c:v>
                </c:pt>
                <c:pt idx="114">
                  <c:v>0.0</c:v>
                </c:pt>
                <c:pt idx="115">
                  <c:v>3.0</c:v>
                </c:pt>
                <c:pt idx="116">
                  <c:v>0.0</c:v>
                </c:pt>
                <c:pt idx="117">
                  <c:v>0.0</c:v>
                </c:pt>
                <c:pt idx="118">
                  <c:v>1.0</c:v>
                </c:pt>
                <c:pt idx="119">
                  <c:v>0.0</c:v>
                </c:pt>
                <c:pt idx="120">
                  <c:v>1.0</c:v>
                </c:pt>
                <c:pt idx="121">
                  <c:v>3.0</c:v>
                </c:pt>
                <c:pt idx="122">
                  <c:v>2.0</c:v>
                </c:pt>
                <c:pt idx="123">
                  <c:v>3.0</c:v>
                </c:pt>
                <c:pt idx="124">
                  <c:v>0.0</c:v>
                </c:pt>
                <c:pt idx="125">
                  <c:v>2.0</c:v>
                </c:pt>
                <c:pt idx="126">
                  <c:v>0.0</c:v>
                </c:pt>
                <c:pt idx="127">
                  <c:v>3.0</c:v>
                </c:pt>
                <c:pt idx="128">
                  <c:v>10.0</c:v>
                </c:pt>
                <c:pt idx="129">
                  <c:v>0.0</c:v>
                </c:pt>
                <c:pt idx="130">
                  <c:v>4.0</c:v>
                </c:pt>
                <c:pt idx="131">
                  <c:v>5.0</c:v>
                </c:pt>
                <c:pt idx="132">
                  <c:v>1.0</c:v>
                </c:pt>
                <c:pt idx="133">
                  <c:v>2.0</c:v>
                </c:pt>
                <c:pt idx="134">
                  <c:v>1.0</c:v>
                </c:pt>
                <c:pt idx="135">
                  <c:v>7.0</c:v>
                </c:pt>
                <c:pt idx="136">
                  <c:v>1.0</c:v>
                </c:pt>
                <c:pt idx="137">
                  <c:v>0.0</c:v>
                </c:pt>
                <c:pt idx="138">
                  <c:v>0.0</c:v>
                </c:pt>
                <c:pt idx="139">
                  <c:v>0.0</c:v>
                </c:pt>
                <c:pt idx="140">
                  <c:v>0.0</c:v>
                </c:pt>
                <c:pt idx="141">
                  <c:v>2.0</c:v>
                </c:pt>
                <c:pt idx="142">
                  <c:v>1.0</c:v>
                </c:pt>
                <c:pt idx="143">
                  <c:v>2.0</c:v>
                </c:pt>
                <c:pt idx="144">
                  <c:v>0.0</c:v>
                </c:pt>
                <c:pt idx="145">
                  <c:v>3.0</c:v>
                </c:pt>
                <c:pt idx="146">
                  <c:v>1.0</c:v>
                </c:pt>
                <c:pt idx="147">
                  <c:v>0.0</c:v>
                </c:pt>
                <c:pt idx="148">
                  <c:v>0.0</c:v>
                </c:pt>
                <c:pt idx="149">
                  <c:v>0.0</c:v>
                </c:pt>
                <c:pt idx="150">
                  <c:v>1.0</c:v>
                </c:pt>
                <c:pt idx="151">
                  <c:v>2.0</c:v>
                </c:pt>
                <c:pt idx="152">
                  <c:v>0.0</c:v>
                </c:pt>
                <c:pt idx="153">
                  <c:v>0.0</c:v>
                </c:pt>
                <c:pt idx="154">
                  <c:v>3.0</c:v>
                </c:pt>
                <c:pt idx="155">
                  <c:v>0.0</c:v>
                </c:pt>
                <c:pt idx="156">
                  <c:v>3.0</c:v>
                </c:pt>
                <c:pt idx="157">
                  <c:v>5.0</c:v>
                </c:pt>
                <c:pt idx="158">
                  <c:v>2.0</c:v>
                </c:pt>
                <c:pt idx="159">
                  <c:v>1.0</c:v>
                </c:pt>
                <c:pt idx="160">
                  <c:v>1.0</c:v>
                </c:pt>
                <c:pt idx="161">
                  <c:v>0.0</c:v>
                </c:pt>
                <c:pt idx="162">
                  <c:v>0.0</c:v>
                </c:pt>
                <c:pt idx="163">
                  <c:v>0.0</c:v>
                </c:pt>
                <c:pt idx="164">
                  <c:v>2.0</c:v>
                </c:pt>
                <c:pt idx="165">
                  <c:v>0.0</c:v>
                </c:pt>
                <c:pt idx="166">
                  <c:v>0.0</c:v>
                </c:pt>
                <c:pt idx="167">
                  <c:v>2.0</c:v>
                </c:pt>
                <c:pt idx="168">
                  <c:v>2.0</c:v>
                </c:pt>
                <c:pt idx="169">
                  <c:v>0.0</c:v>
                </c:pt>
                <c:pt idx="170">
                  <c:v>0.0</c:v>
                </c:pt>
                <c:pt idx="171">
                  <c:v>0.0</c:v>
                </c:pt>
                <c:pt idx="172">
                  <c:v>0.0</c:v>
                </c:pt>
                <c:pt idx="173">
                  <c:v>0.0</c:v>
                </c:pt>
                <c:pt idx="174">
                  <c:v>0.0</c:v>
                </c:pt>
                <c:pt idx="175">
                  <c:v>1.0</c:v>
                </c:pt>
                <c:pt idx="176">
                  <c:v>1.0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numCache>
            </c:numRef>
          </c:val>
          <c:smooth val="0"/>
        </c:ser>
        <c:dLbls>
          <c:showLegendKey val="0"/>
          <c:showVal val="0"/>
          <c:showCatName val="0"/>
          <c:showSerName val="0"/>
          <c:showPercent val="0"/>
          <c:showBubbleSize val="0"/>
        </c:dLbls>
        <c:marker val="1"/>
        <c:smooth val="0"/>
        <c:axId val="-2109610536"/>
        <c:axId val="-2109614120"/>
      </c:lineChart>
      <c:dateAx>
        <c:axId val="-2109610536"/>
        <c:scaling>
          <c:orientation val="minMax"/>
        </c:scaling>
        <c:delete val="0"/>
        <c:axPos val="b"/>
        <c:numFmt formatCode="m/d/yyyy" sourceLinked="0"/>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a:solidFill>
                  <a:schemeClr val="bg1">
                    <a:lumMod val="50000"/>
                  </a:schemeClr>
                </a:solidFill>
              </a:defRPr>
            </a:pPr>
            <a:endParaRPr lang="en-US"/>
          </a:p>
        </c:txPr>
        <c:crossAx val="-2109614120"/>
        <c:crosses val="autoZero"/>
        <c:auto val="1"/>
        <c:lblOffset val="100"/>
        <c:baseTimeUnit val="days"/>
      </c:dateAx>
      <c:valAx>
        <c:axId val="-2109614120"/>
        <c:scaling>
          <c:orientation val="minMax"/>
          <c:max val="6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solidFill>
                  <a:schemeClr val="bg1">
                    <a:lumMod val="50000"/>
                  </a:schemeClr>
                </a:solidFill>
              </a:defRPr>
            </a:pPr>
            <a:endParaRPr lang="en-US"/>
          </a:p>
        </c:txPr>
        <c:crossAx val="-2109610536"/>
        <c:crosses val="autoZero"/>
        <c:crossBetween val="between"/>
      </c:valAx>
      <c:spPr>
        <a:noFill/>
        <a:ln w="25400">
          <a:noFill/>
        </a:ln>
      </c:spPr>
    </c:plotArea>
    <c:legend>
      <c:legendPos val="b"/>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04149395855238"/>
          <c:y val="0.0379146867980898"/>
          <c:w val="0.869630715653826"/>
          <c:h val="0.719634054065204"/>
        </c:manualLayout>
      </c:layout>
      <c:lineChart>
        <c:grouping val="standard"/>
        <c:varyColors val="0"/>
        <c:ser>
          <c:idx val="3"/>
          <c:order val="0"/>
          <c:tx>
            <c:strRef>
              <c:f>'2012'!$E$1</c:f>
              <c:strCache>
                <c:ptCount val="1"/>
                <c:pt idx="0">
                  <c:v>Broadcast</c:v>
                </c:pt>
              </c:strCache>
            </c:strRef>
          </c:tx>
          <c:spPr>
            <a:ln w="28575" cap="rnd">
              <a:solidFill>
                <a:schemeClr val="bg1">
                  <a:lumMod val="65000"/>
                </a:schemeClr>
              </a:solidFill>
              <a:round/>
            </a:ln>
            <a:effectLst/>
          </c:spPr>
          <c:marker>
            <c:symbol val="none"/>
          </c:marker>
          <c:dLbls>
            <c:dLbl>
              <c:idx val="30"/>
              <c:layout>
                <c:manualLayout>
                  <c:x val="-0.102564102564103"/>
                  <c:y val="-0.0658870037885027"/>
                </c:manualLayout>
              </c:layout>
              <c:tx>
                <c:rich>
                  <a:bodyPr/>
                  <a:lstStyle/>
                  <a:p>
                    <a:r>
                      <a:rPr lang="en-US"/>
                      <a:t>McDonald's</a:t>
                    </a:r>
                    <a:r>
                      <a:rPr lang="en-US" baseline="0"/>
                      <a:t> Discontinues LFTB</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67"/>
              <c:layout>
                <c:manualLayout>
                  <c:x val="-0.145299145299145"/>
                  <c:y val="-0.312963267995388"/>
                </c:manualLayout>
              </c:layout>
              <c:tx>
                <c:rich>
                  <a:bodyPr/>
                  <a:lstStyle/>
                  <a:p>
                    <a:r>
                      <a:rPr lang="en-US"/>
                      <a:t>ABC News World Report Broadcasts</a:t>
                    </a:r>
                  </a:p>
                </c:rich>
              </c:tx>
              <c:showLegendKey val="0"/>
              <c:showVal val="1"/>
              <c:showCatName val="0"/>
              <c:showSerName val="0"/>
              <c:showPercent val="0"/>
              <c:showBubbleSize val="0"/>
              <c:extLst>
                <c:ext xmlns:c15="http://schemas.microsoft.com/office/drawing/2012/chart" uri="{CE6537A1-D6FC-4f65-9D91-7224C49458BB}"/>
              </c:extLst>
            </c:dLbl>
            <c:dLbl>
              <c:idx val="128"/>
              <c:layout>
                <c:manualLayout>
                  <c:x val="-0.0756208089257924"/>
                  <c:y val="-0.11128199033911"/>
                </c:manualLayout>
              </c:layout>
              <c:tx>
                <c:rich>
                  <a:bodyPr/>
                  <a:lstStyle/>
                  <a:p>
                    <a:r>
                      <a:rPr lang="en-US"/>
                      <a:t>Beef Products Inc. Announces Closing of 3 Plants</a:t>
                    </a:r>
                  </a:p>
                </c:rich>
              </c:tx>
              <c:showLegendKey val="0"/>
              <c:showVal val="1"/>
              <c:showCatName val="0"/>
              <c:showSerName val="0"/>
              <c:showPercent val="0"/>
              <c:showBubbleSize val="0"/>
              <c:extLst>
                <c:ext xmlns:c15="http://schemas.microsoft.com/office/drawing/2012/chart" uri="{CE6537A1-D6FC-4f65-9D91-7224C49458BB}"/>
              </c:extLst>
            </c:dLbl>
            <c:dLbl>
              <c:idx val="156"/>
              <c:layout/>
              <c:tx>
                <c:rich>
                  <a:bodyPr/>
                  <a:lstStyle/>
                  <a:p>
                    <a:r>
                      <a:rPr lang="en-US"/>
                      <a:t>47</a:t>
                    </a:r>
                    <a:r>
                      <a:rPr lang="en-US" baseline="0"/>
                      <a:t> States Reject LFTB for School Lunch Program</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56"/>
              <c:layout/>
              <c:tx>
                <c:rich>
                  <a:bodyPr/>
                  <a:lstStyle/>
                  <a:p>
                    <a:r>
                      <a:rPr lang="en-US"/>
                      <a:t>Beef Products Inc. Announces Lawsuit</a:t>
                    </a:r>
                    <a:r>
                      <a:rPr lang="en-US" baseline="0"/>
                      <a:t> Against ABC News</a:t>
                    </a:r>
                  </a:p>
                </c:rich>
              </c:tx>
              <c:showLegendKey val="0"/>
              <c:showVal val="1"/>
              <c:showCatName val="0"/>
              <c:showSerName val="0"/>
              <c:showPercent val="0"/>
              <c:showBubbleSize val="0"/>
              <c:extLst>
                <c:ext xmlns:c15="http://schemas.microsoft.com/office/drawing/2012/chart" uri="{CE6537A1-D6FC-4f65-9D91-7224C49458BB}"/>
              </c:extLst>
            </c:dLbl>
            <c:spPr>
              <a:solidFill>
                <a:schemeClr val="bg1">
                  <a:lumMod val="95000"/>
                </a:schemeClr>
              </a:solidFill>
              <a:ln>
                <a:solidFill>
                  <a:schemeClr val="bg2">
                    <a:lumMod val="50000"/>
                  </a:schemeClr>
                </a:solidFill>
              </a:ln>
              <a:effectLst/>
            </c:spPr>
            <c:txPr>
              <a:bodyPr wrap="square" lIns="38100" tIns="19050" rIns="38100" bIns="19050" anchor="ctr">
                <a:spAutoFit/>
              </a:bodyPr>
              <a:lstStyle/>
              <a:p>
                <a:pPr>
                  <a:defRPr sz="800">
                    <a:solidFill>
                      <a:schemeClr val="bg1">
                        <a:lumMod val="65000"/>
                      </a:schemeClr>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a:noFill/>
                    </a:ln>
                  </c:spPr>
                </c15:leaderLines>
              </c:ext>
            </c:extLst>
          </c:dLbls>
          <c:cat>
            <c:numRef>
              <c:f>'2012'!$A$2:$A$367</c:f>
              <c:numCache>
                <c:formatCode>m/d/yyyy</c:formatCode>
                <c:ptCount val="366"/>
                <c:pt idx="0">
                  <c:v>40909.0</c:v>
                </c:pt>
                <c:pt idx="1">
                  <c:v>40910.0</c:v>
                </c:pt>
                <c:pt idx="2">
                  <c:v>40911.0</c:v>
                </c:pt>
                <c:pt idx="3">
                  <c:v>40912.0</c:v>
                </c:pt>
                <c:pt idx="4">
                  <c:v>40913.0</c:v>
                </c:pt>
                <c:pt idx="5">
                  <c:v>40914.0</c:v>
                </c:pt>
                <c:pt idx="6">
                  <c:v>40915.0</c:v>
                </c:pt>
                <c:pt idx="7">
                  <c:v>40916.0</c:v>
                </c:pt>
                <c:pt idx="8">
                  <c:v>40917.0</c:v>
                </c:pt>
                <c:pt idx="9">
                  <c:v>40918.0</c:v>
                </c:pt>
                <c:pt idx="10">
                  <c:v>40919.0</c:v>
                </c:pt>
                <c:pt idx="11">
                  <c:v>40920.0</c:v>
                </c:pt>
                <c:pt idx="12">
                  <c:v>40921.0</c:v>
                </c:pt>
                <c:pt idx="13">
                  <c:v>40922.0</c:v>
                </c:pt>
                <c:pt idx="14">
                  <c:v>40923.0</c:v>
                </c:pt>
                <c:pt idx="15">
                  <c:v>40924.0</c:v>
                </c:pt>
                <c:pt idx="16">
                  <c:v>40925.0</c:v>
                </c:pt>
                <c:pt idx="17">
                  <c:v>40926.0</c:v>
                </c:pt>
                <c:pt idx="18">
                  <c:v>40927.0</c:v>
                </c:pt>
                <c:pt idx="19">
                  <c:v>40928.0</c:v>
                </c:pt>
                <c:pt idx="20">
                  <c:v>40929.0</c:v>
                </c:pt>
                <c:pt idx="21">
                  <c:v>40930.0</c:v>
                </c:pt>
                <c:pt idx="22">
                  <c:v>40931.0</c:v>
                </c:pt>
                <c:pt idx="23">
                  <c:v>40932.0</c:v>
                </c:pt>
                <c:pt idx="24">
                  <c:v>40933.0</c:v>
                </c:pt>
                <c:pt idx="25">
                  <c:v>40934.0</c:v>
                </c:pt>
                <c:pt idx="26">
                  <c:v>40935.0</c:v>
                </c:pt>
                <c:pt idx="27">
                  <c:v>40936.0</c:v>
                </c:pt>
                <c:pt idx="28">
                  <c:v>40937.0</c:v>
                </c:pt>
                <c:pt idx="29">
                  <c:v>40938.0</c:v>
                </c:pt>
                <c:pt idx="30">
                  <c:v>40939.0</c:v>
                </c:pt>
                <c:pt idx="31">
                  <c:v>40940.0</c:v>
                </c:pt>
                <c:pt idx="32">
                  <c:v>40941.0</c:v>
                </c:pt>
                <c:pt idx="33">
                  <c:v>40942.0</c:v>
                </c:pt>
                <c:pt idx="34">
                  <c:v>40943.0</c:v>
                </c:pt>
                <c:pt idx="35">
                  <c:v>40944.0</c:v>
                </c:pt>
                <c:pt idx="36">
                  <c:v>40945.0</c:v>
                </c:pt>
                <c:pt idx="37">
                  <c:v>40946.0</c:v>
                </c:pt>
                <c:pt idx="38">
                  <c:v>40947.0</c:v>
                </c:pt>
                <c:pt idx="39">
                  <c:v>40948.0</c:v>
                </c:pt>
                <c:pt idx="40">
                  <c:v>40949.0</c:v>
                </c:pt>
                <c:pt idx="41">
                  <c:v>40950.0</c:v>
                </c:pt>
                <c:pt idx="42">
                  <c:v>40951.0</c:v>
                </c:pt>
                <c:pt idx="43">
                  <c:v>40952.0</c:v>
                </c:pt>
                <c:pt idx="44">
                  <c:v>40953.0</c:v>
                </c:pt>
                <c:pt idx="45">
                  <c:v>40954.0</c:v>
                </c:pt>
                <c:pt idx="46">
                  <c:v>40955.0</c:v>
                </c:pt>
                <c:pt idx="47">
                  <c:v>40956.0</c:v>
                </c:pt>
                <c:pt idx="48">
                  <c:v>40957.0</c:v>
                </c:pt>
                <c:pt idx="49">
                  <c:v>40958.0</c:v>
                </c:pt>
                <c:pt idx="50">
                  <c:v>40959.0</c:v>
                </c:pt>
                <c:pt idx="51">
                  <c:v>40960.0</c:v>
                </c:pt>
                <c:pt idx="52">
                  <c:v>40961.0</c:v>
                </c:pt>
                <c:pt idx="53">
                  <c:v>40962.0</c:v>
                </c:pt>
                <c:pt idx="54">
                  <c:v>40963.0</c:v>
                </c:pt>
                <c:pt idx="55">
                  <c:v>40964.0</c:v>
                </c:pt>
                <c:pt idx="56">
                  <c:v>40965.0</c:v>
                </c:pt>
                <c:pt idx="57">
                  <c:v>40966.0</c:v>
                </c:pt>
                <c:pt idx="58">
                  <c:v>40967.0</c:v>
                </c:pt>
                <c:pt idx="59">
                  <c:v>40968.0</c:v>
                </c:pt>
                <c:pt idx="60">
                  <c:v>40969.0</c:v>
                </c:pt>
                <c:pt idx="61">
                  <c:v>40970.0</c:v>
                </c:pt>
                <c:pt idx="62">
                  <c:v>40971.0</c:v>
                </c:pt>
                <c:pt idx="63">
                  <c:v>40972.0</c:v>
                </c:pt>
                <c:pt idx="64">
                  <c:v>40973.0</c:v>
                </c:pt>
                <c:pt idx="65">
                  <c:v>40974.0</c:v>
                </c:pt>
                <c:pt idx="66">
                  <c:v>40975.0</c:v>
                </c:pt>
                <c:pt idx="67">
                  <c:v>40976.0</c:v>
                </c:pt>
                <c:pt idx="68">
                  <c:v>40977.0</c:v>
                </c:pt>
                <c:pt idx="69">
                  <c:v>40978.0</c:v>
                </c:pt>
                <c:pt idx="70">
                  <c:v>40979.0</c:v>
                </c:pt>
                <c:pt idx="71">
                  <c:v>40980.0</c:v>
                </c:pt>
                <c:pt idx="72">
                  <c:v>40981.0</c:v>
                </c:pt>
                <c:pt idx="73">
                  <c:v>40982.0</c:v>
                </c:pt>
                <c:pt idx="74">
                  <c:v>40983.0</c:v>
                </c:pt>
                <c:pt idx="75">
                  <c:v>40984.0</c:v>
                </c:pt>
                <c:pt idx="76">
                  <c:v>40985.0</c:v>
                </c:pt>
                <c:pt idx="77">
                  <c:v>40986.0</c:v>
                </c:pt>
                <c:pt idx="78">
                  <c:v>40987.0</c:v>
                </c:pt>
                <c:pt idx="79">
                  <c:v>40988.0</c:v>
                </c:pt>
                <c:pt idx="80">
                  <c:v>40989.0</c:v>
                </c:pt>
                <c:pt idx="81">
                  <c:v>40990.0</c:v>
                </c:pt>
                <c:pt idx="82">
                  <c:v>40991.0</c:v>
                </c:pt>
                <c:pt idx="83">
                  <c:v>40992.0</c:v>
                </c:pt>
                <c:pt idx="84">
                  <c:v>40993.0</c:v>
                </c:pt>
                <c:pt idx="85">
                  <c:v>40994.0</c:v>
                </c:pt>
                <c:pt idx="86">
                  <c:v>40995.0</c:v>
                </c:pt>
                <c:pt idx="87">
                  <c:v>40996.0</c:v>
                </c:pt>
                <c:pt idx="88">
                  <c:v>40997.0</c:v>
                </c:pt>
                <c:pt idx="89">
                  <c:v>40998.0</c:v>
                </c:pt>
                <c:pt idx="90">
                  <c:v>40999.0</c:v>
                </c:pt>
                <c:pt idx="91">
                  <c:v>41000.0</c:v>
                </c:pt>
                <c:pt idx="92">
                  <c:v>41001.0</c:v>
                </c:pt>
                <c:pt idx="93">
                  <c:v>41002.0</c:v>
                </c:pt>
                <c:pt idx="94">
                  <c:v>41003.0</c:v>
                </c:pt>
                <c:pt idx="95">
                  <c:v>41004.0</c:v>
                </c:pt>
                <c:pt idx="96">
                  <c:v>41005.0</c:v>
                </c:pt>
                <c:pt idx="97">
                  <c:v>41006.0</c:v>
                </c:pt>
                <c:pt idx="98">
                  <c:v>41007.0</c:v>
                </c:pt>
                <c:pt idx="99">
                  <c:v>41008.0</c:v>
                </c:pt>
                <c:pt idx="100">
                  <c:v>41009.0</c:v>
                </c:pt>
                <c:pt idx="101">
                  <c:v>41010.0</c:v>
                </c:pt>
                <c:pt idx="102">
                  <c:v>41011.0</c:v>
                </c:pt>
                <c:pt idx="103">
                  <c:v>41012.0</c:v>
                </c:pt>
                <c:pt idx="104">
                  <c:v>41013.0</c:v>
                </c:pt>
                <c:pt idx="105">
                  <c:v>41014.0</c:v>
                </c:pt>
                <c:pt idx="106">
                  <c:v>41015.0</c:v>
                </c:pt>
                <c:pt idx="107">
                  <c:v>41016.0</c:v>
                </c:pt>
                <c:pt idx="108">
                  <c:v>41017.0</c:v>
                </c:pt>
                <c:pt idx="109">
                  <c:v>41018.0</c:v>
                </c:pt>
                <c:pt idx="110">
                  <c:v>41019.0</c:v>
                </c:pt>
                <c:pt idx="111">
                  <c:v>41020.0</c:v>
                </c:pt>
                <c:pt idx="112">
                  <c:v>41021.0</c:v>
                </c:pt>
                <c:pt idx="113">
                  <c:v>41022.0</c:v>
                </c:pt>
                <c:pt idx="114">
                  <c:v>41023.0</c:v>
                </c:pt>
                <c:pt idx="115">
                  <c:v>41024.0</c:v>
                </c:pt>
                <c:pt idx="116">
                  <c:v>41025.0</c:v>
                </c:pt>
                <c:pt idx="117">
                  <c:v>41026.0</c:v>
                </c:pt>
                <c:pt idx="118">
                  <c:v>41027.0</c:v>
                </c:pt>
                <c:pt idx="119">
                  <c:v>41028.0</c:v>
                </c:pt>
                <c:pt idx="120">
                  <c:v>41029.0</c:v>
                </c:pt>
                <c:pt idx="121">
                  <c:v>41030.0</c:v>
                </c:pt>
                <c:pt idx="122">
                  <c:v>41031.0</c:v>
                </c:pt>
                <c:pt idx="123">
                  <c:v>41032.0</c:v>
                </c:pt>
                <c:pt idx="124">
                  <c:v>41033.0</c:v>
                </c:pt>
                <c:pt idx="125">
                  <c:v>41034.0</c:v>
                </c:pt>
                <c:pt idx="126">
                  <c:v>41035.0</c:v>
                </c:pt>
                <c:pt idx="127">
                  <c:v>41036.0</c:v>
                </c:pt>
                <c:pt idx="128">
                  <c:v>41037.0</c:v>
                </c:pt>
                <c:pt idx="129">
                  <c:v>41038.0</c:v>
                </c:pt>
                <c:pt idx="130">
                  <c:v>41039.0</c:v>
                </c:pt>
                <c:pt idx="131">
                  <c:v>41040.0</c:v>
                </c:pt>
                <c:pt idx="132">
                  <c:v>41041.0</c:v>
                </c:pt>
                <c:pt idx="133">
                  <c:v>41042.0</c:v>
                </c:pt>
                <c:pt idx="134">
                  <c:v>41043.0</c:v>
                </c:pt>
                <c:pt idx="135">
                  <c:v>41044.0</c:v>
                </c:pt>
                <c:pt idx="136">
                  <c:v>41045.0</c:v>
                </c:pt>
                <c:pt idx="137">
                  <c:v>41046.0</c:v>
                </c:pt>
                <c:pt idx="138">
                  <c:v>41047.0</c:v>
                </c:pt>
                <c:pt idx="139">
                  <c:v>41048.0</c:v>
                </c:pt>
                <c:pt idx="140">
                  <c:v>41049.0</c:v>
                </c:pt>
                <c:pt idx="141">
                  <c:v>41050.0</c:v>
                </c:pt>
                <c:pt idx="142">
                  <c:v>41051.0</c:v>
                </c:pt>
                <c:pt idx="143">
                  <c:v>41052.0</c:v>
                </c:pt>
                <c:pt idx="144">
                  <c:v>41053.0</c:v>
                </c:pt>
                <c:pt idx="145">
                  <c:v>41054.0</c:v>
                </c:pt>
                <c:pt idx="146">
                  <c:v>41055.0</c:v>
                </c:pt>
                <c:pt idx="147">
                  <c:v>41056.0</c:v>
                </c:pt>
                <c:pt idx="148">
                  <c:v>41057.0</c:v>
                </c:pt>
                <c:pt idx="149">
                  <c:v>41058.0</c:v>
                </c:pt>
                <c:pt idx="150">
                  <c:v>41059.0</c:v>
                </c:pt>
                <c:pt idx="151">
                  <c:v>41060.0</c:v>
                </c:pt>
                <c:pt idx="152">
                  <c:v>41061.0</c:v>
                </c:pt>
                <c:pt idx="153">
                  <c:v>41062.0</c:v>
                </c:pt>
                <c:pt idx="154">
                  <c:v>41063.0</c:v>
                </c:pt>
                <c:pt idx="155">
                  <c:v>41064.0</c:v>
                </c:pt>
                <c:pt idx="156">
                  <c:v>41065.0</c:v>
                </c:pt>
                <c:pt idx="157">
                  <c:v>41066.0</c:v>
                </c:pt>
                <c:pt idx="158">
                  <c:v>41067.0</c:v>
                </c:pt>
                <c:pt idx="159">
                  <c:v>41068.0</c:v>
                </c:pt>
                <c:pt idx="160">
                  <c:v>41069.0</c:v>
                </c:pt>
                <c:pt idx="161">
                  <c:v>41070.0</c:v>
                </c:pt>
                <c:pt idx="162">
                  <c:v>41071.0</c:v>
                </c:pt>
                <c:pt idx="163">
                  <c:v>41072.0</c:v>
                </c:pt>
                <c:pt idx="164">
                  <c:v>41073.0</c:v>
                </c:pt>
                <c:pt idx="165">
                  <c:v>41074.0</c:v>
                </c:pt>
                <c:pt idx="166">
                  <c:v>41075.0</c:v>
                </c:pt>
                <c:pt idx="167">
                  <c:v>41076.0</c:v>
                </c:pt>
                <c:pt idx="168">
                  <c:v>41077.0</c:v>
                </c:pt>
                <c:pt idx="169">
                  <c:v>41078.0</c:v>
                </c:pt>
                <c:pt idx="170">
                  <c:v>41079.0</c:v>
                </c:pt>
                <c:pt idx="171">
                  <c:v>41080.0</c:v>
                </c:pt>
                <c:pt idx="172">
                  <c:v>41081.0</c:v>
                </c:pt>
                <c:pt idx="173">
                  <c:v>41082.0</c:v>
                </c:pt>
                <c:pt idx="174">
                  <c:v>41083.0</c:v>
                </c:pt>
                <c:pt idx="175">
                  <c:v>41084.0</c:v>
                </c:pt>
                <c:pt idx="176">
                  <c:v>41085.0</c:v>
                </c:pt>
                <c:pt idx="177">
                  <c:v>41086.0</c:v>
                </c:pt>
                <c:pt idx="178">
                  <c:v>41087.0</c:v>
                </c:pt>
                <c:pt idx="179">
                  <c:v>41088.0</c:v>
                </c:pt>
                <c:pt idx="180">
                  <c:v>41089.0</c:v>
                </c:pt>
                <c:pt idx="181">
                  <c:v>41090.0</c:v>
                </c:pt>
                <c:pt idx="182">
                  <c:v>41091.0</c:v>
                </c:pt>
                <c:pt idx="183">
                  <c:v>41092.0</c:v>
                </c:pt>
                <c:pt idx="184">
                  <c:v>41093.0</c:v>
                </c:pt>
                <c:pt idx="185">
                  <c:v>41094.0</c:v>
                </c:pt>
                <c:pt idx="186">
                  <c:v>41095.0</c:v>
                </c:pt>
                <c:pt idx="187">
                  <c:v>41096.0</c:v>
                </c:pt>
                <c:pt idx="188">
                  <c:v>41097.0</c:v>
                </c:pt>
                <c:pt idx="189">
                  <c:v>41098.0</c:v>
                </c:pt>
                <c:pt idx="190">
                  <c:v>41099.0</c:v>
                </c:pt>
                <c:pt idx="191">
                  <c:v>41100.0</c:v>
                </c:pt>
                <c:pt idx="192">
                  <c:v>41101.0</c:v>
                </c:pt>
                <c:pt idx="193">
                  <c:v>41102.0</c:v>
                </c:pt>
                <c:pt idx="194">
                  <c:v>41103.0</c:v>
                </c:pt>
                <c:pt idx="195">
                  <c:v>41104.0</c:v>
                </c:pt>
                <c:pt idx="196">
                  <c:v>41105.0</c:v>
                </c:pt>
                <c:pt idx="197">
                  <c:v>41106.0</c:v>
                </c:pt>
                <c:pt idx="198">
                  <c:v>41107.0</c:v>
                </c:pt>
                <c:pt idx="199">
                  <c:v>41108.0</c:v>
                </c:pt>
                <c:pt idx="200">
                  <c:v>41109.0</c:v>
                </c:pt>
                <c:pt idx="201">
                  <c:v>41110.0</c:v>
                </c:pt>
                <c:pt idx="202">
                  <c:v>41111.0</c:v>
                </c:pt>
                <c:pt idx="203">
                  <c:v>41112.0</c:v>
                </c:pt>
                <c:pt idx="204">
                  <c:v>41113.0</c:v>
                </c:pt>
                <c:pt idx="205">
                  <c:v>41114.0</c:v>
                </c:pt>
                <c:pt idx="206">
                  <c:v>41115.0</c:v>
                </c:pt>
                <c:pt idx="207">
                  <c:v>41116.0</c:v>
                </c:pt>
                <c:pt idx="208">
                  <c:v>41117.0</c:v>
                </c:pt>
                <c:pt idx="209">
                  <c:v>41118.0</c:v>
                </c:pt>
                <c:pt idx="210">
                  <c:v>41119.0</c:v>
                </c:pt>
                <c:pt idx="211">
                  <c:v>41120.0</c:v>
                </c:pt>
                <c:pt idx="212">
                  <c:v>41121.0</c:v>
                </c:pt>
                <c:pt idx="213">
                  <c:v>41122.0</c:v>
                </c:pt>
                <c:pt idx="214">
                  <c:v>41123.0</c:v>
                </c:pt>
                <c:pt idx="215">
                  <c:v>41124.0</c:v>
                </c:pt>
                <c:pt idx="216">
                  <c:v>41125.0</c:v>
                </c:pt>
                <c:pt idx="217">
                  <c:v>41126.0</c:v>
                </c:pt>
                <c:pt idx="218">
                  <c:v>41127.0</c:v>
                </c:pt>
                <c:pt idx="219">
                  <c:v>41128.0</c:v>
                </c:pt>
                <c:pt idx="220">
                  <c:v>41129.0</c:v>
                </c:pt>
                <c:pt idx="221">
                  <c:v>41130.0</c:v>
                </c:pt>
                <c:pt idx="222">
                  <c:v>41131.0</c:v>
                </c:pt>
                <c:pt idx="223">
                  <c:v>41132.0</c:v>
                </c:pt>
                <c:pt idx="224">
                  <c:v>41133.0</c:v>
                </c:pt>
                <c:pt idx="225">
                  <c:v>41134.0</c:v>
                </c:pt>
                <c:pt idx="226">
                  <c:v>41135.0</c:v>
                </c:pt>
                <c:pt idx="227">
                  <c:v>41136.0</c:v>
                </c:pt>
                <c:pt idx="228">
                  <c:v>41137.0</c:v>
                </c:pt>
                <c:pt idx="229">
                  <c:v>41138.0</c:v>
                </c:pt>
                <c:pt idx="230">
                  <c:v>41139.0</c:v>
                </c:pt>
                <c:pt idx="231">
                  <c:v>41140.0</c:v>
                </c:pt>
                <c:pt idx="232">
                  <c:v>41141.0</c:v>
                </c:pt>
                <c:pt idx="233">
                  <c:v>41142.0</c:v>
                </c:pt>
                <c:pt idx="234">
                  <c:v>41143.0</c:v>
                </c:pt>
                <c:pt idx="235">
                  <c:v>41144.0</c:v>
                </c:pt>
                <c:pt idx="236">
                  <c:v>41145.0</c:v>
                </c:pt>
                <c:pt idx="237">
                  <c:v>41146.0</c:v>
                </c:pt>
                <c:pt idx="238">
                  <c:v>41147.0</c:v>
                </c:pt>
                <c:pt idx="239">
                  <c:v>41148.0</c:v>
                </c:pt>
                <c:pt idx="240">
                  <c:v>41149.0</c:v>
                </c:pt>
                <c:pt idx="241">
                  <c:v>41150.0</c:v>
                </c:pt>
                <c:pt idx="242">
                  <c:v>41151.0</c:v>
                </c:pt>
                <c:pt idx="243">
                  <c:v>41152.0</c:v>
                </c:pt>
                <c:pt idx="244">
                  <c:v>41153.0</c:v>
                </c:pt>
                <c:pt idx="245">
                  <c:v>41154.0</c:v>
                </c:pt>
                <c:pt idx="246">
                  <c:v>41155.0</c:v>
                </c:pt>
                <c:pt idx="247">
                  <c:v>41156.0</c:v>
                </c:pt>
                <c:pt idx="248">
                  <c:v>41157.0</c:v>
                </c:pt>
                <c:pt idx="249">
                  <c:v>41158.0</c:v>
                </c:pt>
                <c:pt idx="250">
                  <c:v>41159.0</c:v>
                </c:pt>
                <c:pt idx="251">
                  <c:v>41160.0</c:v>
                </c:pt>
                <c:pt idx="252">
                  <c:v>41161.0</c:v>
                </c:pt>
                <c:pt idx="253">
                  <c:v>41162.0</c:v>
                </c:pt>
                <c:pt idx="254">
                  <c:v>41163.0</c:v>
                </c:pt>
                <c:pt idx="255">
                  <c:v>41164.0</c:v>
                </c:pt>
                <c:pt idx="256">
                  <c:v>41165.0</c:v>
                </c:pt>
                <c:pt idx="257">
                  <c:v>41166.0</c:v>
                </c:pt>
                <c:pt idx="258">
                  <c:v>41167.0</c:v>
                </c:pt>
                <c:pt idx="259">
                  <c:v>41168.0</c:v>
                </c:pt>
                <c:pt idx="260">
                  <c:v>41169.0</c:v>
                </c:pt>
                <c:pt idx="261">
                  <c:v>41170.0</c:v>
                </c:pt>
                <c:pt idx="262">
                  <c:v>41171.0</c:v>
                </c:pt>
                <c:pt idx="263">
                  <c:v>41172.0</c:v>
                </c:pt>
                <c:pt idx="264">
                  <c:v>41173.0</c:v>
                </c:pt>
                <c:pt idx="265">
                  <c:v>41174.0</c:v>
                </c:pt>
                <c:pt idx="266">
                  <c:v>41175.0</c:v>
                </c:pt>
                <c:pt idx="267">
                  <c:v>41176.0</c:v>
                </c:pt>
                <c:pt idx="268">
                  <c:v>41177.0</c:v>
                </c:pt>
                <c:pt idx="269">
                  <c:v>41178.0</c:v>
                </c:pt>
                <c:pt idx="270">
                  <c:v>41179.0</c:v>
                </c:pt>
                <c:pt idx="271">
                  <c:v>41180.0</c:v>
                </c:pt>
                <c:pt idx="272">
                  <c:v>41181.0</c:v>
                </c:pt>
                <c:pt idx="273">
                  <c:v>41182.0</c:v>
                </c:pt>
                <c:pt idx="274">
                  <c:v>41183.0</c:v>
                </c:pt>
                <c:pt idx="275">
                  <c:v>41184.0</c:v>
                </c:pt>
                <c:pt idx="276">
                  <c:v>41185.0</c:v>
                </c:pt>
                <c:pt idx="277">
                  <c:v>41186.0</c:v>
                </c:pt>
                <c:pt idx="278">
                  <c:v>41187.0</c:v>
                </c:pt>
                <c:pt idx="279">
                  <c:v>41188.0</c:v>
                </c:pt>
                <c:pt idx="280">
                  <c:v>41189.0</c:v>
                </c:pt>
                <c:pt idx="281">
                  <c:v>41190.0</c:v>
                </c:pt>
                <c:pt idx="282">
                  <c:v>41191.0</c:v>
                </c:pt>
                <c:pt idx="283">
                  <c:v>41192.0</c:v>
                </c:pt>
                <c:pt idx="284">
                  <c:v>41193.0</c:v>
                </c:pt>
                <c:pt idx="285">
                  <c:v>41194.0</c:v>
                </c:pt>
                <c:pt idx="286">
                  <c:v>41195.0</c:v>
                </c:pt>
                <c:pt idx="287">
                  <c:v>41196.0</c:v>
                </c:pt>
                <c:pt idx="288">
                  <c:v>41197.0</c:v>
                </c:pt>
                <c:pt idx="289">
                  <c:v>41198.0</c:v>
                </c:pt>
                <c:pt idx="290">
                  <c:v>41199.0</c:v>
                </c:pt>
                <c:pt idx="291">
                  <c:v>41200.0</c:v>
                </c:pt>
                <c:pt idx="292">
                  <c:v>41201.0</c:v>
                </c:pt>
                <c:pt idx="293">
                  <c:v>41202.0</c:v>
                </c:pt>
                <c:pt idx="294">
                  <c:v>41203.0</c:v>
                </c:pt>
                <c:pt idx="295">
                  <c:v>41204.0</c:v>
                </c:pt>
                <c:pt idx="296">
                  <c:v>41205.0</c:v>
                </c:pt>
                <c:pt idx="297">
                  <c:v>41206.0</c:v>
                </c:pt>
                <c:pt idx="298">
                  <c:v>41207.0</c:v>
                </c:pt>
                <c:pt idx="299">
                  <c:v>41208.0</c:v>
                </c:pt>
                <c:pt idx="300">
                  <c:v>41209.0</c:v>
                </c:pt>
                <c:pt idx="301">
                  <c:v>41210.0</c:v>
                </c:pt>
                <c:pt idx="302">
                  <c:v>41211.0</c:v>
                </c:pt>
                <c:pt idx="303">
                  <c:v>41212.0</c:v>
                </c:pt>
                <c:pt idx="304">
                  <c:v>41213.0</c:v>
                </c:pt>
                <c:pt idx="305">
                  <c:v>41214.0</c:v>
                </c:pt>
                <c:pt idx="306">
                  <c:v>41215.0</c:v>
                </c:pt>
                <c:pt idx="307">
                  <c:v>41216.0</c:v>
                </c:pt>
                <c:pt idx="308">
                  <c:v>41217.0</c:v>
                </c:pt>
                <c:pt idx="309">
                  <c:v>41218.0</c:v>
                </c:pt>
                <c:pt idx="310">
                  <c:v>41219.0</c:v>
                </c:pt>
                <c:pt idx="311">
                  <c:v>41220.0</c:v>
                </c:pt>
                <c:pt idx="312">
                  <c:v>41221.0</c:v>
                </c:pt>
                <c:pt idx="313">
                  <c:v>41222.0</c:v>
                </c:pt>
                <c:pt idx="314">
                  <c:v>41223.0</c:v>
                </c:pt>
                <c:pt idx="315">
                  <c:v>41224.0</c:v>
                </c:pt>
                <c:pt idx="316">
                  <c:v>41225.0</c:v>
                </c:pt>
                <c:pt idx="317">
                  <c:v>41226.0</c:v>
                </c:pt>
                <c:pt idx="318">
                  <c:v>41227.0</c:v>
                </c:pt>
                <c:pt idx="319">
                  <c:v>41228.0</c:v>
                </c:pt>
                <c:pt idx="320">
                  <c:v>41229.0</c:v>
                </c:pt>
                <c:pt idx="321">
                  <c:v>41230.0</c:v>
                </c:pt>
                <c:pt idx="322">
                  <c:v>41231.0</c:v>
                </c:pt>
                <c:pt idx="323">
                  <c:v>41232.0</c:v>
                </c:pt>
                <c:pt idx="324">
                  <c:v>41233.0</c:v>
                </c:pt>
                <c:pt idx="325">
                  <c:v>41234.0</c:v>
                </c:pt>
                <c:pt idx="326">
                  <c:v>41235.0</c:v>
                </c:pt>
                <c:pt idx="327">
                  <c:v>41236.0</c:v>
                </c:pt>
                <c:pt idx="328">
                  <c:v>41237.0</c:v>
                </c:pt>
                <c:pt idx="329">
                  <c:v>41238.0</c:v>
                </c:pt>
                <c:pt idx="330">
                  <c:v>41239.0</c:v>
                </c:pt>
                <c:pt idx="331">
                  <c:v>41240.0</c:v>
                </c:pt>
                <c:pt idx="332">
                  <c:v>41241.0</c:v>
                </c:pt>
                <c:pt idx="333">
                  <c:v>41242.0</c:v>
                </c:pt>
                <c:pt idx="334">
                  <c:v>41243.0</c:v>
                </c:pt>
                <c:pt idx="335">
                  <c:v>41244.0</c:v>
                </c:pt>
                <c:pt idx="336">
                  <c:v>41245.0</c:v>
                </c:pt>
                <c:pt idx="337">
                  <c:v>41246.0</c:v>
                </c:pt>
                <c:pt idx="338">
                  <c:v>41247.0</c:v>
                </c:pt>
                <c:pt idx="339">
                  <c:v>41248.0</c:v>
                </c:pt>
                <c:pt idx="340">
                  <c:v>41249.0</c:v>
                </c:pt>
                <c:pt idx="341">
                  <c:v>41250.0</c:v>
                </c:pt>
                <c:pt idx="342">
                  <c:v>41251.0</c:v>
                </c:pt>
                <c:pt idx="343">
                  <c:v>41252.0</c:v>
                </c:pt>
                <c:pt idx="344">
                  <c:v>41253.0</c:v>
                </c:pt>
                <c:pt idx="345">
                  <c:v>41254.0</c:v>
                </c:pt>
                <c:pt idx="346">
                  <c:v>41255.0</c:v>
                </c:pt>
                <c:pt idx="347">
                  <c:v>41256.0</c:v>
                </c:pt>
                <c:pt idx="348">
                  <c:v>41257.0</c:v>
                </c:pt>
                <c:pt idx="349">
                  <c:v>41258.0</c:v>
                </c:pt>
                <c:pt idx="350">
                  <c:v>41259.0</c:v>
                </c:pt>
                <c:pt idx="351">
                  <c:v>41260.0</c:v>
                </c:pt>
                <c:pt idx="352">
                  <c:v>41261.0</c:v>
                </c:pt>
                <c:pt idx="353">
                  <c:v>41262.0</c:v>
                </c:pt>
                <c:pt idx="354">
                  <c:v>41263.0</c:v>
                </c:pt>
                <c:pt idx="355">
                  <c:v>41264.0</c:v>
                </c:pt>
                <c:pt idx="356">
                  <c:v>41265.0</c:v>
                </c:pt>
                <c:pt idx="357">
                  <c:v>41266.0</c:v>
                </c:pt>
                <c:pt idx="358">
                  <c:v>41267.0</c:v>
                </c:pt>
                <c:pt idx="359">
                  <c:v>41268.0</c:v>
                </c:pt>
                <c:pt idx="360">
                  <c:v>41269.0</c:v>
                </c:pt>
                <c:pt idx="361">
                  <c:v>41270.0</c:v>
                </c:pt>
                <c:pt idx="362">
                  <c:v>41271.0</c:v>
                </c:pt>
                <c:pt idx="363">
                  <c:v>41272.0</c:v>
                </c:pt>
                <c:pt idx="364">
                  <c:v>41273.0</c:v>
                </c:pt>
                <c:pt idx="365">
                  <c:v>41274.0</c:v>
                </c:pt>
              </c:numCache>
            </c:numRef>
          </c:cat>
          <c:val>
            <c:numRef>
              <c:f>'2012'!$E$2:$E$367</c:f>
              <c:numCache>
                <c:formatCode>0</c:formatCode>
                <c:ptCount val="366"/>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5.0</c:v>
                </c:pt>
                <c:pt idx="30">
                  <c:v>27.0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1.0</c:v>
                </c:pt>
                <c:pt idx="61">
                  <c:v>2.0</c:v>
                </c:pt>
                <c:pt idx="62">
                  <c:v>0.0</c:v>
                </c:pt>
                <c:pt idx="63">
                  <c:v>0.0</c:v>
                </c:pt>
                <c:pt idx="64">
                  <c:v>1.0</c:v>
                </c:pt>
                <c:pt idx="65">
                  <c:v>0.0</c:v>
                </c:pt>
                <c:pt idx="66">
                  <c:v>3.0</c:v>
                </c:pt>
                <c:pt idx="67">
                  <c:v>31.0</c:v>
                </c:pt>
                <c:pt idx="68">
                  <c:v>10.0</c:v>
                </c:pt>
                <c:pt idx="69">
                  <c:v>7.0</c:v>
                </c:pt>
                <c:pt idx="70">
                  <c:v>2.0</c:v>
                </c:pt>
                <c:pt idx="71">
                  <c:v>5.0</c:v>
                </c:pt>
                <c:pt idx="72">
                  <c:v>8.0</c:v>
                </c:pt>
                <c:pt idx="73">
                  <c:v>5.0</c:v>
                </c:pt>
                <c:pt idx="74">
                  <c:v>49.0</c:v>
                </c:pt>
                <c:pt idx="75">
                  <c:v>29.0</c:v>
                </c:pt>
                <c:pt idx="76">
                  <c:v>2.0</c:v>
                </c:pt>
                <c:pt idx="77">
                  <c:v>3.0</c:v>
                </c:pt>
                <c:pt idx="78">
                  <c:v>7.0</c:v>
                </c:pt>
                <c:pt idx="79">
                  <c:v>17.0</c:v>
                </c:pt>
                <c:pt idx="80">
                  <c:v>29.0</c:v>
                </c:pt>
                <c:pt idx="81">
                  <c:v>41.0</c:v>
                </c:pt>
                <c:pt idx="82">
                  <c:v>19.0</c:v>
                </c:pt>
                <c:pt idx="83">
                  <c:v>1.0</c:v>
                </c:pt>
                <c:pt idx="84">
                  <c:v>0.0</c:v>
                </c:pt>
                <c:pt idx="85">
                  <c:v>34.0</c:v>
                </c:pt>
                <c:pt idx="86">
                  <c:v>59.0</c:v>
                </c:pt>
                <c:pt idx="87">
                  <c:v>29.0</c:v>
                </c:pt>
                <c:pt idx="88">
                  <c:v>54.0</c:v>
                </c:pt>
                <c:pt idx="89">
                  <c:v>36.0</c:v>
                </c:pt>
                <c:pt idx="90">
                  <c:v>1.0</c:v>
                </c:pt>
                <c:pt idx="91">
                  <c:v>0.0</c:v>
                </c:pt>
                <c:pt idx="92">
                  <c:v>7.0</c:v>
                </c:pt>
                <c:pt idx="93">
                  <c:v>26.0</c:v>
                </c:pt>
                <c:pt idx="94">
                  <c:v>16.0</c:v>
                </c:pt>
                <c:pt idx="95">
                  <c:v>0.0</c:v>
                </c:pt>
                <c:pt idx="96">
                  <c:v>5.0</c:v>
                </c:pt>
                <c:pt idx="97">
                  <c:v>0.0</c:v>
                </c:pt>
                <c:pt idx="98">
                  <c:v>0.0</c:v>
                </c:pt>
                <c:pt idx="99">
                  <c:v>0.0</c:v>
                </c:pt>
                <c:pt idx="100">
                  <c:v>1.0</c:v>
                </c:pt>
                <c:pt idx="101">
                  <c:v>12.0</c:v>
                </c:pt>
                <c:pt idx="102">
                  <c:v>5.0</c:v>
                </c:pt>
                <c:pt idx="103">
                  <c:v>5.0</c:v>
                </c:pt>
                <c:pt idx="104">
                  <c:v>0.0</c:v>
                </c:pt>
                <c:pt idx="105">
                  <c:v>0.0</c:v>
                </c:pt>
                <c:pt idx="106">
                  <c:v>0.0</c:v>
                </c:pt>
                <c:pt idx="107">
                  <c:v>0.0</c:v>
                </c:pt>
                <c:pt idx="108">
                  <c:v>1.0</c:v>
                </c:pt>
                <c:pt idx="109">
                  <c:v>2.0</c:v>
                </c:pt>
                <c:pt idx="110">
                  <c:v>1.0</c:v>
                </c:pt>
                <c:pt idx="111">
                  <c:v>0.0</c:v>
                </c:pt>
                <c:pt idx="112">
                  <c:v>0.0</c:v>
                </c:pt>
                <c:pt idx="113">
                  <c:v>0.0</c:v>
                </c:pt>
                <c:pt idx="114">
                  <c:v>2.0</c:v>
                </c:pt>
                <c:pt idx="115">
                  <c:v>3.0</c:v>
                </c:pt>
                <c:pt idx="116">
                  <c:v>0.0</c:v>
                </c:pt>
                <c:pt idx="117">
                  <c:v>0.0</c:v>
                </c:pt>
                <c:pt idx="118">
                  <c:v>0.0</c:v>
                </c:pt>
                <c:pt idx="119">
                  <c:v>0.0</c:v>
                </c:pt>
                <c:pt idx="120">
                  <c:v>0.0</c:v>
                </c:pt>
                <c:pt idx="121">
                  <c:v>1.0</c:v>
                </c:pt>
                <c:pt idx="122">
                  <c:v>0.0</c:v>
                </c:pt>
                <c:pt idx="123">
                  <c:v>2.0</c:v>
                </c:pt>
                <c:pt idx="124">
                  <c:v>0.0</c:v>
                </c:pt>
                <c:pt idx="125">
                  <c:v>0.0</c:v>
                </c:pt>
                <c:pt idx="126">
                  <c:v>0.0</c:v>
                </c:pt>
                <c:pt idx="127">
                  <c:v>5.0</c:v>
                </c:pt>
                <c:pt idx="128">
                  <c:v>26.0</c:v>
                </c:pt>
                <c:pt idx="129">
                  <c:v>1.0</c:v>
                </c:pt>
                <c:pt idx="130">
                  <c:v>0.0</c:v>
                </c:pt>
                <c:pt idx="131">
                  <c:v>1.0</c:v>
                </c:pt>
                <c:pt idx="132">
                  <c:v>0.0</c:v>
                </c:pt>
                <c:pt idx="133">
                  <c:v>0.0</c:v>
                </c:pt>
                <c:pt idx="134">
                  <c:v>2.0</c:v>
                </c:pt>
                <c:pt idx="135">
                  <c:v>5.0</c:v>
                </c:pt>
                <c:pt idx="136">
                  <c:v>4.0</c:v>
                </c:pt>
                <c:pt idx="137">
                  <c:v>0.0</c:v>
                </c:pt>
                <c:pt idx="138">
                  <c:v>0.0</c:v>
                </c:pt>
                <c:pt idx="139">
                  <c:v>0.0</c:v>
                </c:pt>
                <c:pt idx="140">
                  <c:v>1.0</c:v>
                </c:pt>
                <c:pt idx="141">
                  <c:v>2.0</c:v>
                </c:pt>
                <c:pt idx="142">
                  <c:v>7.0</c:v>
                </c:pt>
                <c:pt idx="143">
                  <c:v>2.0</c:v>
                </c:pt>
                <c:pt idx="144">
                  <c:v>0.0</c:v>
                </c:pt>
                <c:pt idx="145">
                  <c:v>2.0</c:v>
                </c:pt>
                <c:pt idx="146">
                  <c:v>0.0</c:v>
                </c:pt>
                <c:pt idx="147">
                  <c:v>0.0</c:v>
                </c:pt>
                <c:pt idx="148">
                  <c:v>0.0</c:v>
                </c:pt>
                <c:pt idx="149">
                  <c:v>0.0</c:v>
                </c:pt>
                <c:pt idx="150">
                  <c:v>0.0</c:v>
                </c:pt>
                <c:pt idx="151">
                  <c:v>0.0</c:v>
                </c:pt>
                <c:pt idx="152">
                  <c:v>0.0</c:v>
                </c:pt>
                <c:pt idx="153">
                  <c:v>0.0</c:v>
                </c:pt>
                <c:pt idx="154">
                  <c:v>0.0</c:v>
                </c:pt>
                <c:pt idx="155">
                  <c:v>0.0</c:v>
                </c:pt>
                <c:pt idx="156">
                  <c:v>13.0</c:v>
                </c:pt>
                <c:pt idx="157">
                  <c:v>1.0</c:v>
                </c:pt>
                <c:pt idx="158">
                  <c:v>2.0</c:v>
                </c:pt>
                <c:pt idx="159">
                  <c:v>0.0</c:v>
                </c:pt>
                <c:pt idx="160">
                  <c:v>0.0</c:v>
                </c:pt>
                <c:pt idx="161">
                  <c:v>0.0</c:v>
                </c:pt>
                <c:pt idx="162">
                  <c:v>0.0</c:v>
                </c:pt>
                <c:pt idx="163">
                  <c:v>1.0</c:v>
                </c:pt>
                <c:pt idx="164">
                  <c:v>0.0</c:v>
                </c:pt>
                <c:pt idx="165">
                  <c:v>1.0</c:v>
                </c:pt>
                <c:pt idx="166">
                  <c:v>0.0</c:v>
                </c:pt>
                <c:pt idx="167">
                  <c:v>0.0</c:v>
                </c:pt>
                <c:pt idx="168">
                  <c:v>0.0</c:v>
                </c:pt>
                <c:pt idx="169">
                  <c:v>0.0</c:v>
                </c:pt>
                <c:pt idx="170">
                  <c:v>1.0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1.0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1.0</c:v>
                </c:pt>
                <c:pt idx="215">
                  <c:v>0.0</c:v>
                </c:pt>
                <c:pt idx="216">
                  <c:v>0.0</c:v>
                </c:pt>
                <c:pt idx="217">
                  <c:v>0.0</c:v>
                </c:pt>
                <c:pt idx="218">
                  <c:v>1.0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1.0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1.0</c:v>
                </c:pt>
                <c:pt idx="256">
                  <c:v>22.0</c:v>
                </c:pt>
                <c:pt idx="257">
                  <c:v>11.0</c:v>
                </c:pt>
                <c:pt idx="258">
                  <c:v>1.0</c:v>
                </c:pt>
                <c:pt idx="259">
                  <c:v>0.0</c:v>
                </c:pt>
                <c:pt idx="260">
                  <c:v>0.0</c:v>
                </c:pt>
                <c:pt idx="261">
                  <c:v>1.0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1.0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1.0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2.0</c:v>
                </c:pt>
                <c:pt idx="363">
                  <c:v>1.0</c:v>
                </c:pt>
                <c:pt idx="364">
                  <c:v>0.0</c:v>
                </c:pt>
                <c:pt idx="365">
                  <c:v>0.0</c:v>
                </c:pt>
              </c:numCache>
            </c:numRef>
          </c:val>
          <c:smooth val="0"/>
        </c:ser>
        <c:ser>
          <c:idx val="4"/>
          <c:order val="1"/>
          <c:tx>
            <c:strRef>
              <c:f>'2012'!$F$1</c:f>
              <c:strCache>
                <c:ptCount val="1"/>
                <c:pt idx="0">
                  <c:v>ABC</c:v>
                </c:pt>
              </c:strCache>
            </c:strRef>
          </c:tx>
          <c:spPr>
            <a:ln w="28575" cap="rnd">
              <a:solidFill>
                <a:schemeClr val="accent2">
                  <a:lumMod val="75000"/>
                </a:schemeClr>
              </a:solidFill>
              <a:round/>
            </a:ln>
            <a:effectLst/>
          </c:spPr>
          <c:marker>
            <c:symbol val="none"/>
          </c:marker>
          <c:cat>
            <c:numRef>
              <c:f>'2012'!$A$2:$A$367</c:f>
              <c:numCache>
                <c:formatCode>m/d/yyyy</c:formatCode>
                <c:ptCount val="366"/>
                <c:pt idx="0">
                  <c:v>40909.0</c:v>
                </c:pt>
                <c:pt idx="1">
                  <c:v>40910.0</c:v>
                </c:pt>
                <c:pt idx="2">
                  <c:v>40911.0</c:v>
                </c:pt>
                <c:pt idx="3">
                  <c:v>40912.0</c:v>
                </c:pt>
                <c:pt idx="4">
                  <c:v>40913.0</c:v>
                </c:pt>
                <c:pt idx="5">
                  <c:v>40914.0</c:v>
                </c:pt>
                <c:pt idx="6">
                  <c:v>40915.0</c:v>
                </c:pt>
                <c:pt idx="7">
                  <c:v>40916.0</c:v>
                </c:pt>
                <c:pt idx="8">
                  <c:v>40917.0</c:v>
                </c:pt>
                <c:pt idx="9">
                  <c:v>40918.0</c:v>
                </c:pt>
                <c:pt idx="10">
                  <c:v>40919.0</c:v>
                </c:pt>
                <c:pt idx="11">
                  <c:v>40920.0</c:v>
                </c:pt>
                <c:pt idx="12">
                  <c:v>40921.0</c:v>
                </c:pt>
                <c:pt idx="13">
                  <c:v>40922.0</c:v>
                </c:pt>
                <c:pt idx="14">
                  <c:v>40923.0</c:v>
                </c:pt>
                <c:pt idx="15">
                  <c:v>40924.0</c:v>
                </c:pt>
                <c:pt idx="16">
                  <c:v>40925.0</c:v>
                </c:pt>
                <c:pt idx="17">
                  <c:v>40926.0</c:v>
                </c:pt>
                <c:pt idx="18">
                  <c:v>40927.0</c:v>
                </c:pt>
                <c:pt idx="19">
                  <c:v>40928.0</c:v>
                </c:pt>
                <c:pt idx="20">
                  <c:v>40929.0</c:v>
                </c:pt>
                <c:pt idx="21">
                  <c:v>40930.0</c:v>
                </c:pt>
                <c:pt idx="22">
                  <c:v>40931.0</c:v>
                </c:pt>
                <c:pt idx="23">
                  <c:v>40932.0</c:v>
                </c:pt>
                <c:pt idx="24">
                  <c:v>40933.0</c:v>
                </c:pt>
                <c:pt idx="25">
                  <c:v>40934.0</c:v>
                </c:pt>
                <c:pt idx="26">
                  <c:v>40935.0</c:v>
                </c:pt>
                <c:pt idx="27">
                  <c:v>40936.0</c:v>
                </c:pt>
                <c:pt idx="28">
                  <c:v>40937.0</c:v>
                </c:pt>
                <c:pt idx="29">
                  <c:v>40938.0</c:v>
                </c:pt>
                <c:pt idx="30">
                  <c:v>40939.0</c:v>
                </c:pt>
                <c:pt idx="31">
                  <c:v>40940.0</c:v>
                </c:pt>
                <c:pt idx="32">
                  <c:v>40941.0</c:v>
                </c:pt>
                <c:pt idx="33">
                  <c:v>40942.0</c:v>
                </c:pt>
                <c:pt idx="34">
                  <c:v>40943.0</c:v>
                </c:pt>
                <c:pt idx="35">
                  <c:v>40944.0</c:v>
                </c:pt>
                <c:pt idx="36">
                  <c:v>40945.0</c:v>
                </c:pt>
                <c:pt idx="37">
                  <c:v>40946.0</c:v>
                </c:pt>
                <c:pt idx="38">
                  <c:v>40947.0</c:v>
                </c:pt>
                <c:pt idx="39">
                  <c:v>40948.0</c:v>
                </c:pt>
                <c:pt idx="40">
                  <c:v>40949.0</c:v>
                </c:pt>
                <c:pt idx="41">
                  <c:v>40950.0</c:v>
                </c:pt>
                <c:pt idx="42">
                  <c:v>40951.0</c:v>
                </c:pt>
                <c:pt idx="43">
                  <c:v>40952.0</c:v>
                </c:pt>
                <c:pt idx="44">
                  <c:v>40953.0</c:v>
                </c:pt>
                <c:pt idx="45">
                  <c:v>40954.0</c:v>
                </c:pt>
                <c:pt idx="46">
                  <c:v>40955.0</c:v>
                </c:pt>
                <c:pt idx="47">
                  <c:v>40956.0</c:v>
                </c:pt>
                <c:pt idx="48">
                  <c:v>40957.0</c:v>
                </c:pt>
                <c:pt idx="49">
                  <c:v>40958.0</c:v>
                </c:pt>
                <c:pt idx="50">
                  <c:v>40959.0</c:v>
                </c:pt>
                <c:pt idx="51">
                  <c:v>40960.0</c:v>
                </c:pt>
                <c:pt idx="52">
                  <c:v>40961.0</c:v>
                </c:pt>
                <c:pt idx="53">
                  <c:v>40962.0</c:v>
                </c:pt>
                <c:pt idx="54">
                  <c:v>40963.0</c:v>
                </c:pt>
                <c:pt idx="55">
                  <c:v>40964.0</c:v>
                </c:pt>
                <c:pt idx="56">
                  <c:v>40965.0</c:v>
                </c:pt>
                <c:pt idx="57">
                  <c:v>40966.0</c:v>
                </c:pt>
                <c:pt idx="58">
                  <c:v>40967.0</c:v>
                </c:pt>
                <c:pt idx="59">
                  <c:v>40968.0</c:v>
                </c:pt>
                <c:pt idx="60">
                  <c:v>40969.0</c:v>
                </c:pt>
                <c:pt idx="61">
                  <c:v>40970.0</c:v>
                </c:pt>
                <c:pt idx="62">
                  <c:v>40971.0</c:v>
                </c:pt>
                <c:pt idx="63">
                  <c:v>40972.0</c:v>
                </c:pt>
                <c:pt idx="64">
                  <c:v>40973.0</c:v>
                </c:pt>
                <c:pt idx="65">
                  <c:v>40974.0</c:v>
                </c:pt>
                <c:pt idx="66">
                  <c:v>40975.0</c:v>
                </c:pt>
                <c:pt idx="67">
                  <c:v>40976.0</c:v>
                </c:pt>
                <c:pt idx="68">
                  <c:v>40977.0</c:v>
                </c:pt>
                <c:pt idx="69">
                  <c:v>40978.0</c:v>
                </c:pt>
                <c:pt idx="70">
                  <c:v>40979.0</c:v>
                </c:pt>
                <c:pt idx="71">
                  <c:v>40980.0</c:v>
                </c:pt>
                <c:pt idx="72">
                  <c:v>40981.0</c:v>
                </c:pt>
                <c:pt idx="73">
                  <c:v>40982.0</c:v>
                </c:pt>
                <c:pt idx="74">
                  <c:v>40983.0</c:v>
                </c:pt>
                <c:pt idx="75">
                  <c:v>40984.0</c:v>
                </c:pt>
                <c:pt idx="76">
                  <c:v>40985.0</c:v>
                </c:pt>
                <c:pt idx="77">
                  <c:v>40986.0</c:v>
                </c:pt>
                <c:pt idx="78">
                  <c:v>40987.0</c:v>
                </c:pt>
                <c:pt idx="79">
                  <c:v>40988.0</c:v>
                </c:pt>
                <c:pt idx="80">
                  <c:v>40989.0</c:v>
                </c:pt>
                <c:pt idx="81">
                  <c:v>40990.0</c:v>
                </c:pt>
                <c:pt idx="82">
                  <c:v>40991.0</c:v>
                </c:pt>
                <c:pt idx="83">
                  <c:v>40992.0</c:v>
                </c:pt>
                <c:pt idx="84">
                  <c:v>40993.0</c:v>
                </c:pt>
                <c:pt idx="85">
                  <c:v>40994.0</c:v>
                </c:pt>
                <c:pt idx="86">
                  <c:v>40995.0</c:v>
                </c:pt>
                <c:pt idx="87">
                  <c:v>40996.0</c:v>
                </c:pt>
                <c:pt idx="88">
                  <c:v>40997.0</c:v>
                </c:pt>
                <c:pt idx="89">
                  <c:v>40998.0</c:v>
                </c:pt>
                <c:pt idx="90">
                  <c:v>40999.0</c:v>
                </c:pt>
                <c:pt idx="91">
                  <c:v>41000.0</c:v>
                </c:pt>
                <c:pt idx="92">
                  <c:v>41001.0</c:v>
                </c:pt>
                <c:pt idx="93">
                  <c:v>41002.0</c:v>
                </c:pt>
                <c:pt idx="94">
                  <c:v>41003.0</c:v>
                </c:pt>
                <c:pt idx="95">
                  <c:v>41004.0</c:v>
                </c:pt>
                <c:pt idx="96">
                  <c:v>41005.0</c:v>
                </c:pt>
                <c:pt idx="97">
                  <c:v>41006.0</c:v>
                </c:pt>
                <c:pt idx="98">
                  <c:v>41007.0</c:v>
                </c:pt>
                <c:pt idx="99">
                  <c:v>41008.0</c:v>
                </c:pt>
                <c:pt idx="100">
                  <c:v>41009.0</c:v>
                </c:pt>
                <c:pt idx="101">
                  <c:v>41010.0</c:v>
                </c:pt>
                <c:pt idx="102">
                  <c:v>41011.0</c:v>
                </c:pt>
                <c:pt idx="103">
                  <c:v>41012.0</c:v>
                </c:pt>
                <c:pt idx="104">
                  <c:v>41013.0</c:v>
                </c:pt>
                <c:pt idx="105">
                  <c:v>41014.0</c:v>
                </c:pt>
                <c:pt idx="106">
                  <c:v>41015.0</c:v>
                </c:pt>
                <c:pt idx="107">
                  <c:v>41016.0</c:v>
                </c:pt>
                <c:pt idx="108">
                  <c:v>41017.0</c:v>
                </c:pt>
                <c:pt idx="109">
                  <c:v>41018.0</c:v>
                </c:pt>
                <c:pt idx="110">
                  <c:v>41019.0</c:v>
                </c:pt>
                <c:pt idx="111">
                  <c:v>41020.0</c:v>
                </c:pt>
                <c:pt idx="112">
                  <c:v>41021.0</c:v>
                </c:pt>
                <c:pt idx="113">
                  <c:v>41022.0</c:v>
                </c:pt>
                <c:pt idx="114">
                  <c:v>41023.0</c:v>
                </c:pt>
                <c:pt idx="115">
                  <c:v>41024.0</c:v>
                </c:pt>
                <c:pt idx="116">
                  <c:v>41025.0</c:v>
                </c:pt>
                <c:pt idx="117">
                  <c:v>41026.0</c:v>
                </c:pt>
                <c:pt idx="118">
                  <c:v>41027.0</c:v>
                </c:pt>
                <c:pt idx="119">
                  <c:v>41028.0</c:v>
                </c:pt>
                <c:pt idx="120">
                  <c:v>41029.0</c:v>
                </c:pt>
                <c:pt idx="121">
                  <c:v>41030.0</c:v>
                </c:pt>
                <c:pt idx="122">
                  <c:v>41031.0</c:v>
                </c:pt>
                <c:pt idx="123">
                  <c:v>41032.0</c:v>
                </c:pt>
                <c:pt idx="124">
                  <c:v>41033.0</c:v>
                </c:pt>
                <c:pt idx="125">
                  <c:v>41034.0</c:v>
                </c:pt>
                <c:pt idx="126">
                  <c:v>41035.0</c:v>
                </c:pt>
                <c:pt idx="127">
                  <c:v>41036.0</c:v>
                </c:pt>
                <c:pt idx="128">
                  <c:v>41037.0</c:v>
                </c:pt>
                <c:pt idx="129">
                  <c:v>41038.0</c:v>
                </c:pt>
                <c:pt idx="130">
                  <c:v>41039.0</c:v>
                </c:pt>
                <c:pt idx="131">
                  <c:v>41040.0</c:v>
                </c:pt>
                <c:pt idx="132">
                  <c:v>41041.0</c:v>
                </c:pt>
                <c:pt idx="133">
                  <c:v>41042.0</c:v>
                </c:pt>
                <c:pt idx="134">
                  <c:v>41043.0</c:v>
                </c:pt>
                <c:pt idx="135">
                  <c:v>41044.0</c:v>
                </c:pt>
                <c:pt idx="136">
                  <c:v>41045.0</c:v>
                </c:pt>
                <c:pt idx="137">
                  <c:v>41046.0</c:v>
                </c:pt>
                <c:pt idx="138">
                  <c:v>41047.0</c:v>
                </c:pt>
                <c:pt idx="139">
                  <c:v>41048.0</c:v>
                </c:pt>
                <c:pt idx="140">
                  <c:v>41049.0</c:v>
                </c:pt>
                <c:pt idx="141">
                  <c:v>41050.0</c:v>
                </c:pt>
                <c:pt idx="142">
                  <c:v>41051.0</c:v>
                </c:pt>
                <c:pt idx="143">
                  <c:v>41052.0</c:v>
                </c:pt>
                <c:pt idx="144">
                  <c:v>41053.0</c:v>
                </c:pt>
                <c:pt idx="145">
                  <c:v>41054.0</c:v>
                </c:pt>
                <c:pt idx="146">
                  <c:v>41055.0</c:v>
                </c:pt>
                <c:pt idx="147">
                  <c:v>41056.0</c:v>
                </c:pt>
                <c:pt idx="148">
                  <c:v>41057.0</c:v>
                </c:pt>
                <c:pt idx="149">
                  <c:v>41058.0</c:v>
                </c:pt>
                <c:pt idx="150">
                  <c:v>41059.0</c:v>
                </c:pt>
                <c:pt idx="151">
                  <c:v>41060.0</c:v>
                </c:pt>
                <c:pt idx="152">
                  <c:v>41061.0</c:v>
                </c:pt>
                <c:pt idx="153">
                  <c:v>41062.0</c:v>
                </c:pt>
                <c:pt idx="154">
                  <c:v>41063.0</c:v>
                </c:pt>
                <c:pt idx="155">
                  <c:v>41064.0</c:v>
                </c:pt>
                <c:pt idx="156">
                  <c:v>41065.0</c:v>
                </c:pt>
                <c:pt idx="157">
                  <c:v>41066.0</c:v>
                </c:pt>
                <c:pt idx="158">
                  <c:v>41067.0</c:v>
                </c:pt>
                <c:pt idx="159">
                  <c:v>41068.0</c:v>
                </c:pt>
                <c:pt idx="160">
                  <c:v>41069.0</c:v>
                </c:pt>
                <c:pt idx="161">
                  <c:v>41070.0</c:v>
                </c:pt>
                <c:pt idx="162">
                  <c:v>41071.0</c:v>
                </c:pt>
                <c:pt idx="163">
                  <c:v>41072.0</c:v>
                </c:pt>
                <c:pt idx="164">
                  <c:v>41073.0</c:v>
                </c:pt>
                <c:pt idx="165">
                  <c:v>41074.0</c:v>
                </c:pt>
                <c:pt idx="166">
                  <c:v>41075.0</c:v>
                </c:pt>
                <c:pt idx="167">
                  <c:v>41076.0</c:v>
                </c:pt>
                <c:pt idx="168">
                  <c:v>41077.0</c:v>
                </c:pt>
                <c:pt idx="169">
                  <c:v>41078.0</c:v>
                </c:pt>
                <c:pt idx="170">
                  <c:v>41079.0</c:v>
                </c:pt>
                <c:pt idx="171">
                  <c:v>41080.0</c:v>
                </c:pt>
                <c:pt idx="172">
                  <c:v>41081.0</c:v>
                </c:pt>
                <c:pt idx="173">
                  <c:v>41082.0</c:v>
                </c:pt>
                <c:pt idx="174">
                  <c:v>41083.0</c:v>
                </c:pt>
                <c:pt idx="175">
                  <c:v>41084.0</c:v>
                </c:pt>
                <c:pt idx="176">
                  <c:v>41085.0</c:v>
                </c:pt>
                <c:pt idx="177">
                  <c:v>41086.0</c:v>
                </c:pt>
                <c:pt idx="178">
                  <c:v>41087.0</c:v>
                </c:pt>
                <c:pt idx="179">
                  <c:v>41088.0</c:v>
                </c:pt>
                <c:pt idx="180">
                  <c:v>41089.0</c:v>
                </c:pt>
                <c:pt idx="181">
                  <c:v>41090.0</c:v>
                </c:pt>
                <c:pt idx="182">
                  <c:v>41091.0</c:v>
                </c:pt>
                <c:pt idx="183">
                  <c:v>41092.0</c:v>
                </c:pt>
                <c:pt idx="184">
                  <c:v>41093.0</c:v>
                </c:pt>
                <c:pt idx="185">
                  <c:v>41094.0</c:v>
                </c:pt>
                <c:pt idx="186">
                  <c:v>41095.0</c:v>
                </c:pt>
                <c:pt idx="187">
                  <c:v>41096.0</c:v>
                </c:pt>
                <c:pt idx="188">
                  <c:v>41097.0</c:v>
                </c:pt>
                <c:pt idx="189">
                  <c:v>41098.0</c:v>
                </c:pt>
                <c:pt idx="190">
                  <c:v>41099.0</c:v>
                </c:pt>
                <c:pt idx="191">
                  <c:v>41100.0</c:v>
                </c:pt>
                <c:pt idx="192">
                  <c:v>41101.0</c:v>
                </c:pt>
                <c:pt idx="193">
                  <c:v>41102.0</c:v>
                </c:pt>
                <c:pt idx="194">
                  <c:v>41103.0</c:v>
                </c:pt>
                <c:pt idx="195">
                  <c:v>41104.0</c:v>
                </c:pt>
                <c:pt idx="196">
                  <c:v>41105.0</c:v>
                </c:pt>
                <c:pt idx="197">
                  <c:v>41106.0</c:v>
                </c:pt>
                <c:pt idx="198">
                  <c:v>41107.0</c:v>
                </c:pt>
                <c:pt idx="199">
                  <c:v>41108.0</c:v>
                </c:pt>
                <c:pt idx="200">
                  <c:v>41109.0</c:v>
                </c:pt>
                <c:pt idx="201">
                  <c:v>41110.0</c:v>
                </c:pt>
                <c:pt idx="202">
                  <c:v>41111.0</c:v>
                </c:pt>
                <c:pt idx="203">
                  <c:v>41112.0</c:v>
                </c:pt>
                <c:pt idx="204">
                  <c:v>41113.0</c:v>
                </c:pt>
                <c:pt idx="205">
                  <c:v>41114.0</c:v>
                </c:pt>
                <c:pt idx="206">
                  <c:v>41115.0</c:v>
                </c:pt>
                <c:pt idx="207">
                  <c:v>41116.0</c:v>
                </c:pt>
                <c:pt idx="208">
                  <c:v>41117.0</c:v>
                </c:pt>
                <c:pt idx="209">
                  <c:v>41118.0</c:v>
                </c:pt>
                <c:pt idx="210">
                  <c:v>41119.0</c:v>
                </c:pt>
                <c:pt idx="211">
                  <c:v>41120.0</c:v>
                </c:pt>
                <c:pt idx="212">
                  <c:v>41121.0</c:v>
                </c:pt>
                <c:pt idx="213">
                  <c:v>41122.0</c:v>
                </c:pt>
                <c:pt idx="214">
                  <c:v>41123.0</c:v>
                </c:pt>
                <c:pt idx="215">
                  <c:v>41124.0</c:v>
                </c:pt>
                <c:pt idx="216">
                  <c:v>41125.0</c:v>
                </c:pt>
                <c:pt idx="217">
                  <c:v>41126.0</c:v>
                </c:pt>
                <c:pt idx="218">
                  <c:v>41127.0</c:v>
                </c:pt>
                <c:pt idx="219">
                  <c:v>41128.0</c:v>
                </c:pt>
                <c:pt idx="220">
                  <c:v>41129.0</c:v>
                </c:pt>
                <c:pt idx="221">
                  <c:v>41130.0</c:v>
                </c:pt>
                <c:pt idx="222">
                  <c:v>41131.0</c:v>
                </c:pt>
                <c:pt idx="223">
                  <c:v>41132.0</c:v>
                </c:pt>
                <c:pt idx="224">
                  <c:v>41133.0</c:v>
                </c:pt>
                <c:pt idx="225">
                  <c:v>41134.0</c:v>
                </c:pt>
                <c:pt idx="226">
                  <c:v>41135.0</c:v>
                </c:pt>
                <c:pt idx="227">
                  <c:v>41136.0</c:v>
                </c:pt>
                <c:pt idx="228">
                  <c:v>41137.0</c:v>
                </c:pt>
                <c:pt idx="229">
                  <c:v>41138.0</c:v>
                </c:pt>
                <c:pt idx="230">
                  <c:v>41139.0</c:v>
                </c:pt>
                <c:pt idx="231">
                  <c:v>41140.0</c:v>
                </c:pt>
                <c:pt idx="232">
                  <c:v>41141.0</c:v>
                </c:pt>
                <c:pt idx="233">
                  <c:v>41142.0</c:v>
                </c:pt>
                <c:pt idx="234">
                  <c:v>41143.0</c:v>
                </c:pt>
                <c:pt idx="235">
                  <c:v>41144.0</c:v>
                </c:pt>
                <c:pt idx="236">
                  <c:v>41145.0</c:v>
                </c:pt>
                <c:pt idx="237">
                  <c:v>41146.0</c:v>
                </c:pt>
                <c:pt idx="238">
                  <c:v>41147.0</c:v>
                </c:pt>
                <c:pt idx="239">
                  <c:v>41148.0</c:v>
                </c:pt>
                <c:pt idx="240">
                  <c:v>41149.0</c:v>
                </c:pt>
                <c:pt idx="241">
                  <c:v>41150.0</c:v>
                </c:pt>
                <c:pt idx="242">
                  <c:v>41151.0</c:v>
                </c:pt>
                <c:pt idx="243">
                  <c:v>41152.0</c:v>
                </c:pt>
                <c:pt idx="244">
                  <c:v>41153.0</c:v>
                </c:pt>
                <c:pt idx="245">
                  <c:v>41154.0</c:v>
                </c:pt>
                <c:pt idx="246">
                  <c:v>41155.0</c:v>
                </c:pt>
                <c:pt idx="247">
                  <c:v>41156.0</c:v>
                </c:pt>
                <c:pt idx="248">
                  <c:v>41157.0</c:v>
                </c:pt>
                <c:pt idx="249">
                  <c:v>41158.0</c:v>
                </c:pt>
                <c:pt idx="250">
                  <c:v>41159.0</c:v>
                </c:pt>
                <c:pt idx="251">
                  <c:v>41160.0</c:v>
                </c:pt>
                <c:pt idx="252">
                  <c:v>41161.0</c:v>
                </c:pt>
                <c:pt idx="253">
                  <c:v>41162.0</c:v>
                </c:pt>
                <c:pt idx="254">
                  <c:v>41163.0</c:v>
                </c:pt>
                <c:pt idx="255">
                  <c:v>41164.0</c:v>
                </c:pt>
                <c:pt idx="256">
                  <c:v>41165.0</c:v>
                </c:pt>
                <c:pt idx="257">
                  <c:v>41166.0</c:v>
                </c:pt>
                <c:pt idx="258">
                  <c:v>41167.0</c:v>
                </c:pt>
                <c:pt idx="259">
                  <c:v>41168.0</c:v>
                </c:pt>
                <c:pt idx="260">
                  <c:v>41169.0</c:v>
                </c:pt>
                <c:pt idx="261">
                  <c:v>41170.0</c:v>
                </c:pt>
                <c:pt idx="262">
                  <c:v>41171.0</c:v>
                </c:pt>
                <c:pt idx="263">
                  <c:v>41172.0</c:v>
                </c:pt>
                <c:pt idx="264">
                  <c:v>41173.0</c:v>
                </c:pt>
                <c:pt idx="265">
                  <c:v>41174.0</c:v>
                </c:pt>
                <c:pt idx="266">
                  <c:v>41175.0</c:v>
                </c:pt>
                <c:pt idx="267">
                  <c:v>41176.0</c:v>
                </c:pt>
                <c:pt idx="268">
                  <c:v>41177.0</c:v>
                </c:pt>
                <c:pt idx="269">
                  <c:v>41178.0</c:v>
                </c:pt>
                <c:pt idx="270">
                  <c:v>41179.0</c:v>
                </c:pt>
                <c:pt idx="271">
                  <c:v>41180.0</c:v>
                </c:pt>
                <c:pt idx="272">
                  <c:v>41181.0</c:v>
                </c:pt>
                <c:pt idx="273">
                  <c:v>41182.0</c:v>
                </c:pt>
                <c:pt idx="274">
                  <c:v>41183.0</c:v>
                </c:pt>
                <c:pt idx="275">
                  <c:v>41184.0</c:v>
                </c:pt>
                <c:pt idx="276">
                  <c:v>41185.0</c:v>
                </c:pt>
                <c:pt idx="277">
                  <c:v>41186.0</c:v>
                </c:pt>
                <c:pt idx="278">
                  <c:v>41187.0</c:v>
                </c:pt>
                <c:pt idx="279">
                  <c:v>41188.0</c:v>
                </c:pt>
                <c:pt idx="280">
                  <c:v>41189.0</c:v>
                </c:pt>
                <c:pt idx="281">
                  <c:v>41190.0</c:v>
                </c:pt>
                <c:pt idx="282">
                  <c:v>41191.0</c:v>
                </c:pt>
                <c:pt idx="283">
                  <c:v>41192.0</c:v>
                </c:pt>
                <c:pt idx="284">
                  <c:v>41193.0</c:v>
                </c:pt>
                <c:pt idx="285">
                  <c:v>41194.0</c:v>
                </c:pt>
                <c:pt idx="286">
                  <c:v>41195.0</c:v>
                </c:pt>
                <c:pt idx="287">
                  <c:v>41196.0</c:v>
                </c:pt>
                <c:pt idx="288">
                  <c:v>41197.0</c:v>
                </c:pt>
                <c:pt idx="289">
                  <c:v>41198.0</c:v>
                </c:pt>
                <c:pt idx="290">
                  <c:v>41199.0</c:v>
                </c:pt>
                <c:pt idx="291">
                  <c:v>41200.0</c:v>
                </c:pt>
                <c:pt idx="292">
                  <c:v>41201.0</c:v>
                </c:pt>
                <c:pt idx="293">
                  <c:v>41202.0</c:v>
                </c:pt>
                <c:pt idx="294">
                  <c:v>41203.0</c:v>
                </c:pt>
                <c:pt idx="295">
                  <c:v>41204.0</c:v>
                </c:pt>
                <c:pt idx="296">
                  <c:v>41205.0</c:v>
                </c:pt>
                <c:pt idx="297">
                  <c:v>41206.0</c:v>
                </c:pt>
                <c:pt idx="298">
                  <c:v>41207.0</c:v>
                </c:pt>
                <c:pt idx="299">
                  <c:v>41208.0</c:v>
                </c:pt>
                <c:pt idx="300">
                  <c:v>41209.0</c:v>
                </c:pt>
                <c:pt idx="301">
                  <c:v>41210.0</c:v>
                </c:pt>
                <c:pt idx="302">
                  <c:v>41211.0</c:v>
                </c:pt>
                <c:pt idx="303">
                  <c:v>41212.0</c:v>
                </c:pt>
                <c:pt idx="304">
                  <c:v>41213.0</c:v>
                </c:pt>
                <c:pt idx="305">
                  <c:v>41214.0</c:v>
                </c:pt>
                <c:pt idx="306">
                  <c:v>41215.0</c:v>
                </c:pt>
                <c:pt idx="307">
                  <c:v>41216.0</c:v>
                </c:pt>
                <c:pt idx="308">
                  <c:v>41217.0</c:v>
                </c:pt>
                <c:pt idx="309">
                  <c:v>41218.0</c:v>
                </c:pt>
                <c:pt idx="310">
                  <c:v>41219.0</c:v>
                </c:pt>
                <c:pt idx="311">
                  <c:v>41220.0</c:v>
                </c:pt>
                <c:pt idx="312">
                  <c:v>41221.0</c:v>
                </c:pt>
                <c:pt idx="313">
                  <c:v>41222.0</c:v>
                </c:pt>
                <c:pt idx="314">
                  <c:v>41223.0</c:v>
                </c:pt>
                <c:pt idx="315">
                  <c:v>41224.0</c:v>
                </c:pt>
                <c:pt idx="316">
                  <c:v>41225.0</c:v>
                </c:pt>
                <c:pt idx="317">
                  <c:v>41226.0</c:v>
                </c:pt>
                <c:pt idx="318">
                  <c:v>41227.0</c:v>
                </c:pt>
                <c:pt idx="319">
                  <c:v>41228.0</c:v>
                </c:pt>
                <c:pt idx="320">
                  <c:v>41229.0</c:v>
                </c:pt>
                <c:pt idx="321">
                  <c:v>41230.0</c:v>
                </c:pt>
                <c:pt idx="322">
                  <c:v>41231.0</c:v>
                </c:pt>
                <c:pt idx="323">
                  <c:v>41232.0</c:v>
                </c:pt>
                <c:pt idx="324">
                  <c:v>41233.0</c:v>
                </c:pt>
                <c:pt idx="325">
                  <c:v>41234.0</c:v>
                </c:pt>
                <c:pt idx="326">
                  <c:v>41235.0</c:v>
                </c:pt>
                <c:pt idx="327">
                  <c:v>41236.0</c:v>
                </c:pt>
                <c:pt idx="328">
                  <c:v>41237.0</c:v>
                </c:pt>
                <c:pt idx="329">
                  <c:v>41238.0</c:v>
                </c:pt>
                <c:pt idx="330">
                  <c:v>41239.0</c:v>
                </c:pt>
                <c:pt idx="331">
                  <c:v>41240.0</c:v>
                </c:pt>
                <c:pt idx="332">
                  <c:v>41241.0</c:v>
                </c:pt>
                <c:pt idx="333">
                  <c:v>41242.0</c:v>
                </c:pt>
                <c:pt idx="334">
                  <c:v>41243.0</c:v>
                </c:pt>
                <c:pt idx="335">
                  <c:v>41244.0</c:v>
                </c:pt>
                <c:pt idx="336">
                  <c:v>41245.0</c:v>
                </c:pt>
                <c:pt idx="337">
                  <c:v>41246.0</c:v>
                </c:pt>
                <c:pt idx="338">
                  <c:v>41247.0</c:v>
                </c:pt>
                <c:pt idx="339">
                  <c:v>41248.0</c:v>
                </c:pt>
                <c:pt idx="340">
                  <c:v>41249.0</c:v>
                </c:pt>
                <c:pt idx="341">
                  <c:v>41250.0</c:v>
                </c:pt>
                <c:pt idx="342">
                  <c:v>41251.0</c:v>
                </c:pt>
                <c:pt idx="343">
                  <c:v>41252.0</c:v>
                </c:pt>
                <c:pt idx="344">
                  <c:v>41253.0</c:v>
                </c:pt>
                <c:pt idx="345">
                  <c:v>41254.0</c:v>
                </c:pt>
                <c:pt idx="346">
                  <c:v>41255.0</c:v>
                </c:pt>
                <c:pt idx="347">
                  <c:v>41256.0</c:v>
                </c:pt>
                <c:pt idx="348">
                  <c:v>41257.0</c:v>
                </c:pt>
                <c:pt idx="349">
                  <c:v>41258.0</c:v>
                </c:pt>
                <c:pt idx="350">
                  <c:v>41259.0</c:v>
                </c:pt>
                <c:pt idx="351">
                  <c:v>41260.0</c:v>
                </c:pt>
                <c:pt idx="352">
                  <c:v>41261.0</c:v>
                </c:pt>
                <c:pt idx="353">
                  <c:v>41262.0</c:v>
                </c:pt>
                <c:pt idx="354">
                  <c:v>41263.0</c:v>
                </c:pt>
                <c:pt idx="355">
                  <c:v>41264.0</c:v>
                </c:pt>
                <c:pt idx="356">
                  <c:v>41265.0</c:v>
                </c:pt>
                <c:pt idx="357">
                  <c:v>41266.0</c:v>
                </c:pt>
                <c:pt idx="358">
                  <c:v>41267.0</c:v>
                </c:pt>
                <c:pt idx="359">
                  <c:v>41268.0</c:v>
                </c:pt>
                <c:pt idx="360">
                  <c:v>41269.0</c:v>
                </c:pt>
                <c:pt idx="361">
                  <c:v>41270.0</c:v>
                </c:pt>
                <c:pt idx="362">
                  <c:v>41271.0</c:v>
                </c:pt>
                <c:pt idx="363">
                  <c:v>41272.0</c:v>
                </c:pt>
                <c:pt idx="364">
                  <c:v>41273.0</c:v>
                </c:pt>
                <c:pt idx="365">
                  <c:v>41274.0</c:v>
                </c:pt>
              </c:numCache>
            </c:numRef>
          </c:cat>
          <c:val>
            <c:numRef>
              <c:f>'2012'!$F$2:$F$367</c:f>
              <c:numCache>
                <c:formatCode>General</c:formatCode>
                <c:ptCount val="366"/>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2.0</c:v>
                </c:pt>
                <c:pt idx="67">
                  <c:v>3.0</c:v>
                </c:pt>
                <c:pt idx="68">
                  <c:v>3.0</c:v>
                </c:pt>
                <c:pt idx="69">
                  <c:v>0.0</c:v>
                </c:pt>
                <c:pt idx="70">
                  <c:v>0.0</c:v>
                </c:pt>
                <c:pt idx="71">
                  <c:v>0.0</c:v>
                </c:pt>
                <c:pt idx="72">
                  <c:v>1.0</c:v>
                </c:pt>
                <c:pt idx="73">
                  <c:v>1.0</c:v>
                </c:pt>
                <c:pt idx="74">
                  <c:v>3.0</c:v>
                </c:pt>
                <c:pt idx="75">
                  <c:v>1.0</c:v>
                </c:pt>
                <c:pt idx="76">
                  <c:v>0.0</c:v>
                </c:pt>
                <c:pt idx="77">
                  <c:v>0.0</c:v>
                </c:pt>
                <c:pt idx="78">
                  <c:v>0.0</c:v>
                </c:pt>
                <c:pt idx="79">
                  <c:v>0.0</c:v>
                </c:pt>
                <c:pt idx="80">
                  <c:v>5.0</c:v>
                </c:pt>
                <c:pt idx="81">
                  <c:v>3.0</c:v>
                </c:pt>
                <c:pt idx="82">
                  <c:v>0.0</c:v>
                </c:pt>
                <c:pt idx="83">
                  <c:v>0.0</c:v>
                </c:pt>
                <c:pt idx="84">
                  <c:v>0.0</c:v>
                </c:pt>
                <c:pt idx="85">
                  <c:v>3.0</c:v>
                </c:pt>
                <c:pt idx="86">
                  <c:v>1.0</c:v>
                </c:pt>
                <c:pt idx="87">
                  <c:v>1.0</c:v>
                </c:pt>
                <c:pt idx="88">
                  <c:v>4.0</c:v>
                </c:pt>
                <c:pt idx="89">
                  <c:v>0.0</c:v>
                </c:pt>
                <c:pt idx="90">
                  <c:v>0.0</c:v>
                </c:pt>
                <c:pt idx="91">
                  <c:v>0.0</c:v>
                </c:pt>
                <c:pt idx="92">
                  <c:v>0.0</c:v>
                </c:pt>
                <c:pt idx="93">
                  <c:v>2.0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1.0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2.0</c:v>
                </c:pt>
                <c:pt idx="129">
                  <c:v>0.0</c:v>
                </c:pt>
                <c:pt idx="130">
                  <c:v>0.0</c:v>
                </c:pt>
                <c:pt idx="131">
                  <c:v>0.0</c:v>
                </c:pt>
                <c:pt idx="132">
                  <c:v>0.0</c:v>
                </c:pt>
                <c:pt idx="133">
                  <c:v>1.0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numCache>
            </c:numRef>
          </c:val>
          <c:smooth val="0"/>
        </c:ser>
        <c:ser>
          <c:idx val="5"/>
          <c:order val="2"/>
          <c:tx>
            <c:strRef>
              <c:f>'2012'!$G$1</c:f>
              <c:strCache>
                <c:ptCount val="1"/>
                <c:pt idx="0">
                  <c:v>Print</c:v>
                </c:pt>
              </c:strCache>
            </c:strRef>
          </c:tx>
          <c:spPr>
            <a:ln w="28575" cap="rnd">
              <a:solidFill>
                <a:schemeClr val="accent5">
                  <a:lumMod val="60000"/>
                  <a:lumOff val="40000"/>
                </a:schemeClr>
              </a:solidFill>
              <a:round/>
            </a:ln>
            <a:effectLst/>
          </c:spPr>
          <c:marker>
            <c:symbol val="none"/>
          </c:marker>
          <c:cat>
            <c:numRef>
              <c:f>'2012'!$A$2:$A$367</c:f>
              <c:numCache>
                <c:formatCode>m/d/yyyy</c:formatCode>
                <c:ptCount val="366"/>
                <c:pt idx="0">
                  <c:v>40909.0</c:v>
                </c:pt>
                <c:pt idx="1">
                  <c:v>40910.0</c:v>
                </c:pt>
                <c:pt idx="2">
                  <c:v>40911.0</c:v>
                </c:pt>
                <c:pt idx="3">
                  <c:v>40912.0</c:v>
                </c:pt>
                <c:pt idx="4">
                  <c:v>40913.0</c:v>
                </c:pt>
                <c:pt idx="5">
                  <c:v>40914.0</c:v>
                </c:pt>
                <c:pt idx="6">
                  <c:v>40915.0</c:v>
                </c:pt>
                <c:pt idx="7">
                  <c:v>40916.0</c:v>
                </c:pt>
                <c:pt idx="8">
                  <c:v>40917.0</c:v>
                </c:pt>
                <c:pt idx="9">
                  <c:v>40918.0</c:v>
                </c:pt>
                <c:pt idx="10">
                  <c:v>40919.0</c:v>
                </c:pt>
                <c:pt idx="11">
                  <c:v>40920.0</c:v>
                </c:pt>
                <c:pt idx="12">
                  <c:v>40921.0</c:v>
                </c:pt>
                <c:pt idx="13">
                  <c:v>40922.0</c:v>
                </c:pt>
                <c:pt idx="14">
                  <c:v>40923.0</c:v>
                </c:pt>
                <c:pt idx="15">
                  <c:v>40924.0</c:v>
                </c:pt>
                <c:pt idx="16">
                  <c:v>40925.0</c:v>
                </c:pt>
                <c:pt idx="17">
                  <c:v>40926.0</c:v>
                </c:pt>
                <c:pt idx="18">
                  <c:v>40927.0</c:v>
                </c:pt>
                <c:pt idx="19">
                  <c:v>40928.0</c:v>
                </c:pt>
                <c:pt idx="20">
                  <c:v>40929.0</c:v>
                </c:pt>
                <c:pt idx="21">
                  <c:v>40930.0</c:v>
                </c:pt>
                <c:pt idx="22">
                  <c:v>40931.0</c:v>
                </c:pt>
                <c:pt idx="23">
                  <c:v>40932.0</c:v>
                </c:pt>
                <c:pt idx="24">
                  <c:v>40933.0</c:v>
                </c:pt>
                <c:pt idx="25">
                  <c:v>40934.0</c:v>
                </c:pt>
                <c:pt idx="26">
                  <c:v>40935.0</c:v>
                </c:pt>
                <c:pt idx="27">
                  <c:v>40936.0</c:v>
                </c:pt>
                <c:pt idx="28">
                  <c:v>40937.0</c:v>
                </c:pt>
                <c:pt idx="29">
                  <c:v>40938.0</c:v>
                </c:pt>
                <c:pt idx="30">
                  <c:v>40939.0</c:v>
                </c:pt>
                <c:pt idx="31">
                  <c:v>40940.0</c:v>
                </c:pt>
                <c:pt idx="32">
                  <c:v>40941.0</c:v>
                </c:pt>
                <c:pt idx="33">
                  <c:v>40942.0</c:v>
                </c:pt>
                <c:pt idx="34">
                  <c:v>40943.0</c:v>
                </c:pt>
                <c:pt idx="35">
                  <c:v>40944.0</c:v>
                </c:pt>
                <c:pt idx="36">
                  <c:v>40945.0</c:v>
                </c:pt>
                <c:pt idx="37">
                  <c:v>40946.0</c:v>
                </c:pt>
                <c:pt idx="38">
                  <c:v>40947.0</c:v>
                </c:pt>
                <c:pt idx="39">
                  <c:v>40948.0</c:v>
                </c:pt>
                <c:pt idx="40">
                  <c:v>40949.0</c:v>
                </c:pt>
                <c:pt idx="41">
                  <c:v>40950.0</c:v>
                </c:pt>
                <c:pt idx="42">
                  <c:v>40951.0</c:v>
                </c:pt>
                <c:pt idx="43">
                  <c:v>40952.0</c:v>
                </c:pt>
                <c:pt idx="44">
                  <c:v>40953.0</c:v>
                </c:pt>
                <c:pt idx="45">
                  <c:v>40954.0</c:v>
                </c:pt>
                <c:pt idx="46">
                  <c:v>40955.0</c:v>
                </c:pt>
                <c:pt idx="47">
                  <c:v>40956.0</c:v>
                </c:pt>
                <c:pt idx="48">
                  <c:v>40957.0</c:v>
                </c:pt>
                <c:pt idx="49">
                  <c:v>40958.0</c:v>
                </c:pt>
                <c:pt idx="50">
                  <c:v>40959.0</c:v>
                </c:pt>
                <c:pt idx="51">
                  <c:v>40960.0</c:v>
                </c:pt>
                <c:pt idx="52">
                  <c:v>40961.0</c:v>
                </c:pt>
                <c:pt idx="53">
                  <c:v>40962.0</c:v>
                </c:pt>
                <c:pt idx="54">
                  <c:v>40963.0</c:v>
                </c:pt>
                <c:pt idx="55">
                  <c:v>40964.0</c:v>
                </c:pt>
                <c:pt idx="56">
                  <c:v>40965.0</c:v>
                </c:pt>
                <c:pt idx="57">
                  <c:v>40966.0</c:v>
                </c:pt>
                <c:pt idx="58">
                  <c:v>40967.0</c:v>
                </c:pt>
                <c:pt idx="59">
                  <c:v>40968.0</c:v>
                </c:pt>
                <c:pt idx="60">
                  <c:v>40969.0</c:v>
                </c:pt>
                <c:pt idx="61">
                  <c:v>40970.0</c:v>
                </c:pt>
                <c:pt idx="62">
                  <c:v>40971.0</c:v>
                </c:pt>
                <c:pt idx="63">
                  <c:v>40972.0</c:v>
                </c:pt>
                <c:pt idx="64">
                  <c:v>40973.0</c:v>
                </c:pt>
                <c:pt idx="65">
                  <c:v>40974.0</c:v>
                </c:pt>
                <c:pt idx="66">
                  <c:v>40975.0</c:v>
                </c:pt>
                <c:pt idx="67">
                  <c:v>40976.0</c:v>
                </c:pt>
                <c:pt idx="68">
                  <c:v>40977.0</c:v>
                </c:pt>
                <c:pt idx="69">
                  <c:v>40978.0</c:v>
                </c:pt>
                <c:pt idx="70">
                  <c:v>40979.0</c:v>
                </c:pt>
                <c:pt idx="71">
                  <c:v>40980.0</c:v>
                </c:pt>
                <c:pt idx="72">
                  <c:v>40981.0</c:v>
                </c:pt>
                <c:pt idx="73">
                  <c:v>40982.0</c:v>
                </c:pt>
                <c:pt idx="74">
                  <c:v>40983.0</c:v>
                </c:pt>
                <c:pt idx="75">
                  <c:v>40984.0</c:v>
                </c:pt>
                <c:pt idx="76">
                  <c:v>40985.0</c:v>
                </c:pt>
                <c:pt idx="77">
                  <c:v>40986.0</c:v>
                </c:pt>
                <c:pt idx="78">
                  <c:v>40987.0</c:v>
                </c:pt>
                <c:pt idx="79">
                  <c:v>40988.0</c:v>
                </c:pt>
                <c:pt idx="80">
                  <c:v>40989.0</c:v>
                </c:pt>
                <c:pt idx="81">
                  <c:v>40990.0</c:v>
                </c:pt>
                <c:pt idx="82">
                  <c:v>40991.0</c:v>
                </c:pt>
                <c:pt idx="83">
                  <c:v>40992.0</c:v>
                </c:pt>
                <c:pt idx="84">
                  <c:v>40993.0</c:v>
                </c:pt>
                <c:pt idx="85">
                  <c:v>40994.0</c:v>
                </c:pt>
                <c:pt idx="86">
                  <c:v>40995.0</c:v>
                </c:pt>
                <c:pt idx="87">
                  <c:v>40996.0</c:v>
                </c:pt>
                <c:pt idx="88">
                  <c:v>40997.0</c:v>
                </c:pt>
                <c:pt idx="89">
                  <c:v>40998.0</c:v>
                </c:pt>
                <c:pt idx="90">
                  <c:v>40999.0</c:v>
                </c:pt>
                <c:pt idx="91">
                  <c:v>41000.0</c:v>
                </c:pt>
                <c:pt idx="92">
                  <c:v>41001.0</c:v>
                </c:pt>
                <c:pt idx="93">
                  <c:v>41002.0</c:v>
                </c:pt>
                <c:pt idx="94">
                  <c:v>41003.0</c:v>
                </c:pt>
                <c:pt idx="95">
                  <c:v>41004.0</c:v>
                </c:pt>
                <c:pt idx="96">
                  <c:v>41005.0</c:v>
                </c:pt>
                <c:pt idx="97">
                  <c:v>41006.0</c:v>
                </c:pt>
                <c:pt idx="98">
                  <c:v>41007.0</c:v>
                </c:pt>
                <c:pt idx="99">
                  <c:v>41008.0</c:v>
                </c:pt>
                <c:pt idx="100">
                  <c:v>41009.0</c:v>
                </c:pt>
                <c:pt idx="101">
                  <c:v>41010.0</c:v>
                </c:pt>
                <c:pt idx="102">
                  <c:v>41011.0</c:v>
                </c:pt>
                <c:pt idx="103">
                  <c:v>41012.0</c:v>
                </c:pt>
                <c:pt idx="104">
                  <c:v>41013.0</c:v>
                </c:pt>
                <c:pt idx="105">
                  <c:v>41014.0</c:v>
                </c:pt>
                <c:pt idx="106">
                  <c:v>41015.0</c:v>
                </c:pt>
                <c:pt idx="107">
                  <c:v>41016.0</c:v>
                </c:pt>
                <c:pt idx="108">
                  <c:v>41017.0</c:v>
                </c:pt>
                <c:pt idx="109">
                  <c:v>41018.0</c:v>
                </c:pt>
                <c:pt idx="110">
                  <c:v>41019.0</c:v>
                </c:pt>
                <c:pt idx="111">
                  <c:v>41020.0</c:v>
                </c:pt>
                <c:pt idx="112">
                  <c:v>41021.0</c:v>
                </c:pt>
                <c:pt idx="113">
                  <c:v>41022.0</c:v>
                </c:pt>
                <c:pt idx="114">
                  <c:v>41023.0</c:v>
                </c:pt>
                <c:pt idx="115">
                  <c:v>41024.0</c:v>
                </c:pt>
                <c:pt idx="116">
                  <c:v>41025.0</c:v>
                </c:pt>
                <c:pt idx="117">
                  <c:v>41026.0</c:v>
                </c:pt>
                <c:pt idx="118">
                  <c:v>41027.0</c:v>
                </c:pt>
                <c:pt idx="119">
                  <c:v>41028.0</c:v>
                </c:pt>
                <c:pt idx="120">
                  <c:v>41029.0</c:v>
                </c:pt>
                <c:pt idx="121">
                  <c:v>41030.0</c:v>
                </c:pt>
                <c:pt idx="122">
                  <c:v>41031.0</c:v>
                </c:pt>
                <c:pt idx="123">
                  <c:v>41032.0</c:v>
                </c:pt>
                <c:pt idx="124">
                  <c:v>41033.0</c:v>
                </c:pt>
                <c:pt idx="125">
                  <c:v>41034.0</c:v>
                </c:pt>
                <c:pt idx="126">
                  <c:v>41035.0</c:v>
                </c:pt>
                <c:pt idx="127">
                  <c:v>41036.0</c:v>
                </c:pt>
                <c:pt idx="128">
                  <c:v>41037.0</c:v>
                </c:pt>
                <c:pt idx="129">
                  <c:v>41038.0</c:v>
                </c:pt>
                <c:pt idx="130">
                  <c:v>41039.0</c:v>
                </c:pt>
                <c:pt idx="131">
                  <c:v>41040.0</c:v>
                </c:pt>
                <c:pt idx="132">
                  <c:v>41041.0</c:v>
                </c:pt>
                <c:pt idx="133">
                  <c:v>41042.0</c:v>
                </c:pt>
                <c:pt idx="134">
                  <c:v>41043.0</c:v>
                </c:pt>
                <c:pt idx="135">
                  <c:v>41044.0</c:v>
                </c:pt>
                <c:pt idx="136">
                  <c:v>41045.0</c:v>
                </c:pt>
                <c:pt idx="137">
                  <c:v>41046.0</c:v>
                </c:pt>
                <c:pt idx="138">
                  <c:v>41047.0</c:v>
                </c:pt>
                <c:pt idx="139">
                  <c:v>41048.0</c:v>
                </c:pt>
                <c:pt idx="140">
                  <c:v>41049.0</c:v>
                </c:pt>
                <c:pt idx="141">
                  <c:v>41050.0</c:v>
                </c:pt>
                <c:pt idx="142">
                  <c:v>41051.0</c:v>
                </c:pt>
                <c:pt idx="143">
                  <c:v>41052.0</c:v>
                </c:pt>
                <c:pt idx="144">
                  <c:v>41053.0</c:v>
                </c:pt>
                <c:pt idx="145">
                  <c:v>41054.0</c:v>
                </c:pt>
                <c:pt idx="146">
                  <c:v>41055.0</c:v>
                </c:pt>
                <c:pt idx="147">
                  <c:v>41056.0</c:v>
                </c:pt>
                <c:pt idx="148">
                  <c:v>41057.0</c:v>
                </c:pt>
                <c:pt idx="149">
                  <c:v>41058.0</c:v>
                </c:pt>
                <c:pt idx="150">
                  <c:v>41059.0</c:v>
                </c:pt>
                <c:pt idx="151">
                  <c:v>41060.0</c:v>
                </c:pt>
                <c:pt idx="152">
                  <c:v>41061.0</c:v>
                </c:pt>
                <c:pt idx="153">
                  <c:v>41062.0</c:v>
                </c:pt>
                <c:pt idx="154">
                  <c:v>41063.0</c:v>
                </c:pt>
                <c:pt idx="155">
                  <c:v>41064.0</c:v>
                </c:pt>
                <c:pt idx="156">
                  <c:v>41065.0</c:v>
                </c:pt>
                <c:pt idx="157">
                  <c:v>41066.0</c:v>
                </c:pt>
                <c:pt idx="158">
                  <c:v>41067.0</c:v>
                </c:pt>
                <c:pt idx="159">
                  <c:v>41068.0</c:v>
                </c:pt>
                <c:pt idx="160">
                  <c:v>41069.0</c:v>
                </c:pt>
                <c:pt idx="161">
                  <c:v>41070.0</c:v>
                </c:pt>
                <c:pt idx="162">
                  <c:v>41071.0</c:v>
                </c:pt>
                <c:pt idx="163">
                  <c:v>41072.0</c:v>
                </c:pt>
                <c:pt idx="164">
                  <c:v>41073.0</c:v>
                </c:pt>
                <c:pt idx="165">
                  <c:v>41074.0</c:v>
                </c:pt>
                <c:pt idx="166">
                  <c:v>41075.0</c:v>
                </c:pt>
                <c:pt idx="167">
                  <c:v>41076.0</c:v>
                </c:pt>
                <c:pt idx="168">
                  <c:v>41077.0</c:v>
                </c:pt>
                <c:pt idx="169">
                  <c:v>41078.0</c:v>
                </c:pt>
                <c:pt idx="170">
                  <c:v>41079.0</c:v>
                </c:pt>
                <c:pt idx="171">
                  <c:v>41080.0</c:v>
                </c:pt>
                <c:pt idx="172">
                  <c:v>41081.0</c:v>
                </c:pt>
                <c:pt idx="173">
                  <c:v>41082.0</c:v>
                </c:pt>
                <c:pt idx="174">
                  <c:v>41083.0</c:v>
                </c:pt>
                <c:pt idx="175">
                  <c:v>41084.0</c:v>
                </c:pt>
                <c:pt idx="176">
                  <c:v>41085.0</c:v>
                </c:pt>
                <c:pt idx="177">
                  <c:v>41086.0</c:v>
                </c:pt>
                <c:pt idx="178">
                  <c:v>41087.0</c:v>
                </c:pt>
                <c:pt idx="179">
                  <c:v>41088.0</c:v>
                </c:pt>
                <c:pt idx="180">
                  <c:v>41089.0</c:v>
                </c:pt>
                <c:pt idx="181">
                  <c:v>41090.0</c:v>
                </c:pt>
                <c:pt idx="182">
                  <c:v>41091.0</c:v>
                </c:pt>
                <c:pt idx="183">
                  <c:v>41092.0</c:v>
                </c:pt>
                <c:pt idx="184">
                  <c:v>41093.0</c:v>
                </c:pt>
                <c:pt idx="185">
                  <c:v>41094.0</c:v>
                </c:pt>
                <c:pt idx="186">
                  <c:v>41095.0</c:v>
                </c:pt>
                <c:pt idx="187">
                  <c:v>41096.0</c:v>
                </c:pt>
                <c:pt idx="188">
                  <c:v>41097.0</c:v>
                </c:pt>
                <c:pt idx="189">
                  <c:v>41098.0</c:v>
                </c:pt>
                <c:pt idx="190">
                  <c:v>41099.0</c:v>
                </c:pt>
                <c:pt idx="191">
                  <c:v>41100.0</c:v>
                </c:pt>
                <c:pt idx="192">
                  <c:v>41101.0</c:v>
                </c:pt>
                <c:pt idx="193">
                  <c:v>41102.0</c:v>
                </c:pt>
                <c:pt idx="194">
                  <c:v>41103.0</c:v>
                </c:pt>
                <c:pt idx="195">
                  <c:v>41104.0</c:v>
                </c:pt>
                <c:pt idx="196">
                  <c:v>41105.0</c:v>
                </c:pt>
                <c:pt idx="197">
                  <c:v>41106.0</c:v>
                </c:pt>
                <c:pt idx="198">
                  <c:v>41107.0</c:v>
                </c:pt>
                <c:pt idx="199">
                  <c:v>41108.0</c:v>
                </c:pt>
                <c:pt idx="200">
                  <c:v>41109.0</c:v>
                </c:pt>
                <c:pt idx="201">
                  <c:v>41110.0</c:v>
                </c:pt>
                <c:pt idx="202">
                  <c:v>41111.0</c:v>
                </c:pt>
                <c:pt idx="203">
                  <c:v>41112.0</c:v>
                </c:pt>
                <c:pt idx="204">
                  <c:v>41113.0</c:v>
                </c:pt>
                <c:pt idx="205">
                  <c:v>41114.0</c:v>
                </c:pt>
                <c:pt idx="206">
                  <c:v>41115.0</c:v>
                </c:pt>
                <c:pt idx="207">
                  <c:v>41116.0</c:v>
                </c:pt>
                <c:pt idx="208">
                  <c:v>41117.0</c:v>
                </c:pt>
                <c:pt idx="209">
                  <c:v>41118.0</c:v>
                </c:pt>
                <c:pt idx="210">
                  <c:v>41119.0</c:v>
                </c:pt>
                <c:pt idx="211">
                  <c:v>41120.0</c:v>
                </c:pt>
                <c:pt idx="212">
                  <c:v>41121.0</c:v>
                </c:pt>
                <c:pt idx="213">
                  <c:v>41122.0</c:v>
                </c:pt>
                <c:pt idx="214">
                  <c:v>41123.0</c:v>
                </c:pt>
                <c:pt idx="215">
                  <c:v>41124.0</c:v>
                </c:pt>
                <c:pt idx="216">
                  <c:v>41125.0</c:v>
                </c:pt>
                <c:pt idx="217">
                  <c:v>41126.0</c:v>
                </c:pt>
                <c:pt idx="218">
                  <c:v>41127.0</c:v>
                </c:pt>
                <c:pt idx="219">
                  <c:v>41128.0</c:v>
                </c:pt>
                <c:pt idx="220">
                  <c:v>41129.0</c:v>
                </c:pt>
                <c:pt idx="221">
                  <c:v>41130.0</c:v>
                </c:pt>
                <c:pt idx="222">
                  <c:v>41131.0</c:v>
                </c:pt>
                <c:pt idx="223">
                  <c:v>41132.0</c:v>
                </c:pt>
                <c:pt idx="224">
                  <c:v>41133.0</c:v>
                </c:pt>
                <c:pt idx="225">
                  <c:v>41134.0</c:v>
                </c:pt>
                <c:pt idx="226">
                  <c:v>41135.0</c:v>
                </c:pt>
                <c:pt idx="227">
                  <c:v>41136.0</c:v>
                </c:pt>
                <c:pt idx="228">
                  <c:v>41137.0</c:v>
                </c:pt>
                <c:pt idx="229">
                  <c:v>41138.0</c:v>
                </c:pt>
                <c:pt idx="230">
                  <c:v>41139.0</c:v>
                </c:pt>
                <c:pt idx="231">
                  <c:v>41140.0</c:v>
                </c:pt>
                <c:pt idx="232">
                  <c:v>41141.0</c:v>
                </c:pt>
                <c:pt idx="233">
                  <c:v>41142.0</c:v>
                </c:pt>
                <c:pt idx="234">
                  <c:v>41143.0</c:v>
                </c:pt>
                <c:pt idx="235">
                  <c:v>41144.0</c:v>
                </c:pt>
                <c:pt idx="236">
                  <c:v>41145.0</c:v>
                </c:pt>
                <c:pt idx="237">
                  <c:v>41146.0</c:v>
                </c:pt>
                <c:pt idx="238">
                  <c:v>41147.0</c:v>
                </c:pt>
                <c:pt idx="239">
                  <c:v>41148.0</c:v>
                </c:pt>
                <c:pt idx="240">
                  <c:v>41149.0</c:v>
                </c:pt>
                <c:pt idx="241">
                  <c:v>41150.0</c:v>
                </c:pt>
                <c:pt idx="242">
                  <c:v>41151.0</c:v>
                </c:pt>
                <c:pt idx="243">
                  <c:v>41152.0</c:v>
                </c:pt>
                <c:pt idx="244">
                  <c:v>41153.0</c:v>
                </c:pt>
                <c:pt idx="245">
                  <c:v>41154.0</c:v>
                </c:pt>
                <c:pt idx="246">
                  <c:v>41155.0</c:v>
                </c:pt>
                <c:pt idx="247">
                  <c:v>41156.0</c:v>
                </c:pt>
                <c:pt idx="248">
                  <c:v>41157.0</c:v>
                </c:pt>
                <c:pt idx="249">
                  <c:v>41158.0</c:v>
                </c:pt>
                <c:pt idx="250">
                  <c:v>41159.0</c:v>
                </c:pt>
                <c:pt idx="251">
                  <c:v>41160.0</c:v>
                </c:pt>
                <c:pt idx="252">
                  <c:v>41161.0</c:v>
                </c:pt>
                <c:pt idx="253">
                  <c:v>41162.0</c:v>
                </c:pt>
                <c:pt idx="254">
                  <c:v>41163.0</c:v>
                </c:pt>
                <c:pt idx="255">
                  <c:v>41164.0</c:v>
                </c:pt>
                <c:pt idx="256">
                  <c:v>41165.0</c:v>
                </c:pt>
                <c:pt idx="257">
                  <c:v>41166.0</c:v>
                </c:pt>
                <c:pt idx="258">
                  <c:v>41167.0</c:v>
                </c:pt>
                <c:pt idx="259">
                  <c:v>41168.0</c:v>
                </c:pt>
                <c:pt idx="260">
                  <c:v>41169.0</c:v>
                </c:pt>
                <c:pt idx="261">
                  <c:v>41170.0</c:v>
                </c:pt>
                <c:pt idx="262">
                  <c:v>41171.0</c:v>
                </c:pt>
                <c:pt idx="263">
                  <c:v>41172.0</c:v>
                </c:pt>
                <c:pt idx="264">
                  <c:v>41173.0</c:v>
                </c:pt>
                <c:pt idx="265">
                  <c:v>41174.0</c:v>
                </c:pt>
                <c:pt idx="266">
                  <c:v>41175.0</c:v>
                </c:pt>
                <c:pt idx="267">
                  <c:v>41176.0</c:v>
                </c:pt>
                <c:pt idx="268">
                  <c:v>41177.0</c:v>
                </c:pt>
                <c:pt idx="269">
                  <c:v>41178.0</c:v>
                </c:pt>
                <c:pt idx="270">
                  <c:v>41179.0</c:v>
                </c:pt>
                <c:pt idx="271">
                  <c:v>41180.0</c:v>
                </c:pt>
                <c:pt idx="272">
                  <c:v>41181.0</c:v>
                </c:pt>
                <c:pt idx="273">
                  <c:v>41182.0</c:v>
                </c:pt>
                <c:pt idx="274">
                  <c:v>41183.0</c:v>
                </c:pt>
                <c:pt idx="275">
                  <c:v>41184.0</c:v>
                </c:pt>
                <c:pt idx="276">
                  <c:v>41185.0</c:v>
                </c:pt>
                <c:pt idx="277">
                  <c:v>41186.0</c:v>
                </c:pt>
                <c:pt idx="278">
                  <c:v>41187.0</c:v>
                </c:pt>
                <c:pt idx="279">
                  <c:v>41188.0</c:v>
                </c:pt>
                <c:pt idx="280">
                  <c:v>41189.0</c:v>
                </c:pt>
                <c:pt idx="281">
                  <c:v>41190.0</c:v>
                </c:pt>
                <c:pt idx="282">
                  <c:v>41191.0</c:v>
                </c:pt>
                <c:pt idx="283">
                  <c:v>41192.0</c:v>
                </c:pt>
                <c:pt idx="284">
                  <c:v>41193.0</c:v>
                </c:pt>
                <c:pt idx="285">
                  <c:v>41194.0</c:v>
                </c:pt>
                <c:pt idx="286">
                  <c:v>41195.0</c:v>
                </c:pt>
                <c:pt idx="287">
                  <c:v>41196.0</c:v>
                </c:pt>
                <c:pt idx="288">
                  <c:v>41197.0</c:v>
                </c:pt>
                <c:pt idx="289">
                  <c:v>41198.0</c:v>
                </c:pt>
                <c:pt idx="290">
                  <c:v>41199.0</c:v>
                </c:pt>
                <c:pt idx="291">
                  <c:v>41200.0</c:v>
                </c:pt>
                <c:pt idx="292">
                  <c:v>41201.0</c:v>
                </c:pt>
                <c:pt idx="293">
                  <c:v>41202.0</c:v>
                </c:pt>
                <c:pt idx="294">
                  <c:v>41203.0</c:v>
                </c:pt>
                <c:pt idx="295">
                  <c:v>41204.0</c:v>
                </c:pt>
                <c:pt idx="296">
                  <c:v>41205.0</c:v>
                </c:pt>
                <c:pt idx="297">
                  <c:v>41206.0</c:v>
                </c:pt>
                <c:pt idx="298">
                  <c:v>41207.0</c:v>
                </c:pt>
                <c:pt idx="299">
                  <c:v>41208.0</c:v>
                </c:pt>
                <c:pt idx="300">
                  <c:v>41209.0</c:v>
                </c:pt>
                <c:pt idx="301">
                  <c:v>41210.0</c:v>
                </c:pt>
                <c:pt idx="302">
                  <c:v>41211.0</c:v>
                </c:pt>
                <c:pt idx="303">
                  <c:v>41212.0</c:v>
                </c:pt>
                <c:pt idx="304">
                  <c:v>41213.0</c:v>
                </c:pt>
                <c:pt idx="305">
                  <c:v>41214.0</c:v>
                </c:pt>
                <c:pt idx="306">
                  <c:v>41215.0</c:v>
                </c:pt>
                <c:pt idx="307">
                  <c:v>41216.0</c:v>
                </c:pt>
                <c:pt idx="308">
                  <c:v>41217.0</c:v>
                </c:pt>
                <c:pt idx="309">
                  <c:v>41218.0</c:v>
                </c:pt>
                <c:pt idx="310">
                  <c:v>41219.0</c:v>
                </c:pt>
                <c:pt idx="311">
                  <c:v>41220.0</c:v>
                </c:pt>
                <c:pt idx="312">
                  <c:v>41221.0</c:v>
                </c:pt>
                <c:pt idx="313">
                  <c:v>41222.0</c:v>
                </c:pt>
                <c:pt idx="314">
                  <c:v>41223.0</c:v>
                </c:pt>
                <c:pt idx="315">
                  <c:v>41224.0</c:v>
                </c:pt>
                <c:pt idx="316">
                  <c:v>41225.0</c:v>
                </c:pt>
                <c:pt idx="317">
                  <c:v>41226.0</c:v>
                </c:pt>
                <c:pt idx="318">
                  <c:v>41227.0</c:v>
                </c:pt>
                <c:pt idx="319">
                  <c:v>41228.0</c:v>
                </c:pt>
                <c:pt idx="320">
                  <c:v>41229.0</c:v>
                </c:pt>
                <c:pt idx="321">
                  <c:v>41230.0</c:v>
                </c:pt>
                <c:pt idx="322">
                  <c:v>41231.0</c:v>
                </c:pt>
                <c:pt idx="323">
                  <c:v>41232.0</c:v>
                </c:pt>
                <c:pt idx="324">
                  <c:v>41233.0</c:v>
                </c:pt>
                <c:pt idx="325">
                  <c:v>41234.0</c:v>
                </c:pt>
                <c:pt idx="326">
                  <c:v>41235.0</c:v>
                </c:pt>
                <c:pt idx="327">
                  <c:v>41236.0</c:v>
                </c:pt>
                <c:pt idx="328">
                  <c:v>41237.0</c:v>
                </c:pt>
                <c:pt idx="329">
                  <c:v>41238.0</c:v>
                </c:pt>
                <c:pt idx="330">
                  <c:v>41239.0</c:v>
                </c:pt>
                <c:pt idx="331">
                  <c:v>41240.0</c:v>
                </c:pt>
                <c:pt idx="332">
                  <c:v>41241.0</c:v>
                </c:pt>
                <c:pt idx="333">
                  <c:v>41242.0</c:v>
                </c:pt>
                <c:pt idx="334">
                  <c:v>41243.0</c:v>
                </c:pt>
                <c:pt idx="335">
                  <c:v>41244.0</c:v>
                </c:pt>
                <c:pt idx="336">
                  <c:v>41245.0</c:v>
                </c:pt>
                <c:pt idx="337">
                  <c:v>41246.0</c:v>
                </c:pt>
                <c:pt idx="338">
                  <c:v>41247.0</c:v>
                </c:pt>
                <c:pt idx="339">
                  <c:v>41248.0</c:v>
                </c:pt>
                <c:pt idx="340">
                  <c:v>41249.0</c:v>
                </c:pt>
                <c:pt idx="341">
                  <c:v>41250.0</c:v>
                </c:pt>
                <c:pt idx="342">
                  <c:v>41251.0</c:v>
                </c:pt>
                <c:pt idx="343">
                  <c:v>41252.0</c:v>
                </c:pt>
                <c:pt idx="344">
                  <c:v>41253.0</c:v>
                </c:pt>
                <c:pt idx="345">
                  <c:v>41254.0</c:v>
                </c:pt>
                <c:pt idx="346">
                  <c:v>41255.0</c:v>
                </c:pt>
                <c:pt idx="347">
                  <c:v>41256.0</c:v>
                </c:pt>
                <c:pt idx="348">
                  <c:v>41257.0</c:v>
                </c:pt>
                <c:pt idx="349">
                  <c:v>41258.0</c:v>
                </c:pt>
                <c:pt idx="350">
                  <c:v>41259.0</c:v>
                </c:pt>
                <c:pt idx="351">
                  <c:v>41260.0</c:v>
                </c:pt>
                <c:pt idx="352">
                  <c:v>41261.0</c:v>
                </c:pt>
                <c:pt idx="353">
                  <c:v>41262.0</c:v>
                </c:pt>
                <c:pt idx="354">
                  <c:v>41263.0</c:v>
                </c:pt>
                <c:pt idx="355">
                  <c:v>41264.0</c:v>
                </c:pt>
                <c:pt idx="356">
                  <c:v>41265.0</c:v>
                </c:pt>
                <c:pt idx="357">
                  <c:v>41266.0</c:v>
                </c:pt>
                <c:pt idx="358">
                  <c:v>41267.0</c:v>
                </c:pt>
                <c:pt idx="359">
                  <c:v>41268.0</c:v>
                </c:pt>
                <c:pt idx="360">
                  <c:v>41269.0</c:v>
                </c:pt>
                <c:pt idx="361">
                  <c:v>41270.0</c:v>
                </c:pt>
                <c:pt idx="362">
                  <c:v>41271.0</c:v>
                </c:pt>
                <c:pt idx="363">
                  <c:v>41272.0</c:v>
                </c:pt>
                <c:pt idx="364">
                  <c:v>41273.0</c:v>
                </c:pt>
                <c:pt idx="365">
                  <c:v>41274.0</c:v>
                </c:pt>
              </c:numCache>
            </c:numRef>
          </c:cat>
          <c:val>
            <c:numRef>
              <c:f>'2012'!$G$2:$G$367</c:f>
              <c:numCache>
                <c:formatCode>0</c:formatCode>
                <c:ptCount val="366"/>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2.0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1.0</c:v>
                </c:pt>
                <c:pt idx="70">
                  <c:v>0.0</c:v>
                </c:pt>
                <c:pt idx="71">
                  <c:v>0.0</c:v>
                </c:pt>
                <c:pt idx="72">
                  <c:v>3.0</c:v>
                </c:pt>
                <c:pt idx="73">
                  <c:v>0.0</c:v>
                </c:pt>
                <c:pt idx="74">
                  <c:v>9.0</c:v>
                </c:pt>
                <c:pt idx="75">
                  <c:v>16.0</c:v>
                </c:pt>
                <c:pt idx="76">
                  <c:v>5.0</c:v>
                </c:pt>
                <c:pt idx="77">
                  <c:v>10.0</c:v>
                </c:pt>
                <c:pt idx="78">
                  <c:v>4.0</c:v>
                </c:pt>
                <c:pt idx="79">
                  <c:v>3.0</c:v>
                </c:pt>
                <c:pt idx="80">
                  <c:v>9.0</c:v>
                </c:pt>
                <c:pt idx="81">
                  <c:v>16.0</c:v>
                </c:pt>
                <c:pt idx="82">
                  <c:v>17.0</c:v>
                </c:pt>
                <c:pt idx="83">
                  <c:v>12.0</c:v>
                </c:pt>
                <c:pt idx="84">
                  <c:v>4.0</c:v>
                </c:pt>
                <c:pt idx="85">
                  <c:v>7.0</c:v>
                </c:pt>
                <c:pt idx="86">
                  <c:v>31.0</c:v>
                </c:pt>
                <c:pt idx="87">
                  <c:v>13.0</c:v>
                </c:pt>
                <c:pt idx="88">
                  <c:v>9.0</c:v>
                </c:pt>
                <c:pt idx="89">
                  <c:v>16.0</c:v>
                </c:pt>
                <c:pt idx="90">
                  <c:v>6.0</c:v>
                </c:pt>
                <c:pt idx="91">
                  <c:v>8.0</c:v>
                </c:pt>
                <c:pt idx="92">
                  <c:v>7.0</c:v>
                </c:pt>
                <c:pt idx="93">
                  <c:v>13.0</c:v>
                </c:pt>
                <c:pt idx="94">
                  <c:v>7.0</c:v>
                </c:pt>
                <c:pt idx="95">
                  <c:v>8.0</c:v>
                </c:pt>
                <c:pt idx="96">
                  <c:v>4.0</c:v>
                </c:pt>
                <c:pt idx="97">
                  <c:v>2.0</c:v>
                </c:pt>
                <c:pt idx="98">
                  <c:v>6.0</c:v>
                </c:pt>
                <c:pt idx="99">
                  <c:v>2.0</c:v>
                </c:pt>
                <c:pt idx="100">
                  <c:v>5.0</c:v>
                </c:pt>
                <c:pt idx="101">
                  <c:v>3.0</c:v>
                </c:pt>
                <c:pt idx="102">
                  <c:v>1.0</c:v>
                </c:pt>
                <c:pt idx="103">
                  <c:v>5.0</c:v>
                </c:pt>
                <c:pt idx="104">
                  <c:v>1.0</c:v>
                </c:pt>
                <c:pt idx="105">
                  <c:v>0.0</c:v>
                </c:pt>
                <c:pt idx="106">
                  <c:v>1.0</c:v>
                </c:pt>
                <c:pt idx="107">
                  <c:v>3.0</c:v>
                </c:pt>
                <c:pt idx="108">
                  <c:v>0.0</c:v>
                </c:pt>
                <c:pt idx="109">
                  <c:v>2.0</c:v>
                </c:pt>
                <c:pt idx="110">
                  <c:v>1.0</c:v>
                </c:pt>
                <c:pt idx="111">
                  <c:v>1.0</c:v>
                </c:pt>
                <c:pt idx="112">
                  <c:v>3.0</c:v>
                </c:pt>
                <c:pt idx="113">
                  <c:v>0.0</c:v>
                </c:pt>
                <c:pt idx="114">
                  <c:v>0.0</c:v>
                </c:pt>
                <c:pt idx="115">
                  <c:v>3.0</c:v>
                </c:pt>
                <c:pt idx="116">
                  <c:v>0.0</c:v>
                </c:pt>
                <c:pt idx="117">
                  <c:v>0.0</c:v>
                </c:pt>
                <c:pt idx="118">
                  <c:v>1.0</c:v>
                </c:pt>
                <c:pt idx="119">
                  <c:v>0.0</c:v>
                </c:pt>
                <c:pt idx="120">
                  <c:v>1.0</c:v>
                </c:pt>
                <c:pt idx="121">
                  <c:v>3.0</c:v>
                </c:pt>
                <c:pt idx="122">
                  <c:v>2.0</c:v>
                </c:pt>
                <c:pt idx="123">
                  <c:v>3.0</c:v>
                </c:pt>
                <c:pt idx="124">
                  <c:v>0.0</c:v>
                </c:pt>
                <c:pt idx="125">
                  <c:v>2.0</c:v>
                </c:pt>
                <c:pt idx="126">
                  <c:v>0.0</c:v>
                </c:pt>
                <c:pt idx="127">
                  <c:v>3.0</c:v>
                </c:pt>
                <c:pt idx="128">
                  <c:v>10.0</c:v>
                </c:pt>
                <c:pt idx="129">
                  <c:v>0.0</c:v>
                </c:pt>
                <c:pt idx="130">
                  <c:v>4.0</c:v>
                </c:pt>
                <c:pt idx="131">
                  <c:v>5.0</c:v>
                </c:pt>
                <c:pt idx="132">
                  <c:v>1.0</c:v>
                </c:pt>
                <c:pt idx="133">
                  <c:v>2.0</c:v>
                </c:pt>
                <c:pt idx="134">
                  <c:v>1.0</c:v>
                </c:pt>
                <c:pt idx="135">
                  <c:v>7.0</c:v>
                </c:pt>
                <c:pt idx="136">
                  <c:v>1.0</c:v>
                </c:pt>
                <c:pt idx="137">
                  <c:v>0.0</c:v>
                </c:pt>
                <c:pt idx="138">
                  <c:v>0.0</c:v>
                </c:pt>
                <c:pt idx="139">
                  <c:v>0.0</c:v>
                </c:pt>
                <c:pt idx="140">
                  <c:v>0.0</c:v>
                </c:pt>
                <c:pt idx="141">
                  <c:v>2.0</c:v>
                </c:pt>
                <c:pt idx="142">
                  <c:v>1.0</c:v>
                </c:pt>
                <c:pt idx="143">
                  <c:v>2.0</c:v>
                </c:pt>
                <c:pt idx="144">
                  <c:v>0.0</c:v>
                </c:pt>
                <c:pt idx="145">
                  <c:v>3.0</c:v>
                </c:pt>
                <c:pt idx="146">
                  <c:v>1.0</c:v>
                </c:pt>
                <c:pt idx="147">
                  <c:v>0.0</c:v>
                </c:pt>
                <c:pt idx="148">
                  <c:v>0.0</c:v>
                </c:pt>
                <c:pt idx="149">
                  <c:v>0.0</c:v>
                </c:pt>
                <c:pt idx="150">
                  <c:v>1.0</c:v>
                </c:pt>
                <c:pt idx="151">
                  <c:v>2.0</c:v>
                </c:pt>
                <c:pt idx="152">
                  <c:v>0.0</c:v>
                </c:pt>
                <c:pt idx="153">
                  <c:v>0.0</c:v>
                </c:pt>
                <c:pt idx="154">
                  <c:v>3.0</c:v>
                </c:pt>
                <c:pt idx="155">
                  <c:v>0.0</c:v>
                </c:pt>
                <c:pt idx="156">
                  <c:v>3.0</c:v>
                </c:pt>
                <c:pt idx="157">
                  <c:v>5.0</c:v>
                </c:pt>
                <c:pt idx="158">
                  <c:v>2.0</c:v>
                </c:pt>
                <c:pt idx="159">
                  <c:v>1.0</c:v>
                </c:pt>
                <c:pt idx="160">
                  <c:v>1.0</c:v>
                </c:pt>
                <c:pt idx="161">
                  <c:v>0.0</c:v>
                </c:pt>
                <c:pt idx="162">
                  <c:v>0.0</c:v>
                </c:pt>
                <c:pt idx="163">
                  <c:v>0.0</c:v>
                </c:pt>
                <c:pt idx="164">
                  <c:v>2.0</c:v>
                </c:pt>
                <c:pt idx="165">
                  <c:v>0.0</c:v>
                </c:pt>
                <c:pt idx="166">
                  <c:v>0.0</c:v>
                </c:pt>
                <c:pt idx="167">
                  <c:v>2.0</c:v>
                </c:pt>
                <c:pt idx="168">
                  <c:v>2.0</c:v>
                </c:pt>
                <c:pt idx="169">
                  <c:v>0.0</c:v>
                </c:pt>
                <c:pt idx="170">
                  <c:v>0.0</c:v>
                </c:pt>
                <c:pt idx="171">
                  <c:v>0.0</c:v>
                </c:pt>
                <c:pt idx="172">
                  <c:v>0.0</c:v>
                </c:pt>
                <c:pt idx="173">
                  <c:v>0.0</c:v>
                </c:pt>
                <c:pt idx="174">
                  <c:v>0.0</c:v>
                </c:pt>
                <c:pt idx="175">
                  <c:v>1.0</c:v>
                </c:pt>
                <c:pt idx="176">
                  <c:v>1.0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numCache>
            </c:numRef>
          </c:val>
          <c:smooth val="0"/>
        </c:ser>
        <c:dLbls>
          <c:showLegendKey val="0"/>
          <c:showVal val="0"/>
          <c:showCatName val="0"/>
          <c:showSerName val="0"/>
          <c:showPercent val="0"/>
          <c:showBubbleSize val="0"/>
        </c:dLbls>
        <c:marker val="1"/>
        <c:smooth val="0"/>
        <c:axId val="-2108771672"/>
        <c:axId val="-2108768136"/>
      </c:lineChart>
      <c:dateAx>
        <c:axId val="-2108771672"/>
        <c:scaling>
          <c:orientation val="minMax"/>
        </c:scaling>
        <c:delete val="0"/>
        <c:axPos val="b"/>
        <c:numFmt formatCode="m/d/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768136"/>
        <c:crosses val="autoZero"/>
        <c:auto val="1"/>
        <c:lblOffset val="100"/>
        <c:baseTimeUnit val="days"/>
      </c:dateAx>
      <c:valAx>
        <c:axId val="-2108768136"/>
        <c:scaling>
          <c:orientation val="minMax"/>
          <c:max val="6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771672"/>
        <c:crosses val="autoZero"/>
        <c:crossBetween val="between"/>
      </c:valAx>
      <c:spPr>
        <a:noFill/>
        <a:ln w="25400">
          <a:noFill/>
        </a:ln>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'2012'!$D$1</c:f>
              <c:strCache>
                <c:ptCount val="1"/>
                <c:pt idx="0">
                  <c:v>Relevant Posts</c:v>
                </c:pt>
              </c:strCache>
            </c:strRef>
          </c:tx>
          <c:spPr>
            <a:ln w="28575" cap="rnd">
              <a:solidFill>
                <a:schemeClr val="accent2">
                  <a:lumMod val="75000"/>
                </a:schemeClr>
              </a:solidFill>
              <a:round/>
            </a:ln>
            <a:effectLst/>
          </c:spPr>
          <c:marker>
            <c:symbol val="none"/>
          </c:marker>
          <c:cat>
            <c:numRef>
              <c:f>'2012'!$A$2:$A$367</c:f>
              <c:numCache>
                <c:formatCode>m/d/yyyy</c:formatCode>
                <c:ptCount val="366"/>
                <c:pt idx="0">
                  <c:v>40909.0</c:v>
                </c:pt>
                <c:pt idx="1">
                  <c:v>40910.0</c:v>
                </c:pt>
                <c:pt idx="2">
                  <c:v>40911.0</c:v>
                </c:pt>
                <c:pt idx="3">
                  <c:v>40912.0</c:v>
                </c:pt>
                <c:pt idx="4">
                  <c:v>40913.0</c:v>
                </c:pt>
                <c:pt idx="5">
                  <c:v>40914.0</c:v>
                </c:pt>
                <c:pt idx="6">
                  <c:v>40915.0</c:v>
                </c:pt>
                <c:pt idx="7">
                  <c:v>40916.0</c:v>
                </c:pt>
                <c:pt idx="8">
                  <c:v>40917.0</c:v>
                </c:pt>
                <c:pt idx="9">
                  <c:v>40918.0</c:v>
                </c:pt>
                <c:pt idx="10">
                  <c:v>40919.0</c:v>
                </c:pt>
                <c:pt idx="11">
                  <c:v>40920.0</c:v>
                </c:pt>
                <c:pt idx="12">
                  <c:v>40921.0</c:v>
                </c:pt>
                <c:pt idx="13">
                  <c:v>40922.0</c:v>
                </c:pt>
                <c:pt idx="14">
                  <c:v>40923.0</c:v>
                </c:pt>
                <c:pt idx="15">
                  <c:v>40924.0</c:v>
                </c:pt>
                <c:pt idx="16">
                  <c:v>40925.0</c:v>
                </c:pt>
                <c:pt idx="17">
                  <c:v>40926.0</c:v>
                </c:pt>
                <c:pt idx="18">
                  <c:v>40927.0</c:v>
                </c:pt>
                <c:pt idx="19">
                  <c:v>40928.0</c:v>
                </c:pt>
                <c:pt idx="20">
                  <c:v>40929.0</c:v>
                </c:pt>
                <c:pt idx="21">
                  <c:v>40930.0</c:v>
                </c:pt>
                <c:pt idx="22">
                  <c:v>40931.0</c:v>
                </c:pt>
                <c:pt idx="23">
                  <c:v>40932.0</c:v>
                </c:pt>
                <c:pt idx="24">
                  <c:v>40933.0</c:v>
                </c:pt>
                <c:pt idx="25">
                  <c:v>40934.0</c:v>
                </c:pt>
                <c:pt idx="26">
                  <c:v>40935.0</c:v>
                </c:pt>
                <c:pt idx="27">
                  <c:v>40936.0</c:v>
                </c:pt>
                <c:pt idx="28">
                  <c:v>40937.0</c:v>
                </c:pt>
                <c:pt idx="29">
                  <c:v>40938.0</c:v>
                </c:pt>
                <c:pt idx="30">
                  <c:v>40939.0</c:v>
                </c:pt>
                <c:pt idx="31">
                  <c:v>40940.0</c:v>
                </c:pt>
                <c:pt idx="32">
                  <c:v>40941.0</c:v>
                </c:pt>
                <c:pt idx="33">
                  <c:v>40942.0</c:v>
                </c:pt>
                <c:pt idx="34">
                  <c:v>40943.0</c:v>
                </c:pt>
                <c:pt idx="35">
                  <c:v>40944.0</c:v>
                </c:pt>
                <c:pt idx="36">
                  <c:v>40945.0</c:v>
                </c:pt>
                <c:pt idx="37">
                  <c:v>40946.0</c:v>
                </c:pt>
                <c:pt idx="38">
                  <c:v>40947.0</c:v>
                </c:pt>
                <c:pt idx="39">
                  <c:v>40948.0</c:v>
                </c:pt>
                <c:pt idx="40">
                  <c:v>40949.0</c:v>
                </c:pt>
                <c:pt idx="41">
                  <c:v>40950.0</c:v>
                </c:pt>
                <c:pt idx="42">
                  <c:v>40951.0</c:v>
                </c:pt>
                <c:pt idx="43">
                  <c:v>40952.0</c:v>
                </c:pt>
                <c:pt idx="44">
                  <c:v>40953.0</c:v>
                </c:pt>
                <c:pt idx="45">
                  <c:v>40954.0</c:v>
                </c:pt>
                <c:pt idx="46">
                  <c:v>40955.0</c:v>
                </c:pt>
                <c:pt idx="47">
                  <c:v>40956.0</c:v>
                </c:pt>
                <c:pt idx="48">
                  <c:v>40957.0</c:v>
                </c:pt>
                <c:pt idx="49">
                  <c:v>40958.0</c:v>
                </c:pt>
                <c:pt idx="50">
                  <c:v>40959.0</c:v>
                </c:pt>
                <c:pt idx="51">
                  <c:v>40960.0</c:v>
                </c:pt>
                <c:pt idx="52">
                  <c:v>40961.0</c:v>
                </c:pt>
                <c:pt idx="53">
                  <c:v>40962.0</c:v>
                </c:pt>
                <c:pt idx="54">
                  <c:v>40963.0</c:v>
                </c:pt>
                <c:pt idx="55">
                  <c:v>40964.0</c:v>
                </c:pt>
                <c:pt idx="56">
                  <c:v>40965.0</c:v>
                </c:pt>
                <c:pt idx="57">
                  <c:v>40966.0</c:v>
                </c:pt>
                <c:pt idx="58">
                  <c:v>40967.0</c:v>
                </c:pt>
                <c:pt idx="59">
                  <c:v>40968.0</c:v>
                </c:pt>
                <c:pt idx="60">
                  <c:v>40969.0</c:v>
                </c:pt>
                <c:pt idx="61">
                  <c:v>40970.0</c:v>
                </c:pt>
                <c:pt idx="62">
                  <c:v>40971.0</c:v>
                </c:pt>
                <c:pt idx="63">
                  <c:v>40972.0</c:v>
                </c:pt>
                <c:pt idx="64">
                  <c:v>40973.0</c:v>
                </c:pt>
                <c:pt idx="65">
                  <c:v>40974.0</c:v>
                </c:pt>
                <c:pt idx="66">
                  <c:v>40975.0</c:v>
                </c:pt>
                <c:pt idx="67">
                  <c:v>40976.0</c:v>
                </c:pt>
                <c:pt idx="68">
                  <c:v>40977.0</c:v>
                </c:pt>
                <c:pt idx="69">
                  <c:v>40978.0</c:v>
                </c:pt>
                <c:pt idx="70">
                  <c:v>40979.0</c:v>
                </c:pt>
                <c:pt idx="71">
                  <c:v>40980.0</c:v>
                </c:pt>
                <c:pt idx="72">
                  <c:v>40981.0</c:v>
                </c:pt>
                <c:pt idx="73">
                  <c:v>40982.0</c:v>
                </c:pt>
                <c:pt idx="74">
                  <c:v>40983.0</c:v>
                </c:pt>
                <c:pt idx="75">
                  <c:v>40984.0</c:v>
                </c:pt>
                <c:pt idx="76">
                  <c:v>40985.0</c:v>
                </c:pt>
                <c:pt idx="77">
                  <c:v>40986.0</c:v>
                </c:pt>
                <c:pt idx="78">
                  <c:v>40987.0</c:v>
                </c:pt>
                <c:pt idx="79">
                  <c:v>40988.0</c:v>
                </c:pt>
                <c:pt idx="80">
                  <c:v>40989.0</c:v>
                </c:pt>
                <c:pt idx="81">
                  <c:v>40990.0</c:v>
                </c:pt>
                <c:pt idx="82">
                  <c:v>40991.0</c:v>
                </c:pt>
                <c:pt idx="83">
                  <c:v>40992.0</c:v>
                </c:pt>
                <c:pt idx="84">
                  <c:v>40993.0</c:v>
                </c:pt>
                <c:pt idx="85">
                  <c:v>40994.0</c:v>
                </c:pt>
                <c:pt idx="86">
                  <c:v>40995.0</c:v>
                </c:pt>
                <c:pt idx="87">
                  <c:v>40996.0</c:v>
                </c:pt>
                <c:pt idx="88">
                  <c:v>40997.0</c:v>
                </c:pt>
                <c:pt idx="89">
                  <c:v>40998.0</c:v>
                </c:pt>
                <c:pt idx="90">
                  <c:v>40999.0</c:v>
                </c:pt>
                <c:pt idx="91">
                  <c:v>41000.0</c:v>
                </c:pt>
                <c:pt idx="92">
                  <c:v>41001.0</c:v>
                </c:pt>
                <c:pt idx="93">
                  <c:v>41002.0</c:v>
                </c:pt>
                <c:pt idx="94">
                  <c:v>41003.0</c:v>
                </c:pt>
                <c:pt idx="95">
                  <c:v>41004.0</c:v>
                </c:pt>
                <c:pt idx="96">
                  <c:v>41005.0</c:v>
                </c:pt>
                <c:pt idx="97">
                  <c:v>41006.0</c:v>
                </c:pt>
                <c:pt idx="98">
                  <c:v>41007.0</c:v>
                </c:pt>
                <c:pt idx="99">
                  <c:v>41008.0</c:v>
                </c:pt>
                <c:pt idx="100">
                  <c:v>41009.0</c:v>
                </c:pt>
                <c:pt idx="101">
                  <c:v>41010.0</c:v>
                </c:pt>
                <c:pt idx="102">
                  <c:v>41011.0</c:v>
                </c:pt>
                <c:pt idx="103">
                  <c:v>41012.0</c:v>
                </c:pt>
                <c:pt idx="104">
                  <c:v>41013.0</c:v>
                </c:pt>
                <c:pt idx="105">
                  <c:v>41014.0</c:v>
                </c:pt>
                <c:pt idx="106">
                  <c:v>41015.0</c:v>
                </c:pt>
                <c:pt idx="107">
                  <c:v>41016.0</c:v>
                </c:pt>
                <c:pt idx="108">
                  <c:v>41017.0</c:v>
                </c:pt>
                <c:pt idx="109">
                  <c:v>41018.0</c:v>
                </c:pt>
                <c:pt idx="110">
                  <c:v>41019.0</c:v>
                </c:pt>
                <c:pt idx="111">
                  <c:v>41020.0</c:v>
                </c:pt>
                <c:pt idx="112">
                  <c:v>41021.0</c:v>
                </c:pt>
                <c:pt idx="113">
                  <c:v>41022.0</c:v>
                </c:pt>
                <c:pt idx="114">
                  <c:v>41023.0</c:v>
                </c:pt>
                <c:pt idx="115">
                  <c:v>41024.0</c:v>
                </c:pt>
                <c:pt idx="116">
                  <c:v>41025.0</c:v>
                </c:pt>
                <c:pt idx="117">
                  <c:v>41026.0</c:v>
                </c:pt>
                <c:pt idx="118">
                  <c:v>41027.0</c:v>
                </c:pt>
                <c:pt idx="119">
                  <c:v>41028.0</c:v>
                </c:pt>
                <c:pt idx="120">
                  <c:v>41029.0</c:v>
                </c:pt>
                <c:pt idx="121">
                  <c:v>41030.0</c:v>
                </c:pt>
                <c:pt idx="122">
                  <c:v>41031.0</c:v>
                </c:pt>
                <c:pt idx="123">
                  <c:v>41032.0</c:v>
                </c:pt>
                <c:pt idx="124">
                  <c:v>41033.0</c:v>
                </c:pt>
                <c:pt idx="125">
                  <c:v>41034.0</c:v>
                </c:pt>
                <c:pt idx="126">
                  <c:v>41035.0</c:v>
                </c:pt>
                <c:pt idx="127">
                  <c:v>41036.0</c:v>
                </c:pt>
                <c:pt idx="128">
                  <c:v>41037.0</c:v>
                </c:pt>
                <c:pt idx="129">
                  <c:v>41038.0</c:v>
                </c:pt>
                <c:pt idx="130">
                  <c:v>41039.0</c:v>
                </c:pt>
                <c:pt idx="131">
                  <c:v>41040.0</c:v>
                </c:pt>
                <c:pt idx="132">
                  <c:v>41041.0</c:v>
                </c:pt>
                <c:pt idx="133">
                  <c:v>41042.0</c:v>
                </c:pt>
                <c:pt idx="134">
                  <c:v>41043.0</c:v>
                </c:pt>
                <c:pt idx="135">
                  <c:v>41044.0</c:v>
                </c:pt>
                <c:pt idx="136">
                  <c:v>41045.0</c:v>
                </c:pt>
                <c:pt idx="137">
                  <c:v>41046.0</c:v>
                </c:pt>
                <c:pt idx="138">
                  <c:v>41047.0</c:v>
                </c:pt>
                <c:pt idx="139">
                  <c:v>41048.0</c:v>
                </c:pt>
                <c:pt idx="140">
                  <c:v>41049.0</c:v>
                </c:pt>
                <c:pt idx="141">
                  <c:v>41050.0</c:v>
                </c:pt>
                <c:pt idx="142">
                  <c:v>41051.0</c:v>
                </c:pt>
                <c:pt idx="143">
                  <c:v>41052.0</c:v>
                </c:pt>
                <c:pt idx="144">
                  <c:v>41053.0</c:v>
                </c:pt>
                <c:pt idx="145">
                  <c:v>41054.0</c:v>
                </c:pt>
                <c:pt idx="146">
                  <c:v>41055.0</c:v>
                </c:pt>
                <c:pt idx="147">
                  <c:v>41056.0</c:v>
                </c:pt>
                <c:pt idx="148">
                  <c:v>41057.0</c:v>
                </c:pt>
                <c:pt idx="149">
                  <c:v>41058.0</c:v>
                </c:pt>
                <c:pt idx="150">
                  <c:v>41059.0</c:v>
                </c:pt>
                <c:pt idx="151">
                  <c:v>41060.0</c:v>
                </c:pt>
                <c:pt idx="152">
                  <c:v>41061.0</c:v>
                </c:pt>
                <c:pt idx="153">
                  <c:v>41062.0</c:v>
                </c:pt>
                <c:pt idx="154">
                  <c:v>41063.0</c:v>
                </c:pt>
                <c:pt idx="155">
                  <c:v>41064.0</c:v>
                </c:pt>
                <c:pt idx="156">
                  <c:v>41065.0</c:v>
                </c:pt>
                <c:pt idx="157">
                  <c:v>41066.0</c:v>
                </c:pt>
                <c:pt idx="158">
                  <c:v>41067.0</c:v>
                </c:pt>
                <c:pt idx="159">
                  <c:v>41068.0</c:v>
                </c:pt>
                <c:pt idx="160">
                  <c:v>41069.0</c:v>
                </c:pt>
                <c:pt idx="161">
                  <c:v>41070.0</c:v>
                </c:pt>
                <c:pt idx="162">
                  <c:v>41071.0</c:v>
                </c:pt>
                <c:pt idx="163">
                  <c:v>41072.0</c:v>
                </c:pt>
                <c:pt idx="164">
                  <c:v>41073.0</c:v>
                </c:pt>
                <c:pt idx="165">
                  <c:v>41074.0</c:v>
                </c:pt>
                <c:pt idx="166">
                  <c:v>41075.0</c:v>
                </c:pt>
                <c:pt idx="167">
                  <c:v>41076.0</c:v>
                </c:pt>
                <c:pt idx="168">
                  <c:v>41077.0</c:v>
                </c:pt>
                <c:pt idx="169">
                  <c:v>41078.0</c:v>
                </c:pt>
                <c:pt idx="170">
                  <c:v>41079.0</c:v>
                </c:pt>
                <c:pt idx="171">
                  <c:v>41080.0</c:v>
                </c:pt>
                <c:pt idx="172">
                  <c:v>41081.0</c:v>
                </c:pt>
                <c:pt idx="173">
                  <c:v>41082.0</c:v>
                </c:pt>
                <c:pt idx="174">
                  <c:v>41083.0</c:v>
                </c:pt>
                <c:pt idx="175">
                  <c:v>41084.0</c:v>
                </c:pt>
                <c:pt idx="176">
                  <c:v>41085.0</c:v>
                </c:pt>
                <c:pt idx="177">
                  <c:v>41086.0</c:v>
                </c:pt>
                <c:pt idx="178">
                  <c:v>41087.0</c:v>
                </c:pt>
                <c:pt idx="179">
                  <c:v>41088.0</c:v>
                </c:pt>
                <c:pt idx="180">
                  <c:v>41089.0</c:v>
                </c:pt>
                <c:pt idx="181">
                  <c:v>41090.0</c:v>
                </c:pt>
                <c:pt idx="182">
                  <c:v>41091.0</c:v>
                </c:pt>
                <c:pt idx="183">
                  <c:v>41092.0</c:v>
                </c:pt>
                <c:pt idx="184">
                  <c:v>41093.0</c:v>
                </c:pt>
                <c:pt idx="185">
                  <c:v>41094.0</c:v>
                </c:pt>
                <c:pt idx="186">
                  <c:v>41095.0</c:v>
                </c:pt>
                <c:pt idx="187">
                  <c:v>41096.0</c:v>
                </c:pt>
                <c:pt idx="188">
                  <c:v>41097.0</c:v>
                </c:pt>
                <c:pt idx="189">
                  <c:v>41098.0</c:v>
                </c:pt>
                <c:pt idx="190">
                  <c:v>41099.0</c:v>
                </c:pt>
                <c:pt idx="191">
                  <c:v>41100.0</c:v>
                </c:pt>
                <c:pt idx="192">
                  <c:v>41101.0</c:v>
                </c:pt>
                <c:pt idx="193">
                  <c:v>41102.0</c:v>
                </c:pt>
                <c:pt idx="194">
                  <c:v>41103.0</c:v>
                </c:pt>
                <c:pt idx="195">
                  <c:v>41104.0</c:v>
                </c:pt>
                <c:pt idx="196">
                  <c:v>41105.0</c:v>
                </c:pt>
                <c:pt idx="197">
                  <c:v>41106.0</c:v>
                </c:pt>
                <c:pt idx="198">
                  <c:v>41107.0</c:v>
                </c:pt>
                <c:pt idx="199">
                  <c:v>41108.0</c:v>
                </c:pt>
                <c:pt idx="200">
                  <c:v>41109.0</c:v>
                </c:pt>
                <c:pt idx="201">
                  <c:v>41110.0</c:v>
                </c:pt>
                <c:pt idx="202">
                  <c:v>41111.0</c:v>
                </c:pt>
                <c:pt idx="203">
                  <c:v>41112.0</c:v>
                </c:pt>
                <c:pt idx="204">
                  <c:v>41113.0</c:v>
                </c:pt>
                <c:pt idx="205">
                  <c:v>41114.0</c:v>
                </c:pt>
                <c:pt idx="206">
                  <c:v>41115.0</c:v>
                </c:pt>
                <c:pt idx="207">
                  <c:v>41116.0</c:v>
                </c:pt>
                <c:pt idx="208">
                  <c:v>41117.0</c:v>
                </c:pt>
                <c:pt idx="209">
                  <c:v>41118.0</c:v>
                </c:pt>
                <c:pt idx="210">
                  <c:v>41119.0</c:v>
                </c:pt>
                <c:pt idx="211">
                  <c:v>41120.0</c:v>
                </c:pt>
                <c:pt idx="212">
                  <c:v>41121.0</c:v>
                </c:pt>
                <c:pt idx="213">
                  <c:v>41122.0</c:v>
                </c:pt>
                <c:pt idx="214">
                  <c:v>41123.0</c:v>
                </c:pt>
                <c:pt idx="215">
                  <c:v>41124.0</c:v>
                </c:pt>
                <c:pt idx="216">
                  <c:v>41125.0</c:v>
                </c:pt>
                <c:pt idx="217">
                  <c:v>41126.0</c:v>
                </c:pt>
                <c:pt idx="218">
                  <c:v>41127.0</c:v>
                </c:pt>
                <c:pt idx="219">
                  <c:v>41128.0</c:v>
                </c:pt>
                <c:pt idx="220">
                  <c:v>41129.0</c:v>
                </c:pt>
                <c:pt idx="221">
                  <c:v>41130.0</c:v>
                </c:pt>
                <c:pt idx="222">
                  <c:v>41131.0</c:v>
                </c:pt>
                <c:pt idx="223">
                  <c:v>41132.0</c:v>
                </c:pt>
                <c:pt idx="224">
                  <c:v>41133.0</c:v>
                </c:pt>
                <c:pt idx="225">
                  <c:v>41134.0</c:v>
                </c:pt>
                <c:pt idx="226">
                  <c:v>41135.0</c:v>
                </c:pt>
                <c:pt idx="227">
                  <c:v>41136.0</c:v>
                </c:pt>
                <c:pt idx="228">
                  <c:v>41137.0</c:v>
                </c:pt>
                <c:pt idx="229">
                  <c:v>41138.0</c:v>
                </c:pt>
                <c:pt idx="230">
                  <c:v>41139.0</c:v>
                </c:pt>
                <c:pt idx="231">
                  <c:v>41140.0</c:v>
                </c:pt>
                <c:pt idx="232">
                  <c:v>41141.0</c:v>
                </c:pt>
                <c:pt idx="233">
                  <c:v>41142.0</c:v>
                </c:pt>
                <c:pt idx="234">
                  <c:v>41143.0</c:v>
                </c:pt>
                <c:pt idx="235">
                  <c:v>41144.0</c:v>
                </c:pt>
                <c:pt idx="236">
                  <c:v>41145.0</c:v>
                </c:pt>
                <c:pt idx="237">
                  <c:v>41146.0</c:v>
                </c:pt>
                <c:pt idx="238">
                  <c:v>41147.0</c:v>
                </c:pt>
                <c:pt idx="239">
                  <c:v>41148.0</c:v>
                </c:pt>
                <c:pt idx="240">
                  <c:v>41149.0</c:v>
                </c:pt>
                <c:pt idx="241">
                  <c:v>41150.0</c:v>
                </c:pt>
                <c:pt idx="242">
                  <c:v>41151.0</c:v>
                </c:pt>
                <c:pt idx="243">
                  <c:v>41152.0</c:v>
                </c:pt>
                <c:pt idx="244">
                  <c:v>41153.0</c:v>
                </c:pt>
                <c:pt idx="245">
                  <c:v>41154.0</c:v>
                </c:pt>
                <c:pt idx="246">
                  <c:v>41155.0</c:v>
                </c:pt>
                <c:pt idx="247">
                  <c:v>41156.0</c:v>
                </c:pt>
                <c:pt idx="248">
                  <c:v>41157.0</c:v>
                </c:pt>
                <c:pt idx="249">
                  <c:v>41158.0</c:v>
                </c:pt>
                <c:pt idx="250">
                  <c:v>41159.0</c:v>
                </c:pt>
                <c:pt idx="251">
                  <c:v>41160.0</c:v>
                </c:pt>
                <c:pt idx="252">
                  <c:v>41161.0</c:v>
                </c:pt>
                <c:pt idx="253">
                  <c:v>41162.0</c:v>
                </c:pt>
                <c:pt idx="254">
                  <c:v>41163.0</c:v>
                </c:pt>
                <c:pt idx="255">
                  <c:v>41164.0</c:v>
                </c:pt>
                <c:pt idx="256">
                  <c:v>41165.0</c:v>
                </c:pt>
                <c:pt idx="257">
                  <c:v>41166.0</c:v>
                </c:pt>
                <c:pt idx="258">
                  <c:v>41167.0</c:v>
                </c:pt>
                <c:pt idx="259">
                  <c:v>41168.0</c:v>
                </c:pt>
                <c:pt idx="260">
                  <c:v>41169.0</c:v>
                </c:pt>
                <c:pt idx="261">
                  <c:v>41170.0</c:v>
                </c:pt>
                <c:pt idx="262">
                  <c:v>41171.0</c:v>
                </c:pt>
                <c:pt idx="263">
                  <c:v>41172.0</c:v>
                </c:pt>
                <c:pt idx="264">
                  <c:v>41173.0</c:v>
                </c:pt>
                <c:pt idx="265">
                  <c:v>41174.0</c:v>
                </c:pt>
                <c:pt idx="266">
                  <c:v>41175.0</c:v>
                </c:pt>
                <c:pt idx="267">
                  <c:v>41176.0</c:v>
                </c:pt>
                <c:pt idx="268">
                  <c:v>41177.0</c:v>
                </c:pt>
                <c:pt idx="269">
                  <c:v>41178.0</c:v>
                </c:pt>
                <c:pt idx="270">
                  <c:v>41179.0</c:v>
                </c:pt>
                <c:pt idx="271">
                  <c:v>41180.0</c:v>
                </c:pt>
                <c:pt idx="272">
                  <c:v>41181.0</c:v>
                </c:pt>
                <c:pt idx="273">
                  <c:v>41182.0</c:v>
                </c:pt>
                <c:pt idx="274">
                  <c:v>41183.0</c:v>
                </c:pt>
                <c:pt idx="275">
                  <c:v>41184.0</c:v>
                </c:pt>
                <c:pt idx="276">
                  <c:v>41185.0</c:v>
                </c:pt>
                <c:pt idx="277">
                  <c:v>41186.0</c:v>
                </c:pt>
                <c:pt idx="278">
                  <c:v>41187.0</c:v>
                </c:pt>
                <c:pt idx="279">
                  <c:v>41188.0</c:v>
                </c:pt>
                <c:pt idx="280">
                  <c:v>41189.0</c:v>
                </c:pt>
                <c:pt idx="281">
                  <c:v>41190.0</c:v>
                </c:pt>
                <c:pt idx="282">
                  <c:v>41191.0</c:v>
                </c:pt>
                <c:pt idx="283">
                  <c:v>41192.0</c:v>
                </c:pt>
                <c:pt idx="284">
                  <c:v>41193.0</c:v>
                </c:pt>
                <c:pt idx="285">
                  <c:v>41194.0</c:v>
                </c:pt>
                <c:pt idx="286">
                  <c:v>41195.0</c:v>
                </c:pt>
                <c:pt idx="287">
                  <c:v>41196.0</c:v>
                </c:pt>
                <c:pt idx="288">
                  <c:v>41197.0</c:v>
                </c:pt>
                <c:pt idx="289">
                  <c:v>41198.0</c:v>
                </c:pt>
                <c:pt idx="290">
                  <c:v>41199.0</c:v>
                </c:pt>
                <c:pt idx="291">
                  <c:v>41200.0</c:v>
                </c:pt>
                <c:pt idx="292">
                  <c:v>41201.0</c:v>
                </c:pt>
                <c:pt idx="293">
                  <c:v>41202.0</c:v>
                </c:pt>
                <c:pt idx="294">
                  <c:v>41203.0</c:v>
                </c:pt>
                <c:pt idx="295">
                  <c:v>41204.0</c:v>
                </c:pt>
                <c:pt idx="296">
                  <c:v>41205.0</c:v>
                </c:pt>
                <c:pt idx="297">
                  <c:v>41206.0</c:v>
                </c:pt>
                <c:pt idx="298">
                  <c:v>41207.0</c:v>
                </c:pt>
                <c:pt idx="299">
                  <c:v>41208.0</c:v>
                </c:pt>
                <c:pt idx="300">
                  <c:v>41209.0</c:v>
                </c:pt>
                <c:pt idx="301">
                  <c:v>41210.0</c:v>
                </c:pt>
                <c:pt idx="302">
                  <c:v>41211.0</c:v>
                </c:pt>
                <c:pt idx="303">
                  <c:v>41212.0</c:v>
                </c:pt>
                <c:pt idx="304">
                  <c:v>41213.0</c:v>
                </c:pt>
                <c:pt idx="305">
                  <c:v>41214.0</c:v>
                </c:pt>
                <c:pt idx="306">
                  <c:v>41215.0</c:v>
                </c:pt>
                <c:pt idx="307">
                  <c:v>41216.0</c:v>
                </c:pt>
                <c:pt idx="308">
                  <c:v>41217.0</c:v>
                </c:pt>
                <c:pt idx="309">
                  <c:v>41218.0</c:v>
                </c:pt>
                <c:pt idx="310">
                  <c:v>41219.0</c:v>
                </c:pt>
                <c:pt idx="311">
                  <c:v>41220.0</c:v>
                </c:pt>
                <c:pt idx="312">
                  <c:v>41221.0</c:v>
                </c:pt>
                <c:pt idx="313">
                  <c:v>41222.0</c:v>
                </c:pt>
                <c:pt idx="314">
                  <c:v>41223.0</c:v>
                </c:pt>
                <c:pt idx="315">
                  <c:v>41224.0</c:v>
                </c:pt>
                <c:pt idx="316">
                  <c:v>41225.0</c:v>
                </c:pt>
                <c:pt idx="317">
                  <c:v>41226.0</c:v>
                </c:pt>
                <c:pt idx="318">
                  <c:v>41227.0</c:v>
                </c:pt>
                <c:pt idx="319">
                  <c:v>41228.0</c:v>
                </c:pt>
                <c:pt idx="320">
                  <c:v>41229.0</c:v>
                </c:pt>
                <c:pt idx="321">
                  <c:v>41230.0</c:v>
                </c:pt>
                <c:pt idx="322">
                  <c:v>41231.0</c:v>
                </c:pt>
                <c:pt idx="323">
                  <c:v>41232.0</c:v>
                </c:pt>
                <c:pt idx="324">
                  <c:v>41233.0</c:v>
                </c:pt>
                <c:pt idx="325">
                  <c:v>41234.0</c:v>
                </c:pt>
                <c:pt idx="326">
                  <c:v>41235.0</c:v>
                </c:pt>
                <c:pt idx="327">
                  <c:v>41236.0</c:v>
                </c:pt>
                <c:pt idx="328">
                  <c:v>41237.0</c:v>
                </c:pt>
                <c:pt idx="329">
                  <c:v>41238.0</c:v>
                </c:pt>
                <c:pt idx="330">
                  <c:v>41239.0</c:v>
                </c:pt>
                <c:pt idx="331">
                  <c:v>41240.0</c:v>
                </c:pt>
                <c:pt idx="332">
                  <c:v>41241.0</c:v>
                </c:pt>
                <c:pt idx="333">
                  <c:v>41242.0</c:v>
                </c:pt>
                <c:pt idx="334">
                  <c:v>41243.0</c:v>
                </c:pt>
                <c:pt idx="335">
                  <c:v>41244.0</c:v>
                </c:pt>
                <c:pt idx="336">
                  <c:v>41245.0</c:v>
                </c:pt>
                <c:pt idx="337">
                  <c:v>41246.0</c:v>
                </c:pt>
                <c:pt idx="338">
                  <c:v>41247.0</c:v>
                </c:pt>
                <c:pt idx="339">
                  <c:v>41248.0</c:v>
                </c:pt>
                <c:pt idx="340">
                  <c:v>41249.0</c:v>
                </c:pt>
                <c:pt idx="341">
                  <c:v>41250.0</c:v>
                </c:pt>
                <c:pt idx="342">
                  <c:v>41251.0</c:v>
                </c:pt>
                <c:pt idx="343">
                  <c:v>41252.0</c:v>
                </c:pt>
                <c:pt idx="344">
                  <c:v>41253.0</c:v>
                </c:pt>
                <c:pt idx="345">
                  <c:v>41254.0</c:v>
                </c:pt>
                <c:pt idx="346">
                  <c:v>41255.0</c:v>
                </c:pt>
                <c:pt idx="347">
                  <c:v>41256.0</c:v>
                </c:pt>
                <c:pt idx="348">
                  <c:v>41257.0</c:v>
                </c:pt>
                <c:pt idx="349">
                  <c:v>41258.0</c:v>
                </c:pt>
                <c:pt idx="350">
                  <c:v>41259.0</c:v>
                </c:pt>
                <c:pt idx="351">
                  <c:v>41260.0</c:v>
                </c:pt>
                <c:pt idx="352">
                  <c:v>41261.0</c:v>
                </c:pt>
                <c:pt idx="353">
                  <c:v>41262.0</c:v>
                </c:pt>
                <c:pt idx="354">
                  <c:v>41263.0</c:v>
                </c:pt>
                <c:pt idx="355">
                  <c:v>41264.0</c:v>
                </c:pt>
                <c:pt idx="356">
                  <c:v>41265.0</c:v>
                </c:pt>
                <c:pt idx="357">
                  <c:v>41266.0</c:v>
                </c:pt>
                <c:pt idx="358">
                  <c:v>41267.0</c:v>
                </c:pt>
                <c:pt idx="359">
                  <c:v>41268.0</c:v>
                </c:pt>
                <c:pt idx="360">
                  <c:v>41269.0</c:v>
                </c:pt>
                <c:pt idx="361">
                  <c:v>41270.0</c:v>
                </c:pt>
                <c:pt idx="362">
                  <c:v>41271.0</c:v>
                </c:pt>
                <c:pt idx="363">
                  <c:v>41272.0</c:v>
                </c:pt>
                <c:pt idx="364">
                  <c:v>41273.0</c:v>
                </c:pt>
                <c:pt idx="365">
                  <c:v>41274.0</c:v>
                </c:pt>
              </c:numCache>
            </c:numRef>
          </c:cat>
          <c:val>
            <c:numRef>
              <c:f>'2012'!$D$2:$D$367</c:f>
              <c:numCache>
                <c:formatCode>0</c:formatCode>
                <c:ptCount val="366"/>
                <c:pt idx="0">
                  <c:v>20.0</c:v>
                </c:pt>
                <c:pt idx="1">
                  <c:v>14.0</c:v>
                </c:pt>
                <c:pt idx="2">
                  <c:v>26.0</c:v>
                </c:pt>
                <c:pt idx="3">
                  <c:v>29.0</c:v>
                </c:pt>
                <c:pt idx="4">
                  <c:v>20.0</c:v>
                </c:pt>
                <c:pt idx="5">
                  <c:v>16.0</c:v>
                </c:pt>
                <c:pt idx="6">
                  <c:v>8.0</c:v>
                </c:pt>
                <c:pt idx="7">
                  <c:v>3.0</c:v>
                </c:pt>
                <c:pt idx="8">
                  <c:v>10.0</c:v>
                </c:pt>
                <c:pt idx="9">
                  <c:v>7.0</c:v>
                </c:pt>
                <c:pt idx="10">
                  <c:v>94.0</c:v>
                </c:pt>
                <c:pt idx="11">
                  <c:v>44.0</c:v>
                </c:pt>
                <c:pt idx="12">
                  <c:v>31.0</c:v>
                </c:pt>
                <c:pt idx="13">
                  <c:v>161.0</c:v>
                </c:pt>
                <c:pt idx="14">
                  <c:v>38.0</c:v>
                </c:pt>
                <c:pt idx="15">
                  <c:v>22.0</c:v>
                </c:pt>
                <c:pt idx="16">
                  <c:v>26.0</c:v>
                </c:pt>
                <c:pt idx="17">
                  <c:v>33.0</c:v>
                </c:pt>
                <c:pt idx="18">
                  <c:v>25.0</c:v>
                </c:pt>
                <c:pt idx="19">
                  <c:v>14.0</c:v>
                </c:pt>
                <c:pt idx="20">
                  <c:v>13.0</c:v>
                </c:pt>
                <c:pt idx="21">
                  <c:v>5.0</c:v>
                </c:pt>
                <c:pt idx="22">
                  <c:v>15.0</c:v>
                </c:pt>
                <c:pt idx="23">
                  <c:v>42.0</c:v>
                </c:pt>
                <c:pt idx="24">
                  <c:v>14.0</c:v>
                </c:pt>
                <c:pt idx="25">
                  <c:v>227.0</c:v>
                </c:pt>
                <c:pt idx="26">
                  <c:v>828.0</c:v>
                </c:pt>
                <c:pt idx="27">
                  <c:v>1017.0</c:v>
                </c:pt>
                <c:pt idx="28">
                  <c:v>242.0</c:v>
                </c:pt>
                <c:pt idx="29">
                  <c:v>626.0</c:v>
                </c:pt>
                <c:pt idx="30">
                  <c:v>1123.0</c:v>
                </c:pt>
                <c:pt idx="31">
                  <c:v>4106.0</c:v>
                </c:pt>
                <c:pt idx="32">
                  <c:v>3882.0</c:v>
                </c:pt>
                <c:pt idx="33">
                  <c:v>1092.0</c:v>
                </c:pt>
                <c:pt idx="34">
                  <c:v>557.0</c:v>
                </c:pt>
                <c:pt idx="35">
                  <c:v>275.0</c:v>
                </c:pt>
                <c:pt idx="36">
                  <c:v>318.0</c:v>
                </c:pt>
                <c:pt idx="37">
                  <c:v>196.0</c:v>
                </c:pt>
                <c:pt idx="38">
                  <c:v>188.0</c:v>
                </c:pt>
                <c:pt idx="39">
                  <c:v>146.0</c:v>
                </c:pt>
                <c:pt idx="40">
                  <c:v>107.0</c:v>
                </c:pt>
                <c:pt idx="41">
                  <c:v>68.0</c:v>
                </c:pt>
                <c:pt idx="42">
                  <c:v>79.0</c:v>
                </c:pt>
                <c:pt idx="43">
                  <c:v>86.0</c:v>
                </c:pt>
                <c:pt idx="44">
                  <c:v>61.0</c:v>
                </c:pt>
                <c:pt idx="45">
                  <c:v>72.0</c:v>
                </c:pt>
                <c:pt idx="46">
                  <c:v>60.0</c:v>
                </c:pt>
                <c:pt idx="47">
                  <c:v>342.2553191489361</c:v>
                </c:pt>
                <c:pt idx="48">
                  <c:v>33.0</c:v>
                </c:pt>
                <c:pt idx="49">
                  <c:v>38.0</c:v>
                </c:pt>
                <c:pt idx="50">
                  <c:v>49.0</c:v>
                </c:pt>
                <c:pt idx="51">
                  <c:v>65.0</c:v>
                </c:pt>
                <c:pt idx="52">
                  <c:v>47.0</c:v>
                </c:pt>
                <c:pt idx="53">
                  <c:v>69.0</c:v>
                </c:pt>
                <c:pt idx="54">
                  <c:v>38.0</c:v>
                </c:pt>
                <c:pt idx="55">
                  <c:v>44.0</c:v>
                </c:pt>
                <c:pt idx="56">
                  <c:v>39.0</c:v>
                </c:pt>
                <c:pt idx="57">
                  <c:v>74.0</c:v>
                </c:pt>
                <c:pt idx="58">
                  <c:v>42.0</c:v>
                </c:pt>
                <c:pt idx="59">
                  <c:v>46.0</c:v>
                </c:pt>
                <c:pt idx="60">
                  <c:v>32.0</c:v>
                </c:pt>
                <c:pt idx="61">
                  <c:v>17.0</c:v>
                </c:pt>
                <c:pt idx="62">
                  <c:v>16.0</c:v>
                </c:pt>
                <c:pt idx="63">
                  <c:v>24.0</c:v>
                </c:pt>
                <c:pt idx="64">
                  <c:v>549.0</c:v>
                </c:pt>
                <c:pt idx="65">
                  <c:v>2676.0</c:v>
                </c:pt>
                <c:pt idx="66">
                  <c:v>2767.0</c:v>
                </c:pt>
                <c:pt idx="67">
                  <c:v>6565.0</c:v>
                </c:pt>
                <c:pt idx="68">
                  <c:v>8773.0</c:v>
                </c:pt>
                <c:pt idx="69">
                  <c:v>7458.0</c:v>
                </c:pt>
                <c:pt idx="70">
                  <c:v>3163.0</c:v>
                </c:pt>
                <c:pt idx="71">
                  <c:v>3623.0</c:v>
                </c:pt>
                <c:pt idx="72">
                  <c:v>2801.0</c:v>
                </c:pt>
                <c:pt idx="73">
                  <c:v>2656.0</c:v>
                </c:pt>
                <c:pt idx="74">
                  <c:v>6706.0</c:v>
                </c:pt>
                <c:pt idx="75">
                  <c:v>6477.0</c:v>
                </c:pt>
                <c:pt idx="76">
                  <c:v>2622.0</c:v>
                </c:pt>
                <c:pt idx="77">
                  <c:v>1384.0</c:v>
                </c:pt>
                <c:pt idx="78">
                  <c:v>3384.0</c:v>
                </c:pt>
                <c:pt idx="79">
                  <c:v>2638.0</c:v>
                </c:pt>
                <c:pt idx="80">
                  <c:v>4480.0</c:v>
                </c:pt>
                <c:pt idx="81">
                  <c:v>6667.0</c:v>
                </c:pt>
                <c:pt idx="82">
                  <c:v>4579.0</c:v>
                </c:pt>
                <c:pt idx="83">
                  <c:v>2088.0</c:v>
                </c:pt>
                <c:pt idx="84">
                  <c:v>2281.0</c:v>
                </c:pt>
                <c:pt idx="85">
                  <c:v>4700.0</c:v>
                </c:pt>
                <c:pt idx="86">
                  <c:v>6179.0</c:v>
                </c:pt>
                <c:pt idx="87">
                  <c:v>5978.0</c:v>
                </c:pt>
                <c:pt idx="88">
                  <c:v>6707.0</c:v>
                </c:pt>
                <c:pt idx="89">
                  <c:v>6302.0</c:v>
                </c:pt>
                <c:pt idx="90">
                  <c:v>1755.0</c:v>
                </c:pt>
                <c:pt idx="91">
                  <c:v>1317.0</c:v>
                </c:pt>
                <c:pt idx="92">
                  <c:v>6726.0</c:v>
                </c:pt>
                <c:pt idx="93">
                  <c:v>9068.0</c:v>
                </c:pt>
                <c:pt idx="94">
                  <c:v>5492.0</c:v>
                </c:pt>
                <c:pt idx="95">
                  <c:v>3995.0</c:v>
                </c:pt>
                <c:pt idx="96">
                  <c:v>3621.0</c:v>
                </c:pt>
                <c:pt idx="97">
                  <c:v>1805.0</c:v>
                </c:pt>
                <c:pt idx="98">
                  <c:v>1246.0</c:v>
                </c:pt>
                <c:pt idx="99">
                  <c:v>2270.0</c:v>
                </c:pt>
                <c:pt idx="100">
                  <c:v>1884.0</c:v>
                </c:pt>
                <c:pt idx="101">
                  <c:v>1209.0</c:v>
                </c:pt>
                <c:pt idx="102">
                  <c:v>1013.0</c:v>
                </c:pt>
                <c:pt idx="103">
                  <c:v>1265.0</c:v>
                </c:pt>
                <c:pt idx="104">
                  <c:v>1151.0</c:v>
                </c:pt>
                <c:pt idx="105">
                  <c:v>670.0</c:v>
                </c:pt>
                <c:pt idx="106">
                  <c:v>1782.0</c:v>
                </c:pt>
                <c:pt idx="107">
                  <c:v>2445.0</c:v>
                </c:pt>
                <c:pt idx="108">
                  <c:v>964.0</c:v>
                </c:pt>
                <c:pt idx="109">
                  <c:v>177.0</c:v>
                </c:pt>
                <c:pt idx="110">
                  <c:v>853.0</c:v>
                </c:pt>
                <c:pt idx="111">
                  <c:v>621.0</c:v>
                </c:pt>
                <c:pt idx="112">
                  <c:v>983.0</c:v>
                </c:pt>
                <c:pt idx="113">
                  <c:v>554.0</c:v>
                </c:pt>
                <c:pt idx="114">
                  <c:v>709.0</c:v>
                </c:pt>
                <c:pt idx="115">
                  <c:v>578.0</c:v>
                </c:pt>
                <c:pt idx="116">
                  <c:v>571.0</c:v>
                </c:pt>
                <c:pt idx="117">
                  <c:v>752.0</c:v>
                </c:pt>
                <c:pt idx="118">
                  <c:v>1004.0</c:v>
                </c:pt>
                <c:pt idx="119">
                  <c:v>322.0</c:v>
                </c:pt>
                <c:pt idx="120">
                  <c:v>363.0</c:v>
                </c:pt>
                <c:pt idx="121">
                  <c:v>310.0</c:v>
                </c:pt>
                <c:pt idx="122">
                  <c:v>768.0</c:v>
                </c:pt>
                <c:pt idx="123">
                  <c:v>438.0</c:v>
                </c:pt>
                <c:pt idx="124">
                  <c:v>287.0</c:v>
                </c:pt>
                <c:pt idx="125">
                  <c:v>245.0</c:v>
                </c:pt>
                <c:pt idx="126">
                  <c:v>187.0</c:v>
                </c:pt>
                <c:pt idx="127">
                  <c:v>821.0</c:v>
                </c:pt>
                <c:pt idx="128">
                  <c:v>2344.0</c:v>
                </c:pt>
                <c:pt idx="129">
                  <c:v>1004.0</c:v>
                </c:pt>
                <c:pt idx="130">
                  <c:v>408.0</c:v>
                </c:pt>
                <c:pt idx="131">
                  <c:v>736.0</c:v>
                </c:pt>
                <c:pt idx="132">
                  <c:v>314.0</c:v>
                </c:pt>
                <c:pt idx="133">
                  <c:v>345.0</c:v>
                </c:pt>
                <c:pt idx="134">
                  <c:v>1106.0</c:v>
                </c:pt>
                <c:pt idx="135">
                  <c:v>541.0</c:v>
                </c:pt>
                <c:pt idx="136">
                  <c:v>362.0</c:v>
                </c:pt>
                <c:pt idx="137">
                  <c:v>185.0</c:v>
                </c:pt>
                <c:pt idx="138">
                  <c:v>205.0</c:v>
                </c:pt>
                <c:pt idx="139">
                  <c:v>198.0</c:v>
                </c:pt>
                <c:pt idx="140">
                  <c:v>217.0</c:v>
                </c:pt>
                <c:pt idx="141">
                  <c:v>1646.0</c:v>
                </c:pt>
                <c:pt idx="142">
                  <c:v>87.0</c:v>
                </c:pt>
                <c:pt idx="143">
                  <c:v>358.0</c:v>
                </c:pt>
                <c:pt idx="144">
                  <c:v>201.0</c:v>
                </c:pt>
                <c:pt idx="145">
                  <c:v>198.0</c:v>
                </c:pt>
                <c:pt idx="146">
                  <c:v>138.0</c:v>
                </c:pt>
                <c:pt idx="147">
                  <c:v>158.0</c:v>
                </c:pt>
                <c:pt idx="148">
                  <c:v>135.0</c:v>
                </c:pt>
                <c:pt idx="149">
                  <c:v>161.0</c:v>
                </c:pt>
                <c:pt idx="150">
                  <c:v>185.0</c:v>
                </c:pt>
                <c:pt idx="151">
                  <c:v>164.0</c:v>
                </c:pt>
                <c:pt idx="152">
                  <c:v>170.0</c:v>
                </c:pt>
                <c:pt idx="153">
                  <c:v>110.0</c:v>
                </c:pt>
                <c:pt idx="154">
                  <c:v>136.0</c:v>
                </c:pt>
                <c:pt idx="155">
                  <c:v>499.0</c:v>
                </c:pt>
                <c:pt idx="156">
                  <c:v>1116.0</c:v>
                </c:pt>
                <c:pt idx="157">
                  <c:v>283.0</c:v>
                </c:pt>
                <c:pt idx="158">
                  <c:v>180.0</c:v>
                </c:pt>
                <c:pt idx="159">
                  <c:v>44.0</c:v>
                </c:pt>
                <c:pt idx="160">
                  <c:v>29.0</c:v>
                </c:pt>
                <c:pt idx="161">
                  <c:v>89.0</c:v>
                </c:pt>
                <c:pt idx="162">
                  <c:v>293.0</c:v>
                </c:pt>
                <c:pt idx="163">
                  <c:v>178.0</c:v>
                </c:pt>
                <c:pt idx="164">
                  <c:v>120.0</c:v>
                </c:pt>
                <c:pt idx="165">
                  <c:v>29.0</c:v>
                </c:pt>
                <c:pt idx="166">
                  <c:v>2224.0</c:v>
                </c:pt>
                <c:pt idx="167">
                  <c:v>20.0</c:v>
                </c:pt>
                <c:pt idx="168">
                  <c:v>469.0</c:v>
                </c:pt>
                <c:pt idx="169">
                  <c:v>509.0</c:v>
                </c:pt>
                <c:pt idx="170">
                  <c:v>518.0</c:v>
                </c:pt>
                <c:pt idx="171">
                  <c:v>152.0</c:v>
                </c:pt>
                <c:pt idx="172">
                  <c:v>132.0</c:v>
                </c:pt>
                <c:pt idx="173">
                  <c:v>9.0</c:v>
                </c:pt>
                <c:pt idx="174">
                  <c:v>32.0</c:v>
                </c:pt>
                <c:pt idx="175">
                  <c:v>126.0</c:v>
                </c:pt>
                <c:pt idx="176">
                  <c:v>74.0</c:v>
                </c:pt>
                <c:pt idx="177">
                  <c:v>145.0</c:v>
                </c:pt>
                <c:pt idx="178">
                  <c:v>232.0</c:v>
                </c:pt>
                <c:pt idx="179">
                  <c:v>167.0</c:v>
                </c:pt>
                <c:pt idx="180">
                  <c:v>102.0</c:v>
                </c:pt>
                <c:pt idx="181">
                  <c:v>63.0</c:v>
                </c:pt>
                <c:pt idx="182">
                  <c:v>160.0</c:v>
                </c:pt>
                <c:pt idx="183">
                  <c:v>114.0</c:v>
                </c:pt>
                <c:pt idx="184">
                  <c:v>223.0</c:v>
                </c:pt>
                <c:pt idx="185">
                  <c:v>22.0</c:v>
                </c:pt>
                <c:pt idx="186">
                  <c:v>144.0</c:v>
                </c:pt>
                <c:pt idx="187">
                  <c:v>106.0</c:v>
                </c:pt>
                <c:pt idx="188">
                  <c:v>124.0</c:v>
                </c:pt>
                <c:pt idx="189">
                  <c:v>89.0</c:v>
                </c:pt>
                <c:pt idx="190">
                  <c:v>253.0</c:v>
                </c:pt>
                <c:pt idx="191">
                  <c:v>226.0</c:v>
                </c:pt>
                <c:pt idx="192">
                  <c:v>125.0</c:v>
                </c:pt>
                <c:pt idx="193">
                  <c:v>78.0</c:v>
                </c:pt>
                <c:pt idx="194">
                  <c:v>85.0</c:v>
                </c:pt>
                <c:pt idx="195">
                  <c:v>2658.0</c:v>
                </c:pt>
                <c:pt idx="196">
                  <c:v>4315.0</c:v>
                </c:pt>
                <c:pt idx="197">
                  <c:v>2645.0</c:v>
                </c:pt>
                <c:pt idx="198">
                  <c:v>671.0</c:v>
                </c:pt>
                <c:pt idx="199">
                  <c:v>464.0</c:v>
                </c:pt>
                <c:pt idx="200">
                  <c:v>420.0</c:v>
                </c:pt>
                <c:pt idx="201">
                  <c:v>546.0</c:v>
                </c:pt>
                <c:pt idx="202">
                  <c:v>317.0</c:v>
                </c:pt>
                <c:pt idx="203">
                  <c:v>237.0</c:v>
                </c:pt>
                <c:pt idx="204">
                  <c:v>524.0</c:v>
                </c:pt>
                <c:pt idx="205">
                  <c:v>272.0</c:v>
                </c:pt>
                <c:pt idx="206">
                  <c:v>336.0</c:v>
                </c:pt>
                <c:pt idx="207">
                  <c:v>184.0</c:v>
                </c:pt>
                <c:pt idx="208">
                  <c:v>208.0</c:v>
                </c:pt>
                <c:pt idx="209">
                  <c:v>288.0</c:v>
                </c:pt>
                <c:pt idx="210">
                  <c:v>403.0</c:v>
                </c:pt>
                <c:pt idx="211">
                  <c:v>191.0</c:v>
                </c:pt>
                <c:pt idx="212">
                  <c:v>163.0</c:v>
                </c:pt>
                <c:pt idx="213">
                  <c:v>171.0</c:v>
                </c:pt>
                <c:pt idx="214">
                  <c:v>192.0</c:v>
                </c:pt>
                <c:pt idx="215">
                  <c:v>2189.0</c:v>
                </c:pt>
                <c:pt idx="216">
                  <c:v>2529.0</c:v>
                </c:pt>
                <c:pt idx="217">
                  <c:v>784.0</c:v>
                </c:pt>
                <c:pt idx="218">
                  <c:v>35.0</c:v>
                </c:pt>
                <c:pt idx="219">
                  <c:v>592.0</c:v>
                </c:pt>
                <c:pt idx="220">
                  <c:v>152.0</c:v>
                </c:pt>
                <c:pt idx="221">
                  <c:v>102.0</c:v>
                </c:pt>
                <c:pt idx="222">
                  <c:v>113.0</c:v>
                </c:pt>
                <c:pt idx="223">
                  <c:v>427.0</c:v>
                </c:pt>
                <c:pt idx="224">
                  <c:v>553.0</c:v>
                </c:pt>
                <c:pt idx="225">
                  <c:v>504.0</c:v>
                </c:pt>
                <c:pt idx="226">
                  <c:v>2720.0</c:v>
                </c:pt>
                <c:pt idx="227">
                  <c:v>633.0</c:v>
                </c:pt>
                <c:pt idx="228">
                  <c:v>862.0</c:v>
                </c:pt>
                <c:pt idx="229">
                  <c:v>477.0</c:v>
                </c:pt>
                <c:pt idx="230">
                  <c:v>366.0</c:v>
                </c:pt>
                <c:pt idx="231">
                  <c:v>2899.0</c:v>
                </c:pt>
                <c:pt idx="232">
                  <c:v>1058.0</c:v>
                </c:pt>
                <c:pt idx="233">
                  <c:v>853.0</c:v>
                </c:pt>
                <c:pt idx="234">
                  <c:v>396.0</c:v>
                </c:pt>
                <c:pt idx="235">
                  <c:v>689.0</c:v>
                </c:pt>
                <c:pt idx="236">
                  <c:v>278.0</c:v>
                </c:pt>
                <c:pt idx="237">
                  <c:v>310.0</c:v>
                </c:pt>
                <c:pt idx="238">
                  <c:v>246.0</c:v>
                </c:pt>
                <c:pt idx="239">
                  <c:v>233.0</c:v>
                </c:pt>
                <c:pt idx="240">
                  <c:v>1292.0</c:v>
                </c:pt>
                <c:pt idx="241">
                  <c:v>260.0</c:v>
                </c:pt>
                <c:pt idx="242">
                  <c:v>274.0</c:v>
                </c:pt>
                <c:pt idx="243">
                  <c:v>302.0</c:v>
                </c:pt>
                <c:pt idx="244">
                  <c:v>257.0</c:v>
                </c:pt>
                <c:pt idx="245">
                  <c:v>192.0</c:v>
                </c:pt>
                <c:pt idx="246">
                  <c:v>149.0</c:v>
                </c:pt>
                <c:pt idx="247">
                  <c:v>126.0</c:v>
                </c:pt>
                <c:pt idx="248">
                  <c:v>91.0</c:v>
                </c:pt>
                <c:pt idx="249">
                  <c:v>102.0</c:v>
                </c:pt>
                <c:pt idx="250">
                  <c:v>162.0</c:v>
                </c:pt>
                <c:pt idx="251">
                  <c:v>91.0</c:v>
                </c:pt>
                <c:pt idx="252">
                  <c:v>421.0</c:v>
                </c:pt>
                <c:pt idx="253">
                  <c:v>206.0</c:v>
                </c:pt>
                <c:pt idx="254">
                  <c:v>86.0</c:v>
                </c:pt>
                <c:pt idx="255">
                  <c:v>247.0</c:v>
                </c:pt>
                <c:pt idx="256">
                  <c:v>4741.0</c:v>
                </c:pt>
                <c:pt idx="257">
                  <c:v>2193.0</c:v>
                </c:pt>
                <c:pt idx="258">
                  <c:v>546.0</c:v>
                </c:pt>
                <c:pt idx="259">
                  <c:v>480.0</c:v>
                </c:pt>
                <c:pt idx="260">
                  <c:v>786.0</c:v>
                </c:pt>
                <c:pt idx="261">
                  <c:v>293.0</c:v>
                </c:pt>
                <c:pt idx="262">
                  <c:v>188.0</c:v>
                </c:pt>
                <c:pt idx="263">
                  <c:v>1934.0</c:v>
                </c:pt>
                <c:pt idx="264">
                  <c:v>5807.0</c:v>
                </c:pt>
                <c:pt idx="265">
                  <c:v>4075.0</c:v>
                </c:pt>
                <c:pt idx="266">
                  <c:v>2068.0</c:v>
                </c:pt>
                <c:pt idx="267">
                  <c:v>1625.0</c:v>
                </c:pt>
                <c:pt idx="268">
                  <c:v>530.0</c:v>
                </c:pt>
                <c:pt idx="269">
                  <c:v>1101.0</c:v>
                </c:pt>
                <c:pt idx="270">
                  <c:v>479.0</c:v>
                </c:pt>
                <c:pt idx="271">
                  <c:v>468.0</c:v>
                </c:pt>
                <c:pt idx="272">
                  <c:v>2441.0</c:v>
                </c:pt>
                <c:pt idx="273">
                  <c:v>796.0</c:v>
                </c:pt>
                <c:pt idx="274">
                  <c:v>408.0</c:v>
                </c:pt>
                <c:pt idx="275">
                  <c:v>661.0</c:v>
                </c:pt>
                <c:pt idx="276">
                  <c:v>411.0</c:v>
                </c:pt>
                <c:pt idx="277">
                  <c:v>231.0</c:v>
                </c:pt>
                <c:pt idx="278">
                  <c:v>158.0</c:v>
                </c:pt>
                <c:pt idx="279">
                  <c:v>395.0</c:v>
                </c:pt>
                <c:pt idx="280">
                  <c:v>221.0</c:v>
                </c:pt>
                <c:pt idx="281">
                  <c:v>2804.0</c:v>
                </c:pt>
                <c:pt idx="282">
                  <c:v>1743.0</c:v>
                </c:pt>
                <c:pt idx="283">
                  <c:v>1658.0</c:v>
                </c:pt>
                <c:pt idx="284">
                  <c:v>2490.0</c:v>
                </c:pt>
                <c:pt idx="285">
                  <c:v>631.0</c:v>
                </c:pt>
                <c:pt idx="286">
                  <c:v>272.0</c:v>
                </c:pt>
                <c:pt idx="287">
                  <c:v>578.0</c:v>
                </c:pt>
                <c:pt idx="288">
                  <c:v>2955.0</c:v>
                </c:pt>
                <c:pt idx="289">
                  <c:v>704.0</c:v>
                </c:pt>
                <c:pt idx="290">
                  <c:v>349.0</c:v>
                </c:pt>
                <c:pt idx="291">
                  <c:v>782.0</c:v>
                </c:pt>
                <c:pt idx="292">
                  <c:v>307.0</c:v>
                </c:pt>
                <c:pt idx="293">
                  <c:v>442.0</c:v>
                </c:pt>
                <c:pt idx="294">
                  <c:v>2260.0</c:v>
                </c:pt>
                <c:pt idx="295">
                  <c:v>506.0</c:v>
                </c:pt>
                <c:pt idx="296">
                  <c:v>584.0</c:v>
                </c:pt>
                <c:pt idx="297">
                  <c:v>243.0</c:v>
                </c:pt>
                <c:pt idx="298">
                  <c:v>341.0</c:v>
                </c:pt>
                <c:pt idx="299">
                  <c:v>1547.0</c:v>
                </c:pt>
                <c:pt idx="300">
                  <c:v>599.0</c:v>
                </c:pt>
                <c:pt idx="301">
                  <c:v>574.0</c:v>
                </c:pt>
                <c:pt idx="302">
                  <c:v>237.0</c:v>
                </c:pt>
                <c:pt idx="303">
                  <c:v>162.0</c:v>
                </c:pt>
                <c:pt idx="304">
                  <c:v>327.0</c:v>
                </c:pt>
                <c:pt idx="305">
                  <c:v>275.0</c:v>
                </c:pt>
                <c:pt idx="306">
                  <c:v>125.0</c:v>
                </c:pt>
                <c:pt idx="307">
                  <c:v>100.0</c:v>
                </c:pt>
                <c:pt idx="308">
                  <c:v>132.0</c:v>
                </c:pt>
                <c:pt idx="309">
                  <c:v>383.0</c:v>
                </c:pt>
                <c:pt idx="310">
                  <c:v>210.0</c:v>
                </c:pt>
                <c:pt idx="311">
                  <c:v>1390.0</c:v>
                </c:pt>
                <c:pt idx="312">
                  <c:v>780.0</c:v>
                </c:pt>
                <c:pt idx="313">
                  <c:v>372.0</c:v>
                </c:pt>
                <c:pt idx="314">
                  <c:v>272.0</c:v>
                </c:pt>
                <c:pt idx="315">
                  <c:v>294.0</c:v>
                </c:pt>
                <c:pt idx="316">
                  <c:v>417.0</c:v>
                </c:pt>
                <c:pt idx="317">
                  <c:v>197.0</c:v>
                </c:pt>
                <c:pt idx="318">
                  <c:v>173.0</c:v>
                </c:pt>
                <c:pt idx="319">
                  <c:v>150.0</c:v>
                </c:pt>
                <c:pt idx="320">
                  <c:v>127.0</c:v>
                </c:pt>
                <c:pt idx="321">
                  <c:v>123.0</c:v>
                </c:pt>
                <c:pt idx="322">
                  <c:v>86.0</c:v>
                </c:pt>
                <c:pt idx="323">
                  <c:v>328.0</c:v>
                </c:pt>
                <c:pt idx="324">
                  <c:v>262.0</c:v>
                </c:pt>
                <c:pt idx="325">
                  <c:v>135.0</c:v>
                </c:pt>
                <c:pt idx="326">
                  <c:v>88.0</c:v>
                </c:pt>
                <c:pt idx="327">
                  <c:v>152.0</c:v>
                </c:pt>
                <c:pt idx="328">
                  <c:v>215.0</c:v>
                </c:pt>
                <c:pt idx="329">
                  <c:v>154.0</c:v>
                </c:pt>
                <c:pt idx="330">
                  <c:v>211.0</c:v>
                </c:pt>
                <c:pt idx="331">
                  <c:v>483.0</c:v>
                </c:pt>
                <c:pt idx="332">
                  <c:v>281.0</c:v>
                </c:pt>
                <c:pt idx="333">
                  <c:v>113.0</c:v>
                </c:pt>
                <c:pt idx="334">
                  <c:v>84.0</c:v>
                </c:pt>
                <c:pt idx="335">
                  <c:v>712.0</c:v>
                </c:pt>
                <c:pt idx="336">
                  <c:v>1162.0</c:v>
                </c:pt>
                <c:pt idx="337">
                  <c:v>726.0</c:v>
                </c:pt>
                <c:pt idx="338">
                  <c:v>687.0</c:v>
                </c:pt>
                <c:pt idx="339">
                  <c:v>889.0</c:v>
                </c:pt>
                <c:pt idx="340">
                  <c:v>622.0</c:v>
                </c:pt>
                <c:pt idx="341">
                  <c:v>602.0</c:v>
                </c:pt>
                <c:pt idx="342">
                  <c:v>495.0</c:v>
                </c:pt>
                <c:pt idx="343">
                  <c:v>1460.0</c:v>
                </c:pt>
                <c:pt idx="344">
                  <c:v>1377.0</c:v>
                </c:pt>
                <c:pt idx="345">
                  <c:v>896.0</c:v>
                </c:pt>
                <c:pt idx="346">
                  <c:v>1088.0</c:v>
                </c:pt>
                <c:pt idx="347">
                  <c:v>1136.0</c:v>
                </c:pt>
                <c:pt idx="348">
                  <c:v>817.0</c:v>
                </c:pt>
                <c:pt idx="349">
                  <c:v>393.0</c:v>
                </c:pt>
                <c:pt idx="350">
                  <c:v>224.0</c:v>
                </c:pt>
                <c:pt idx="351">
                  <c:v>284.0</c:v>
                </c:pt>
                <c:pt idx="352">
                  <c:v>226.0</c:v>
                </c:pt>
                <c:pt idx="353">
                  <c:v>307.0</c:v>
                </c:pt>
                <c:pt idx="354">
                  <c:v>162.0</c:v>
                </c:pt>
                <c:pt idx="355">
                  <c:v>212.0</c:v>
                </c:pt>
                <c:pt idx="356">
                  <c:v>332.0</c:v>
                </c:pt>
                <c:pt idx="357">
                  <c:v>964.0</c:v>
                </c:pt>
                <c:pt idx="358">
                  <c:v>226.0</c:v>
                </c:pt>
                <c:pt idx="359">
                  <c:v>188.0</c:v>
                </c:pt>
                <c:pt idx="360">
                  <c:v>720.0</c:v>
                </c:pt>
                <c:pt idx="361">
                  <c:v>1319.0</c:v>
                </c:pt>
                <c:pt idx="362">
                  <c:v>649.0</c:v>
                </c:pt>
                <c:pt idx="363">
                  <c:v>380.0</c:v>
                </c:pt>
                <c:pt idx="364">
                  <c:v>159.0</c:v>
                </c:pt>
                <c:pt idx="365">
                  <c:v>485.0</c:v>
                </c:pt>
              </c:numCache>
            </c:numRef>
          </c:val>
          <c:smooth val="0"/>
        </c:ser>
        <c:dLbls>
          <c:showLegendKey val="0"/>
          <c:showVal val="0"/>
          <c:showCatName val="0"/>
          <c:showSerName val="0"/>
          <c:showPercent val="0"/>
          <c:showBubbleSize val="0"/>
        </c:dLbls>
        <c:marker val="1"/>
        <c:smooth val="0"/>
        <c:axId val="-2108864280"/>
        <c:axId val="-2108860152"/>
      </c:lineChart>
      <c:dateAx>
        <c:axId val="-210886428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860152"/>
        <c:crosses val="autoZero"/>
        <c:auto val="1"/>
        <c:lblOffset val="100"/>
        <c:baseTimeUnit val="days"/>
      </c:dateAx>
      <c:valAx>
        <c:axId val="-2108860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86428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3CB181-5C87-4764-87E9-84667C559683}"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2BF72EA3-2A2A-47B4-9750-C37C8ADD4FC2}">
      <dgm:prSet phldrT="[Text]" custT="1"/>
      <dgm:spPr/>
      <dgm:t>
        <a:bodyPr/>
        <a:lstStyle/>
        <a:p>
          <a:r>
            <a:rPr lang="en-US" sz="1600" dirty="0" smtClean="0">
              <a:latin typeface="Arial Narrow"/>
              <a:cs typeface="Arial Narrow"/>
            </a:rPr>
            <a:t>Searches</a:t>
          </a:r>
          <a:endParaRPr lang="en-US" sz="1600" dirty="0">
            <a:latin typeface="Arial Narrow"/>
            <a:cs typeface="Arial Narrow"/>
          </a:endParaRPr>
        </a:p>
      </dgm:t>
    </dgm:pt>
    <dgm:pt modelId="{6564CFDA-C265-4C2B-B0BB-DA3B88054AC7}" type="parTrans" cxnId="{A25D5F28-A625-4303-AE0C-490B7DC926FF}">
      <dgm:prSet/>
      <dgm:spPr/>
      <dgm:t>
        <a:bodyPr/>
        <a:lstStyle/>
        <a:p>
          <a:endParaRPr lang="en-US">
            <a:latin typeface="Arial Narrow"/>
            <a:cs typeface="Arial Narrow"/>
          </a:endParaRPr>
        </a:p>
      </dgm:t>
    </dgm:pt>
    <dgm:pt modelId="{1DE1B2DA-FE1D-4BB8-9B9D-A45C859CD91E}" type="sibTrans" cxnId="{A25D5F28-A625-4303-AE0C-490B7DC926FF}">
      <dgm:prSet/>
      <dgm:spPr>
        <a:solidFill>
          <a:srgbClr val="930500"/>
        </a:solidFill>
      </dgm:spPr>
      <dgm:t>
        <a:bodyPr/>
        <a:lstStyle/>
        <a:p>
          <a:endParaRPr lang="en-US">
            <a:latin typeface="Arial Narrow"/>
            <a:cs typeface="Arial Narrow"/>
          </a:endParaRPr>
        </a:p>
      </dgm:t>
    </dgm:pt>
    <dgm:pt modelId="{C039000A-E9E5-4B9C-82E4-B2515831E91B}">
      <dgm:prSet phldrT="[Text]" custT="1"/>
      <dgm:spPr/>
      <dgm:t>
        <a:bodyPr/>
        <a:lstStyle/>
        <a:p>
          <a:r>
            <a:rPr lang="en-US" sz="1600" dirty="0" smtClean="0">
              <a:latin typeface="Arial Narrow"/>
              <a:cs typeface="Arial Narrow"/>
            </a:rPr>
            <a:t>Traffic</a:t>
          </a:r>
          <a:endParaRPr lang="en-US" sz="1600" dirty="0">
            <a:latin typeface="Arial Narrow"/>
            <a:cs typeface="Arial Narrow"/>
          </a:endParaRPr>
        </a:p>
      </dgm:t>
    </dgm:pt>
    <dgm:pt modelId="{9984CAE8-E423-485A-99E1-AF6B6D9B331F}" type="parTrans" cxnId="{F6670917-8B3E-4DA2-8B98-DE3930E9C3E7}">
      <dgm:prSet/>
      <dgm:spPr/>
      <dgm:t>
        <a:bodyPr/>
        <a:lstStyle/>
        <a:p>
          <a:endParaRPr lang="en-US">
            <a:latin typeface="Arial Narrow"/>
            <a:cs typeface="Arial Narrow"/>
          </a:endParaRPr>
        </a:p>
      </dgm:t>
    </dgm:pt>
    <dgm:pt modelId="{73CD5908-0A44-4B9C-A273-C73A2FB016C0}" type="sibTrans" cxnId="{F6670917-8B3E-4DA2-8B98-DE3930E9C3E7}">
      <dgm:prSet/>
      <dgm:spPr>
        <a:solidFill>
          <a:srgbClr val="930500"/>
        </a:solidFill>
      </dgm:spPr>
      <dgm:t>
        <a:bodyPr/>
        <a:lstStyle/>
        <a:p>
          <a:endParaRPr lang="en-US">
            <a:latin typeface="Arial Narrow"/>
            <a:cs typeface="Arial Narrow"/>
          </a:endParaRPr>
        </a:p>
      </dgm:t>
    </dgm:pt>
    <dgm:pt modelId="{E4299754-1AA7-4BB9-A164-B3EC4013E5B8}">
      <dgm:prSet phldrT="[Text]" custT="1"/>
      <dgm:spPr/>
      <dgm:t>
        <a:bodyPr/>
        <a:lstStyle/>
        <a:p>
          <a:r>
            <a:rPr lang="en-US" sz="1600" dirty="0" smtClean="0">
              <a:latin typeface="Arial Narrow"/>
              <a:cs typeface="Arial Narrow"/>
            </a:rPr>
            <a:t>Page ranks</a:t>
          </a:r>
          <a:endParaRPr lang="en-US" sz="1600" dirty="0">
            <a:latin typeface="Arial Narrow"/>
            <a:cs typeface="Arial Narrow"/>
          </a:endParaRPr>
        </a:p>
      </dgm:t>
    </dgm:pt>
    <dgm:pt modelId="{074B5707-45E0-49FD-A635-ACD297C748FA}" type="parTrans" cxnId="{1BCBEF20-DD64-4ED1-AC63-79F5F269777F}">
      <dgm:prSet/>
      <dgm:spPr/>
      <dgm:t>
        <a:bodyPr/>
        <a:lstStyle/>
        <a:p>
          <a:endParaRPr lang="en-US">
            <a:latin typeface="Arial Narrow"/>
            <a:cs typeface="Arial Narrow"/>
          </a:endParaRPr>
        </a:p>
      </dgm:t>
    </dgm:pt>
    <dgm:pt modelId="{1D46F781-3E79-44D7-A0B6-F1D20700719B}" type="sibTrans" cxnId="{1BCBEF20-DD64-4ED1-AC63-79F5F269777F}">
      <dgm:prSet/>
      <dgm:spPr>
        <a:solidFill>
          <a:srgbClr val="930500"/>
        </a:solidFill>
      </dgm:spPr>
      <dgm:t>
        <a:bodyPr/>
        <a:lstStyle/>
        <a:p>
          <a:endParaRPr lang="en-US">
            <a:latin typeface="Arial Narrow"/>
            <a:cs typeface="Arial Narrow"/>
          </a:endParaRPr>
        </a:p>
      </dgm:t>
    </dgm:pt>
    <dgm:pt modelId="{4499FC26-6617-47F1-8BFB-1D16F0921F7E}">
      <dgm:prSet phldrT="[Text]" custT="1"/>
      <dgm:spPr/>
      <dgm:t>
        <a:bodyPr/>
        <a:lstStyle/>
        <a:p>
          <a:r>
            <a:rPr lang="en-US" sz="1600" dirty="0" smtClean="0">
              <a:latin typeface="Arial Narrow"/>
              <a:cs typeface="Arial Narrow"/>
            </a:rPr>
            <a:t>Google Suggestions</a:t>
          </a:r>
          <a:endParaRPr lang="en-US" sz="1600" dirty="0">
            <a:latin typeface="Arial Narrow"/>
            <a:cs typeface="Arial Narrow"/>
          </a:endParaRPr>
        </a:p>
      </dgm:t>
    </dgm:pt>
    <dgm:pt modelId="{144A5C0C-51C5-45D9-85B0-7357952D51E1}" type="parTrans" cxnId="{985A256C-8CE3-41A3-B7CE-0B50881C634E}">
      <dgm:prSet/>
      <dgm:spPr/>
      <dgm:t>
        <a:bodyPr/>
        <a:lstStyle/>
        <a:p>
          <a:endParaRPr lang="en-US">
            <a:latin typeface="Arial Narrow"/>
            <a:cs typeface="Arial Narrow"/>
          </a:endParaRPr>
        </a:p>
      </dgm:t>
    </dgm:pt>
    <dgm:pt modelId="{25B9D0D7-01C6-4932-9789-0EFC0C8AB44F}" type="sibTrans" cxnId="{985A256C-8CE3-41A3-B7CE-0B50881C634E}">
      <dgm:prSet/>
      <dgm:spPr>
        <a:solidFill>
          <a:srgbClr val="930500"/>
        </a:solidFill>
      </dgm:spPr>
      <dgm:t>
        <a:bodyPr/>
        <a:lstStyle/>
        <a:p>
          <a:endParaRPr lang="en-US">
            <a:latin typeface="Arial Narrow"/>
            <a:cs typeface="Arial Narrow"/>
          </a:endParaRPr>
        </a:p>
      </dgm:t>
    </dgm:pt>
    <dgm:pt modelId="{FB23214D-C4FD-4E8A-81EF-8B6762A74184}" type="pres">
      <dgm:prSet presAssocID="{073CB181-5C87-4764-87E9-84667C559683}" presName="cycle" presStyleCnt="0">
        <dgm:presLayoutVars>
          <dgm:dir/>
          <dgm:resizeHandles val="exact"/>
        </dgm:presLayoutVars>
      </dgm:prSet>
      <dgm:spPr/>
      <dgm:t>
        <a:bodyPr/>
        <a:lstStyle/>
        <a:p>
          <a:endParaRPr lang="en-US"/>
        </a:p>
      </dgm:t>
    </dgm:pt>
    <dgm:pt modelId="{0D904014-C417-4F9E-8DF4-46CAD7352AF1}" type="pres">
      <dgm:prSet presAssocID="{4499FC26-6617-47F1-8BFB-1D16F0921F7E}" presName="dummy" presStyleCnt="0"/>
      <dgm:spPr/>
    </dgm:pt>
    <dgm:pt modelId="{655B5820-A049-40FD-9B92-C4A376C8D48B}" type="pres">
      <dgm:prSet presAssocID="{4499FC26-6617-47F1-8BFB-1D16F0921F7E}" presName="node" presStyleLbl="revTx" presStyleIdx="0" presStyleCnt="4" custScaleX="143232">
        <dgm:presLayoutVars>
          <dgm:bulletEnabled val="1"/>
        </dgm:presLayoutVars>
      </dgm:prSet>
      <dgm:spPr/>
      <dgm:t>
        <a:bodyPr/>
        <a:lstStyle/>
        <a:p>
          <a:endParaRPr lang="en-US"/>
        </a:p>
      </dgm:t>
    </dgm:pt>
    <dgm:pt modelId="{FB908C8E-2326-4CE5-B5E7-729645E51E4A}" type="pres">
      <dgm:prSet presAssocID="{25B9D0D7-01C6-4932-9789-0EFC0C8AB44F}" presName="sibTrans" presStyleLbl="node1" presStyleIdx="0" presStyleCnt="4"/>
      <dgm:spPr/>
      <dgm:t>
        <a:bodyPr/>
        <a:lstStyle/>
        <a:p>
          <a:endParaRPr lang="en-US"/>
        </a:p>
      </dgm:t>
    </dgm:pt>
    <dgm:pt modelId="{1EF7D2CE-9823-485B-9CFB-ADBFBFDD9F1C}" type="pres">
      <dgm:prSet presAssocID="{2BF72EA3-2A2A-47B4-9750-C37C8ADD4FC2}" presName="dummy" presStyleCnt="0"/>
      <dgm:spPr/>
    </dgm:pt>
    <dgm:pt modelId="{6080CE28-13FA-4049-A4F6-CB23BF6A47FB}" type="pres">
      <dgm:prSet presAssocID="{2BF72EA3-2A2A-47B4-9750-C37C8ADD4FC2}" presName="node" presStyleLbl="revTx" presStyleIdx="1" presStyleCnt="4">
        <dgm:presLayoutVars>
          <dgm:bulletEnabled val="1"/>
        </dgm:presLayoutVars>
      </dgm:prSet>
      <dgm:spPr/>
      <dgm:t>
        <a:bodyPr/>
        <a:lstStyle/>
        <a:p>
          <a:endParaRPr lang="en-US"/>
        </a:p>
      </dgm:t>
    </dgm:pt>
    <dgm:pt modelId="{A3F417BF-493F-423E-B4BF-B4C10AE12D93}" type="pres">
      <dgm:prSet presAssocID="{1DE1B2DA-FE1D-4BB8-9B9D-A45C859CD91E}" presName="sibTrans" presStyleLbl="node1" presStyleIdx="1" presStyleCnt="4"/>
      <dgm:spPr/>
      <dgm:t>
        <a:bodyPr/>
        <a:lstStyle/>
        <a:p>
          <a:endParaRPr lang="en-US"/>
        </a:p>
      </dgm:t>
    </dgm:pt>
    <dgm:pt modelId="{819E1986-225D-4F30-8AFC-FF61E1EDCF19}" type="pres">
      <dgm:prSet presAssocID="{C039000A-E9E5-4B9C-82E4-B2515831E91B}" presName="dummy" presStyleCnt="0"/>
      <dgm:spPr/>
    </dgm:pt>
    <dgm:pt modelId="{8F6433C6-3493-411D-99DB-E253EEF177F7}" type="pres">
      <dgm:prSet presAssocID="{C039000A-E9E5-4B9C-82E4-B2515831E91B}" presName="node" presStyleLbl="revTx" presStyleIdx="2" presStyleCnt="4">
        <dgm:presLayoutVars>
          <dgm:bulletEnabled val="1"/>
        </dgm:presLayoutVars>
      </dgm:prSet>
      <dgm:spPr/>
      <dgm:t>
        <a:bodyPr/>
        <a:lstStyle/>
        <a:p>
          <a:endParaRPr lang="en-US"/>
        </a:p>
      </dgm:t>
    </dgm:pt>
    <dgm:pt modelId="{FFABE340-14F6-405E-9FEF-1D50EF4FD7E3}" type="pres">
      <dgm:prSet presAssocID="{73CD5908-0A44-4B9C-A273-C73A2FB016C0}" presName="sibTrans" presStyleLbl="node1" presStyleIdx="2" presStyleCnt="4"/>
      <dgm:spPr/>
      <dgm:t>
        <a:bodyPr/>
        <a:lstStyle/>
        <a:p>
          <a:endParaRPr lang="en-US"/>
        </a:p>
      </dgm:t>
    </dgm:pt>
    <dgm:pt modelId="{21F3CE5C-F51E-4E41-929E-EF57B3D99323}" type="pres">
      <dgm:prSet presAssocID="{E4299754-1AA7-4BB9-A164-B3EC4013E5B8}" presName="dummy" presStyleCnt="0"/>
      <dgm:spPr/>
    </dgm:pt>
    <dgm:pt modelId="{4118A010-6CDC-4556-834A-1DA44DC14F82}" type="pres">
      <dgm:prSet presAssocID="{E4299754-1AA7-4BB9-A164-B3EC4013E5B8}" presName="node" presStyleLbl="revTx" presStyleIdx="3" presStyleCnt="4">
        <dgm:presLayoutVars>
          <dgm:bulletEnabled val="1"/>
        </dgm:presLayoutVars>
      </dgm:prSet>
      <dgm:spPr/>
      <dgm:t>
        <a:bodyPr/>
        <a:lstStyle/>
        <a:p>
          <a:endParaRPr lang="en-US"/>
        </a:p>
      </dgm:t>
    </dgm:pt>
    <dgm:pt modelId="{67BEBF99-A6B3-4B72-9CF8-5990FF67FF1E}" type="pres">
      <dgm:prSet presAssocID="{1D46F781-3E79-44D7-A0B6-F1D20700719B}" presName="sibTrans" presStyleLbl="node1" presStyleIdx="3" presStyleCnt="4"/>
      <dgm:spPr/>
      <dgm:t>
        <a:bodyPr/>
        <a:lstStyle/>
        <a:p>
          <a:endParaRPr lang="en-US"/>
        </a:p>
      </dgm:t>
    </dgm:pt>
  </dgm:ptLst>
  <dgm:cxnLst>
    <dgm:cxn modelId="{A25D5F28-A625-4303-AE0C-490B7DC926FF}" srcId="{073CB181-5C87-4764-87E9-84667C559683}" destId="{2BF72EA3-2A2A-47B4-9750-C37C8ADD4FC2}" srcOrd="1" destOrd="0" parTransId="{6564CFDA-C265-4C2B-B0BB-DA3B88054AC7}" sibTransId="{1DE1B2DA-FE1D-4BB8-9B9D-A45C859CD91E}"/>
    <dgm:cxn modelId="{B9FC5025-0F52-5247-9430-BB58A6FF3091}" type="presOf" srcId="{1D46F781-3E79-44D7-A0B6-F1D20700719B}" destId="{67BEBF99-A6B3-4B72-9CF8-5990FF67FF1E}" srcOrd="0" destOrd="0" presId="urn:microsoft.com/office/officeart/2005/8/layout/cycle1"/>
    <dgm:cxn modelId="{36C5CE16-1E09-FA44-B832-0C2440A13D4D}" type="presOf" srcId="{25B9D0D7-01C6-4932-9789-0EFC0C8AB44F}" destId="{FB908C8E-2326-4CE5-B5E7-729645E51E4A}" srcOrd="0" destOrd="0" presId="urn:microsoft.com/office/officeart/2005/8/layout/cycle1"/>
    <dgm:cxn modelId="{A8061788-FC46-A142-B61D-09FDC86303A4}" type="presOf" srcId="{4499FC26-6617-47F1-8BFB-1D16F0921F7E}" destId="{655B5820-A049-40FD-9B92-C4A376C8D48B}" srcOrd="0" destOrd="0" presId="urn:microsoft.com/office/officeart/2005/8/layout/cycle1"/>
    <dgm:cxn modelId="{8B34F0C7-E77E-B742-848E-C6A04F5B15F6}" type="presOf" srcId="{E4299754-1AA7-4BB9-A164-B3EC4013E5B8}" destId="{4118A010-6CDC-4556-834A-1DA44DC14F82}" srcOrd="0" destOrd="0" presId="urn:microsoft.com/office/officeart/2005/8/layout/cycle1"/>
    <dgm:cxn modelId="{1BCBEF20-DD64-4ED1-AC63-79F5F269777F}" srcId="{073CB181-5C87-4764-87E9-84667C559683}" destId="{E4299754-1AA7-4BB9-A164-B3EC4013E5B8}" srcOrd="3" destOrd="0" parTransId="{074B5707-45E0-49FD-A635-ACD297C748FA}" sibTransId="{1D46F781-3E79-44D7-A0B6-F1D20700719B}"/>
    <dgm:cxn modelId="{2EFE1AA4-FAAA-3E49-80C1-ADF973B8AACD}" type="presOf" srcId="{073CB181-5C87-4764-87E9-84667C559683}" destId="{FB23214D-C4FD-4E8A-81EF-8B6762A74184}" srcOrd="0" destOrd="0" presId="urn:microsoft.com/office/officeart/2005/8/layout/cycle1"/>
    <dgm:cxn modelId="{15824851-E21D-EB4C-AF08-425BBBE356C3}" type="presOf" srcId="{73CD5908-0A44-4B9C-A273-C73A2FB016C0}" destId="{FFABE340-14F6-405E-9FEF-1D50EF4FD7E3}" srcOrd="0" destOrd="0" presId="urn:microsoft.com/office/officeart/2005/8/layout/cycle1"/>
    <dgm:cxn modelId="{FCDB21CF-B339-A34B-B114-FEA22ADFE8F1}" type="presOf" srcId="{C039000A-E9E5-4B9C-82E4-B2515831E91B}" destId="{8F6433C6-3493-411D-99DB-E253EEF177F7}" srcOrd="0" destOrd="0" presId="urn:microsoft.com/office/officeart/2005/8/layout/cycle1"/>
    <dgm:cxn modelId="{BC308DD4-B565-1744-BBC3-14552F024B52}" type="presOf" srcId="{1DE1B2DA-FE1D-4BB8-9B9D-A45C859CD91E}" destId="{A3F417BF-493F-423E-B4BF-B4C10AE12D93}" srcOrd="0" destOrd="0" presId="urn:microsoft.com/office/officeart/2005/8/layout/cycle1"/>
    <dgm:cxn modelId="{985A256C-8CE3-41A3-B7CE-0B50881C634E}" srcId="{073CB181-5C87-4764-87E9-84667C559683}" destId="{4499FC26-6617-47F1-8BFB-1D16F0921F7E}" srcOrd="0" destOrd="0" parTransId="{144A5C0C-51C5-45D9-85B0-7357952D51E1}" sibTransId="{25B9D0D7-01C6-4932-9789-0EFC0C8AB44F}"/>
    <dgm:cxn modelId="{6F9C6371-1566-574F-946E-1ECED79D7053}" type="presOf" srcId="{2BF72EA3-2A2A-47B4-9750-C37C8ADD4FC2}" destId="{6080CE28-13FA-4049-A4F6-CB23BF6A47FB}" srcOrd="0" destOrd="0" presId="urn:microsoft.com/office/officeart/2005/8/layout/cycle1"/>
    <dgm:cxn modelId="{F6670917-8B3E-4DA2-8B98-DE3930E9C3E7}" srcId="{073CB181-5C87-4764-87E9-84667C559683}" destId="{C039000A-E9E5-4B9C-82E4-B2515831E91B}" srcOrd="2" destOrd="0" parTransId="{9984CAE8-E423-485A-99E1-AF6B6D9B331F}" sibTransId="{73CD5908-0A44-4B9C-A273-C73A2FB016C0}"/>
    <dgm:cxn modelId="{6BF9D2FE-D0DE-4246-8743-4EE2D381DA9E}" type="presParOf" srcId="{FB23214D-C4FD-4E8A-81EF-8B6762A74184}" destId="{0D904014-C417-4F9E-8DF4-46CAD7352AF1}" srcOrd="0" destOrd="0" presId="urn:microsoft.com/office/officeart/2005/8/layout/cycle1"/>
    <dgm:cxn modelId="{5F2A1F2B-D19F-E340-BB40-A7B8ADB06C27}" type="presParOf" srcId="{FB23214D-C4FD-4E8A-81EF-8B6762A74184}" destId="{655B5820-A049-40FD-9B92-C4A376C8D48B}" srcOrd="1" destOrd="0" presId="urn:microsoft.com/office/officeart/2005/8/layout/cycle1"/>
    <dgm:cxn modelId="{9ACC0AC1-5C58-4148-914A-92E34BAA8393}" type="presParOf" srcId="{FB23214D-C4FD-4E8A-81EF-8B6762A74184}" destId="{FB908C8E-2326-4CE5-B5E7-729645E51E4A}" srcOrd="2" destOrd="0" presId="urn:microsoft.com/office/officeart/2005/8/layout/cycle1"/>
    <dgm:cxn modelId="{C296EB0F-67DC-D047-BE57-B66E56FA278C}" type="presParOf" srcId="{FB23214D-C4FD-4E8A-81EF-8B6762A74184}" destId="{1EF7D2CE-9823-485B-9CFB-ADBFBFDD9F1C}" srcOrd="3" destOrd="0" presId="urn:microsoft.com/office/officeart/2005/8/layout/cycle1"/>
    <dgm:cxn modelId="{578A3FB7-C899-8E40-9CD1-7ED2F8DB36B0}" type="presParOf" srcId="{FB23214D-C4FD-4E8A-81EF-8B6762A74184}" destId="{6080CE28-13FA-4049-A4F6-CB23BF6A47FB}" srcOrd="4" destOrd="0" presId="urn:microsoft.com/office/officeart/2005/8/layout/cycle1"/>
    <dgm:cxn modelId="{9B0CAA05-384B-F444-8D48-5A036C0EAC80}" type="presParOf" srcId="{FB23214D-C4FD-4E8A-81EF-8B6762A74184}" destId="{A3F417BF-493F-423E-B4BF-B4C10AE12D93}" srcOrd="5" destOrd="0" presId="urn:microsoft.com/office/officeart/2005/8/layout/cycle1"/>
    <dgm:cxn modelId="{D5841147-7BC8-4342-AB41-066BA77407E8}" type="presParOf" srcId="{FB23214D-C4FD-4E8A-81EF-8B6762A74184}" destId="{819E1986-225D-4F30-8AFC-FF61E1EDCF19}" srcOrd="6" destOrd="0" presId="urn:microsoft.com/office/officeart/2005/8/layout/cycle1"/>
    <dgm:cxn modelId="{4A3F5613-691E-3547-8B88-BF6E0E2F13EE}" type="presParOf" srcId="{FB23214D-C4FD-4E8A-81EF-8B6762A74184}" destId="{8F6433C6-3493-411D-99DB-E253EEF177F7}" srcOrd="7" destOrd="0" presId="urn:microsoft.com/office/officeart/2005/8/layout/cycle1"/>
    <dgm:cxn modelId="{533930F7-C7FA-F34C-89CF-36495E55D686}" type="presParOf" srcId="{FB23214D-C4FD-4E8A-81EF-8B6762A74184}" destId="{FFABE340-14F6-405E-9FEF-1D50EF4FD7E3}" srcOrd="8" destOrd="0" presId="urn:microsoft.com/office/officeart/2005/8/layout/cycle1"/>
    <dgm:cxn modelId="{FEAE0ADB-6C77-C440-BADA-E0E1639C0DCE}" type="presParOf" srcId="{FB23214D-C4FD-4E8A-81EF-8B6762A74184}" destId="{21F3CE5C-F51E-4E41-929E-EF57B3D99323}" srcOrd="9" destOrd="0" presId="urn:microsoft.com/office/officeart/2005/8/layout/cycle1"/>
    <dgm:cxn modelId="{66164112-09A1-6E4D-ADFB-EF3731F482ED}" type="presParOf" srcId="{FB23214D-C4FD-4E8A-81EF-8B6762A74184}" destId="{4118A010-6CDC-4556-834A-1DA44DC14F82}" srcOrd="10" destOrd="0" presId="urn:microsoft.com/office/officeart/2005/8/layout/cycle1"/>
    <dgm:cxn modelId="{5C26835A-7AEF-A848-8CE4-DE9CF46BDED4}" type="presParOf" srcId="{FB23214D-C4FD-4E8A-81EF-8B6762A74184}" destId="{67BEBF99-A6B3-4B72-9CF8-5990FF67FF1E}"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B5820-A049-40FD-9B92-C4A376C8D48B}">
      <dsp:nvSpPr>
        <dsp:cNvPr id="0" name=""/>
        <dsp:cNvSpPr/>
      </dsp:nvSpPr>
      <dsp:spPr>
        <a:xfrm>
          <a:off x="1764216" y="49537"/>
          <a:ext cx="1131059" cy="78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a:cs typeface="Arial Narrow"/>
            </a:rPr>
            <a:t>Google Suggestions</a:t>
          </a:r>
          <a:endParaRPr lang="en-US" sz="1600" kern="1200" dirty="0">
            <a:latin typeface="Arial Narrow"/>
            <a:cs typeface="Arial Narrow"/>
          </a:endParaRPr>
        </a:p>
      </dsp:txBody>
      <dsp:txXfrm>
        <a:off x="1764216" y="49537"/>
        <a:ext cx="1131059" cy="789669"/>
      </dsp:txXfrm>
    </dsp:sp>
    <dsp:sp modelId="{FB908C8E-2326-4CE5-B5E7-729645E51E4A}">
      <dsp:nvSpPr>
        <dsp:cNvPr id="0" name=""/>
        <dsp:cNvSpPr/>
      </dsp:nvSpPr>
      <dsp:spPr>
        <a:xfrm>
          <a:off x="544680" y="-93"/>
          <a:ext cx="2229530" cy="2229530"/>
        </a:xfrm>
        <a:prstGeom prst="circularArrow">
          <a:avLst>
            <a:gd name="adj1" fmla="val 6907"/>
            <a:gd name="adj2" fmla="val 465715"/>
            <a:gd name="adj3" fmla="val 547886"/>
            <a:gd name="adj4" fmla="val 20586399"/>
            <a:gd name="adj5" fmla="val 8058"/>
          </a:avLst>
        </a:prstGeom>
        <a:solidFill>
          <a:srgbClr val="9305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0CE28-13FA-4049-A4F6-CB23BF6A47FB}">
      <dsp:nvSpPr>
        <dsp:cNvPr id="0" name=""/>
        <dsp:cNvSpPr/>
      </dsp:nvSpPr>
      <dsp:spPr>
        <a:xfrm>
          <a:off x="1934911" y="1390137"/>
          <a:ext cx="789669" cy="78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a:cs typeface="Arial Narrow"/>
            </a:rPr>
            <a:t>Searches</a:t>
          </a:r>
          <a:endParaRPr lang="en-US" sz="1600" kern="1200" dirty="0">
            <a:latin typeface="Arial Narrow"/>
            <a:cs typeface="Arial Narrow"/>
          </a:endParaRPr>
        </a:p>
      </dsp:txBody>
      <dsp:txXfrm>
        <a:off x="1934911" y="1390137"/>
        <a:ext cx="789669" cy="789669"/>
      </dsp:txXfrm>
    </dsp:sp>
    <dsp:sp modelId="{A3F417BF-493F-423E-B4BF-B4C10AE12D93}">
      <dsp:nvSpPr>
        <dsp:cNvPr id="0" name=""/>
        <dsp:cNvSpPr/>
      </dsp:nvSpPr>
      <dsp:spPr>
        <a:xfrm>
          <a:off x="544680" y="-93"/>
          <a:ext cx="2229530" cy="2229530"/>
        </a:xfrm>
        <a:prstGeom prst="circularArrow">
          <a:avLst>
            <a:gd name="adj1" fmla="val 6907"/>
            <a:gd name="adj2" fmla="val 465715"/>
            <a:gd name="adj3" fmla="val 5947886"/>
            <a:gd name="adj4" fmla="val 4386399"/>
            <a:gd name="adj5" fmla="val 8058"/>
          </a:avLst>
        </a:prstGeom>
        <a:solidFill>
          <a:srgbClr val="9305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6433C6-3493-411D-99DB-E253EEF177F7}">
      <dsp:nvSpPr>
        <dsp:cNvPr id="0" name=""/>
        <dsp:cNvSpPr/>
      </dsp:nvSpPr>
      <dsp:spPr>
        <a:xfrm>
          <a:off x="594311" y="1390137"/>
          <a:ext cx="789669" cy="78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a:cs typeface="Arial Narrow"/>
            </a:rPr>
            <a:t>Traffic</a:t>
          </a:r>
          <a:endParaRPr lang="en-US" sz="1600" kern="1200" dirty="0">
            <a:latin typeface="Arial Narrow"/>
            <a:cs typeface="Arial Narrow"/>
          </a:endParaRPr>
        </a:p>
      </dsp:txBody>
      <dsp:txXfrm>
        <a:off x="594311" y="1390137"/>
        <a:ext cx="789669" cy="789669"/>
      </dsp:txXfrm>
    </dsp:sp>
    <dsp:sp modelId="{FFABE340-14F6-405E-9FEF-1D50EF4FD7E3}">
      <dsp:nvSpPr>
        <dsp:cNvPr id="0" name=""/>
        <dsp:cNvSpPr/>
      </dsp:nvSpPr>
      <dsp:spPr>
        <a:xfrm>
          <a:off x="544680" y="-93"/>
          <a:ext cx="2229530" cy="2229530"/>
        </a:xfrm>
        <a:prstGeom prst="circularArrow">
          <a:avLst>
            <a:gd name="adj1" fmla="val 6907"/>
            <a:gd name="adj2" fmla="val 465715"/>
            <a:gd name="adj3" fmla="val 11347886"/>
            <a:gd name="adj4" fmla="val 9786399"/>
            <a:gd name="adj5" fmla="val 8058"/>
          </a:avLst>
        </a:prstGeom>
        <a:solidFill>
          <a:srgbClr val="9305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18A010-6CDC-4556-834A-1DA44DC14F82}">
      <dsp:nvSpPr>
        <dsp:cNvPr id="0" name=""/>
        <dsp:cNvSpPr/>
      </dsp:nvSpPr>
      <dsp:spPr>
        <a:xfrm>
          <a:off x="594311" y="49537"/>
          <a:ext cx="789669" cy="78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Arial Narrow"/>
              <a:cs typeface="Arial Narrow"/>
            </a:rPr>
            <a:t>Page ranks</a:t>
          </a:r>
          <a:endParaRPr lang="en-US" sz="1600" kern="1200" dirty="0">
            <a:latin typeface="Arial Narrow"/>
            <a:cs typeface="Arial Narrow"/>
          </a:endParaRPr>
        </a:p>
      </dsp:txBody>
      <dsp:txXfrm>
        <a:off x="594311" y="49537"/>
        <a:ext cx="789669" cy="789669"/>
      </dsp:txXfrm>
    </dsp:sp>
    <dsp:sp modelId="{67BEBF99-A6B3-4B72-9CF8-5990FF67FF1E}">
      <dsp:nvSpPr>
        <dsp:cNvPr id="0" name=""/>
        <dsp:cNvSpPr/>
      </dsp:nvSpPr>
      <dsp:spPr>
        <a:xfrm>
          <a:off x="544680" y="-93"/>
          <a:ext cx="2229530" cy="2229530"/>
        </a:xfrm>
        <a:prstGeom prst="circularArrow">
          <a:avLst>
            <a:gd name="adj1" fmla="val 6907"/>
            <a:gd name="adj2" fmla="val 465715"/>
            <a:gd name="adj3" fmla="val 16115013"/>
            <a:gd name="adj4" fmla="val 15186399"/>
            <a:gd name="adj5" fmla="val 8058"/>
          </a:avLst>
        </a:prstGeom>
        <a:solidFill>
          <a:srgbClr val="9305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drawing1.xml><?xml version="1.0" encoding="utf-8"?>
<c:userShapes xmlns:c="http://schemas.openxmlformats.org/drawingml/2006/chart">
  <cdr:relSizeAnchor xmlns:cdr="http://schemas.openxmlformats.org/drawingml/2006/chartDrawing">
    <cdr:from>
      <cdr:x>0.45242</cdr:x>
      <cdr:y>0.14028</cdr:y>
    </cdr:from>
    <cdr:to>
      <cdr:x>0.84527</cdr:x>
      <cdr:y>0.32975</cdr:y>
    </cdr:to>
    <cdr:sp macro="" textlink="">
      <cdr:nvSpPr>
        <cdr:cNvPr id="2" name="TextBox 1"/>
        <cdr:cNvSpPr txBox="1"/>
      </cdr:nvSpPr>
      <cdr:spPr>
        <a:xfrm xmlns:a="http://schemas.openxmlformats.org/drawingml/2006/main">
          <a:off x="3694545" y="797560"/>
          <a:ext cx="3208087" cy="1077218"/>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400" dirty="0" smtClean="0"/>
            <a:t>“</a:t>
          </a:r>
          <a:r>
            <a:rPr lang="en-US" sz="1600" dirty="0" smtClean="0"/>
            <a:t>Where do you most often get your information on … science and technology? Please select all that apply</a:t>
          </a:r>
          <a:r>
            <a:rPr lang="en-US" sz="1400" dirty="0" smtClean="0"/>
            <a:t>.”</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0.45242</cdr:x>
      <cdr:y>0.14028</cdr:y>
    </cdr:from>
    <cdr:to>
      <cdr:x>0.84527</cdr:x>
      <cdr:y>0.34997</cdr:y>
    </cdr:to>
    <cdr:sp macro="" textlink="">
      <cdr:nvSpPr>
        <cdr:cNvPr id="2" name="TextBox 1"/>
        <cdr:cNvSpPr txBox="1"/>
      </cdr:nvSpPr>
      <cdr:spPr>
        <a:xfrm xmlns:a="http://schemas.openxmlformats.org/drawingml/2006/main">
          <a:off x="3627884" y="720644"/>
          <a:ext cx="3150203" cy="1077218"/>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spAutoFit/>
        </a:bodyPr>
        <a:lstStyle xmlns:a="http://schemas.openxmlformats.org/drawingml/2006/main"/>
        <a:p xmlns:a="http://schemas.openxmlformats.org/drawingml/2006/main">
          <a:pPr algn="r"/>
          <a:r>
            <a:rPr lang="en-US" sz="1600" dirty="0" smtClean="0"/>
            <a:t>“Where do you most often get your information on … food and cooking (including recipes)? Please select all that apply.”</a:t>
          </a:r>
          <a:endParaRPr lang="en-US" sz="1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788">
              <a:spcBef>
                <a:spcPct val="0"/>
              </a:spcBef>
              <a:defRPr sz="1300">
                <a:ea typeface="굴림" charset="0"/>
                <a:cs typeface="굴림" charset="0"/>
              </a:defRPr>
            </a:lvl1pPr>
          </a:lstStyle>
          <a:p>
            <a:pPr>
              <a:defRPr/>
            </a:pPr>
            <a:endParaRPr lang="en-US" altLang="ko-KR"/>
          </a:p>
        </p:txBody>
      </p:sp>
      <p:sp>
        <p:nvSpPr>
          <p:cNvPr id="17411"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788">
              <a:spcBef>
                <a:spcPct val="0"/>
              </a:spcBef>
              <a:defRPr sz="1300">
                <a:ea typeface="굴림" charset="0"/>
                <a:cs typeface="굴림" charset="0"/>
              </a:defRPr>
            </a:lvl1pPr>
          </a:lstStyle>
          <a:p>
            <a:pPr>
              <a:defRPr/>
            </a:pPr>
            <a:endParaRPr lang="en-US" altLang="ko-KR"/>
          </a:p>
        </p:txBody>
      </p:sp>
      <p:sp>
        <p:nvSpPr>
          <p:cNvPr id="17412"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788">
              <a:spcBef>
                <a:spcPct val="0"/>
              </a:spcBef>
              <a:defRPr sz="1300">
                <a:ea typeface="굴림" charset="0"/>
                <a:cs typeface="굴림" charset="0"/>
              </a:defRPr>
            </a:lvl1pPr>
          </a:lstStyle>
          <a:p>
            <a:pPr>
              <a:defRPr/>
            </a:pPr>
            <a:endParaRPr lang="en-US" altLang="ko-KR"/>
          </a:p>
        </p:txBody>
      </p:sp>
      <p:sp>
        <p:nvSpPr>
          <p:cNvPr id="17413"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788">
              <a:spcBef>
                <a:spcPct val="0"/>
              </a:spcBef>
              <a:defRPr sz="1300">
                <a:ea typeface="굴림" charset="0"/>
                <a:cs typeface="굴림" charset="0"/>
              </a:defRPr>
            </a:lvl1pPr>
          </a:lstStyle>
          <a:p>
            <a:pPr>
              <a:defRPr/>
            </a:pPr>
            <a:fld id="{FDD14F0B-D908-1446-9643-FCEF6FB7EE6A}" type="slidenum">
              <a:rPr lang="ko-KR" altLang="en-US"/>
              <a:pPr>
                <a:defRPr/>
              </a:pPr>
              <a:t>‹#›</a:t>
            </a:fld>
            <a:endParaRPr lang="en-US" altLang="ko-KR"/>
          </a:p>
        </p:txBody>
      </p:sp>
    </p:spTree>
    <p:extLst>
      <p:ext uri="{BB962C8B-B14F-4D97-AF65-F5344CB8AC3E}">
        <p14:creationId xmlns:p14="http://schemas.microsoft.com/office/powerpoint/2010/main" val="33866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ea typeface="굴림" charset="0"/>
                <a:cs typeface="굴림" charset="0"/>
              </a:defRPr>
            </a:lvl1pPr>
          </a:lstStyle>
          <a:p>
            <a:pPr>
              <a:defRPr/>
            </a:pPr>
            <a:endParaRPr lang="en-US" altLang="ko-KR"/>
          </a:p>
        </p:txBody>
      </p:sp>
      <p:sp>
        <p:nvSpPr>
          <p:cNvPr id="14233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ea typeface="굴림" charset="0"/>
                <a:cs typeface="굴림" charset="0"/>
              </a:defRPr>
            </a:lvl1pPr>
          </a:lstStyle>
          <a:p>
            <a:pPr>
              <a:defRPr/>
            </a:pPr>
            <a:endParaRPr lang="en-US" altLang="ko-KR"/>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4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noProof="0"/>
              <a:t>Click to edit Master text styles</a:t>
            </a:r>
          </a:p>
          <a:p>
            <a:pPr lvl="1"/>
            <a:r>
              <a:rPr lang="en-US" altLang="ko-KR" noProof="0"/>
              <a:t>Second level</a:t>
            </a:r>
          </a:p>
          <a:p>
            <a:pPr lvl="2"/>
            <a:r>
              <a:rPr lang="en-US" altLang="ko-KR" noProof="0"/>
              <a:t>Third level</a:t>
            </a:r>
          </a:p>
          <a:p>
            <a:pPr lvl="3"/>
            <a:r>
              <a:rPr lang="en-US" altLang="ko-KR" noProof="0"/>
              <a:t>Fourth level</a:t>
            </a:r>
          </a:p>
          <a:p>
            <a:pPr lvl="4"/>
            <a:r>
              <a:rPr lang="en-US" altLang="ko-KR" noProof="0"/>
              <a:t>Fifth level</a:t>
            </a:r>
          </a:p>
        </p:txBody>
      </p:sp>
      <p:sp>
        <p:nvSpPr>
          <p:cNvPr id="14234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ea typeface="굴림" charset="0"/>
                <a:cs typeface="굴림" charset="0"/>
              </a:defRPr>
            </a:lvl1pPr>
          </a:lstStyle>
          <a:p>
            <a:pPr>
              <a:defRPr/>
            </a:pPr>
            <a:endParaRPr lang="en-US" altLang="ko-KR"/>
          </a:p>
        </p:txBody>
      </p:sp>
      <p:sp>
        <p:nvSpPr>
          <p:cNvPr id="14234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ea typeface="굴림" charset="0"/>
                <a:cs typeface="굴림" charset="0"/>
              </a:defRPr>
            </a:lvl1pPr>
          </a:lstStyle>
          <a:p>
            <a:pPr>
              <a:defRPr/>
            </a:pPr>
            <a:fld id="{219B4565-4F18-124D-B206-95BECA16F322}" type="slidenum">
              <a:rPr lang="ko-KR" altLang="en-US"/>
              <a:pPr>
                <a:defRPr/>
              </a:pPr>
              <a:t>‹#›</a:t>
            </a:fld>
            <a:endParaRPr lang="en-US" altLang="ko-KR"/>
          </a:p>
        </p:txBody>
      </p:sp>
    </p:spTree>
    <p:extLst>
      <p:ext uri="{BB962C8B-B14F-4D97-AF65-F5344CB8AC3E}">
        <p14:creationId xmlns:p14="http://schemas.microsoft.com/office/powerpoint/2010/main" val="38187260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1257300" y="720725"/>
            <a:ext cx="4800600" cy="3600450"/>
          </a:xfrm>
          <a:ln/>
        </p:spPr>
      </p:sp>
      <p:sp>
        <p:nvSpPr>
          <p:cNvPr id="10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dirty="0" smtClean="0">
                <a:latin typeface="Arial Narrow" charset="0"/>
                <a:ea typeface="ＭＳ Ｐゴシック" charset="0"/>
                <a:cs typeface="Arial Narrow" charset="0"/>
              </a:rPr>
              <a:t>The 1950s and 1960s: discovery of double helix of DNA; genetic code deciphered</a:t>
            </a:r>
          </a:p>
          <a:p>
            <a:r>
              <a:rPr lang="en-US" sz="2800" dirty="0" smtClean="0">
                <a:latin typeface="Arial Narrow" charset="0"/>
                <a:ea typeface="ＭＳ Ｐゴシック" charset="0"/>
                <a:cs typeface="Arial Narrow" charset="0"/>
              </a:rPr>
              <a:t>The 1970s: </a:t>
            </a:r>
          </a:p>
          <a:p>
            <a:pPr lvl="1"/>
            <a:r>
              <a:rPr lang="en-US" sz="2400" dirty="0" smtClean="0">
                <a:latin typeface="Arial Narrow" charset="0"/>
                <a:ea typeface="ＭＳ Ｐゴシック" charset="0"/>
                <a:cs typeface="Arial Narrow" charset="0"/>
              </a:rPr>
              <a:t>Development of </a:t>
            </a:r>
            <a:r>
              <a:rPr lang="en-US" sz="2400" dirty="0" err="1" smtClean="0">
                <a:latin typeface="Arial Narrow" charset="0"/>
                <a:ea typeface="ＭＳ Ｐゴシック" charset="0"/>
                <a:cs typeface="Arial Narrow" charset="0"/>
              </a:rPr>
              <a:t>rDNA</a:t>
            </a:r>
            <a:r>
              <a:rPr lang="en-US" sz="2400" dirty="0" smtClean="0">
                <a:latin typeface="Arial Narrow" charset="0"/>
                <a:ea typeface="ＭＳ Ｐゴシック" charset="0"/>
                <a:cs typeface="Arial Narrow" charset="0"/>
              </a:rPr>
              <a:t> technologies </a:t>
            </a:r>
          </a:p>
          <a:p>
            <a:pPr lvl="1"/>
            <a:r>
              <a:rPr lang="en-US" sz="2400" dirty="0" smtClean="0">
                <a:latin typeface="Arial Narrow" charset="0"/>
                <a:ea typeface="ＭＳ Ｐゴシック" charset="0"/>
                <a:cs typeface="Arial Narrow" charset="0"/>
              </a:rPr>
              <a:t>Elucidation of the mechanism used by Agrobacterium to transfer its own DNA into plant cells to grow tumors </a:t>
            </a:r>
          </a:p>
          <a:p>
            <a:r>
              <a:rPr lang="en-US" sz="2800" dirty="0" smtClean="0">
                <a:latin typeface="Arial Narrow" charset="0"/>
                <a:ea typeface="ＭＳ Ｐゴシック" charset="0"/>
                <a:cs typeface="Arial Narrow" charset="0"/>
              </a:rPr>
              <a:t>Mid 1980s: first USDA APHIS approvals for release of GE crops into the environment in the United States</a:t>
            </a:r>
          </a:p>
          <a:p>
            <a:r>
              <a:rPr lang="en-US" sz="2800" dirty="0" smtClean="0">
                <a:latin typeface="Arial Narrow" charset="0"/>
                <a:ea typeface="ＭＳ Ｐゴシック" charset="0"/>
                <a:cs typeface="Arial Narrow" charset="0"/>
              </a:rPr>
              <a:t>Mid 1990s: first USDA-deregulated GE crop grown for commercial sale, a GE tomato with delayed ripening</a:t>
            </a:r>
          </a:p>
          <a:p>
            <a:endParaRPr lang="en-US" sz="2800" dirty="0">
              <a:latin typeface="Arial Narrow" charset="0"/>
              <a:ea typeface="ＭＳ Ｐゴシック" charset="0"/>
              <a:cs typeface="Arial Narrow" charset="0"/>
            </a:endParaRPr>
          </a:p>
        </p:txBody>
      </p:sp>
      <p:sp>
        <p:nvSpPr>
          <p:cNvPr id="10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fld id="{ECB1B7A6-35C9-0D4A-9A81-2A3DD4663F9B}" type="slidenum">
              <a:rPr lang="en-US" sz="1200">
                <a:ea typeface="굴림" charset="0"/>
                <a:cs typeface="굴림" charset="0"/>
              </a:rPr>
              <a:pPr eaLnBrk="1" hangingPunct="1"/>
              <a:t>3</a:t>
            </a:fld>
            <a:endParaRPr lang="en-US" sz="1200">
              <a:ea typeface="굴림" charset="0"/>
              <a:cs typeface="굴림"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smtClean="0"/>
              <a:t>%</a:t>
            </a:r>
            <a:r>
              <a:rPr lang="en-US" baseline="0" dirty="0" smtClean="0"/>
              <a:t> of sample that indicated higher levels of trust (“quite a bit,” “a great deal”)</a:t>
            </a:r>
            <a:endParaRPr lang="en-US" dirty="0" smtClean="0"/>
          </a:p>
          <a:p>
            <a:endParaRPr lang="en-US" dirty="0"/>
          </a:p>
        </p:txBody>
      </p:sp>
      <p:sp>
        <p:nvSpPr>
          <p:cNvPr id="4" name="Slide Number Placeholder 3"/>
          <p:cNvSpPr>
            <a:spLocks noGrp="1"/>
          </p:cNvSpPr>
          <p:nvPr>
            <p:ph type="sldNum" sz="quarter" idx="10"/>
          </p:nvPr>
        </p:nvSpPr>
        <p:spPr/>
        <p:txBody>
          <a:bodyPr/>
          <a:lstStyle/>
          <a:p>
            <a:fld id="{9586108E-2593-4FBA-8612-A48AF3AF19CC}" type="slidenum">
              <a:rPr lang="en-US" smtClean="0"/>
              <a:t>23</a:t>
            </a:fld>
            <a:endParaRPr lang="en-US"/>
          </a:p>
        </p:txBody>
      </p:sp>
    </p:spTree>
    <p:extLst>
      <p:ext uri="{BB962C8B-B14F-4D97-AF65-F5344CB8AC3E}">
        <p14:creationId xmlns:p14="http://schemas.microsoft.com/office/powerpoint/2010/main" val="3735868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1257300" y="720725"/>
            <a:ext cx="4800600" cy="3600450"/>
          </a:xfrm>
          <a:ln/>
        </p:spPr>
      </p:sp>
      <p:sp>
        <p:nvSpPr>
          <p:cNvPr id="10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dirty="0" smtClean="0">
                <a:latin typeface="Arial Narrow" charset="0"/>
                <a:ea typeface="ＭＳ Ｐゴシック" charset="0"/>
                <a:cs typeface="Arial Narrow" charset="0"/>
              </a:rPr>
              <a:t>The 1950s and 1960s: discovery of double helix of DNA; genetic code deciphered</a:t>
            </a:r>
          </a:p>
          <a:p>
            <a:r>
              <a:rPr lang="en-US" sz="2800" dirty="0" smtClean="0">
                <a:latin typeface="Arial Narrow" charset="0"/>
                <a:ea typeface="ＭＳ Ｐゴシック" charset="0"/>
                <a:cs typeface="Arial Narrow" charset="0"/>
              </a:rPr>
              <a:t>The 1970s: </a:t>
            </a:r>
          </a:p>
          <a:p>
            <a:pPr lvl="1"/>
            <a:r>
              <a:rPr lang="en-US" sz="2400" dirty="0" smtClean="0">
                <a:latin typeface="Arial Narrow" charset="0"/>
                <a:ea typeface="ＭＳ Ｐゴシック" charset="0"/>
                <a:cs typeface="Arial Narrow" charset="0"/>
              </a:rPr>
              <a:t>Development of </a:t>
            </a:r>
            <a:r>
              <a:rPr lang="en-US" sz="2400" dirty="0" err="1" smtClean="0">
                <a:latin typeface="Arial Narrow" charset="0"/>
                <a:ea typeface="ＭＳ Ｐゴシック" charset="0"/>
                <a:cs typeface="Arial Narrow" charset="0"/>
              </a:rPr>
              <a:t>rDNA</a:t>
            </a:r>
            <a:r>
              <a:rPr lang="en-US" sz="2400" dirty="0" smtClean="0">
                <a:latin typeface="Arial Narrow" charset="0"/>
                <a:ea typeface="ＭＳ Ｐゴシック" charset="0"/>
                <a:cs typeface="Arial Narrow" charset="0"/>
              </a:rPr>
              <a:t> technologies </a:t>
            </a:r>
          </a:p>
          <a:p>
            <a:pPr lvl="1"/>
            <a:r>
              <a:rPr lang="en-US" sz="2400" dirty="0" smtClean="0">
                <a:latin typeface="Arial Narrow" charset="0"/>
                <a:ea typeface="ＭＳ Ｐゴシック" charset="0"/>
                <a:cs typeface="Arial Narrow" charset="0"/>
              </a:rPr>
              <a:t>Elucidation of the mechanism used by Agrobacterium to transfer its own DNA into plant cells to grow tumors </a:t>
            </a:r>
          </a:p>
          <a:p>
            <a:r>
              <a:rPr lang="en-US" sz="2800" dirty="0" smtClean="0">
                <a:latin typeface="Arial Narrow" charset="0"/>
                <a:ea typeface="ＭＳ Ｐゴシック" charset="0"/>
                <a:cs typeface="Arial Narrow" charset="0"/>
              </a:rPr>
              <a:t>Mid 1980s: first USDA APHIS approvals for release of GE crops into the environment in the United States</a:t>
            </a:r>
          </a:p>
          <a:p>
            <a:r>
              <a:rPr lang="en-US" sz="2800" dirty="0" smtClean="0">
                <a:latin typeface="Arial Narrow" charset="0"/>
                <a:ea typeface="ＭＳ Ｐゴシック" charset="0"/>
                <a:cs typeface="Arial Narrow" charset="0"/>
              </a:rPr>
              <a:t>Mid 1990s: first USDA-deregulated GE crop grown for commercial sale, a GE tomato with delayed ripening</a:t>
            </a:r>
          </a:p>
          <a:p>
            <a:endParaRPr lang="en-US" sz="2800" dirty="0">
              <a:latin typeface="Arial Narrow" charset="0"/>
              <a:ea typeface="ＭＳ Ｐゴシック" charset="0"/>
              <a:cs typeface="Arial Narrow" charset="0"/>
            </a:endParaRPr>
          </a:p>
        </p:txBody>
      </p:sp>
      <p:sp>
        <p:nvSpPr>
          <p:cNvPr id="10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fld id="{ECB1B7A6-35C9-0D4A-9A81-2A3DD4663F9B}" type="slidenum">
              <a:rPr lang="en-US" sz="1200">
                <a:ea typeface="굴림" charset="0"/>
                <a:cs typeface="굴림" charset="0"/>
              </a:rPr>
              <a:pPr eaLnBrk="1" hangingPunct="1"/>
              <a:t>24</a:t>
            </a:fld>
            <a:endParaRPr lang="en-US" sz="1200">
              <a:ea typeface="굴림" charset="0"/>
              <a:cs typeface="굴림"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Rot="1" noChangeAspect="1" noChangeArrowheads="1" noTextEdit="1"/>
          </p:cNvSpPr>
          <p:nvPr>
            <p:ph type="sldImg"/>
          </p:nvPr>
        </p:nvSpPr>
        <p:spPr>
          <a:xfrm>
            <a:off x="1104900" y="698500"/>
            <a:ext cx="4649788" cy="3486150"/>
          </a:xfrm>
          <a:ln/>
        </p:spPr>
      </p:sp>
      <p:sp>
        <p:nvSpPr>
          <p:cNvPr id="526339" name="Rectangle 3"/>
          <p:cNvSpPr>
            <a:spLocks noGrp="1" noChangeArrowheads="1"/>
          </p:cNvSpPr>
          <p:nvPr>
            <p:ph type="body" idx="1"/>
          </p:nvPr>
        </p:nvSpPr>
        <p:spPr>
          <a:xfrm>
            <a:off x="686099" y="4416100"/>
            <a:ext cx="5485805" cy="4182457"/>
          </a:xfrm>
        </p:spPr>
        <p:txBody>
          <a:bodyPr/>
          <a:lstStyle/>
          <a:p>
            <a:endParaRPr lang="en-US" dirty="0"/>
          </a:p>
        </p:txBody>
      </p:sp>
    </p:spTree>
    <p:extLst>
      <p:ext uri="{BB962C8B-B14F-4D97-AF65-F5344CB8AC3E}">
        <p14:creationId xmlns:p14="http://schemas.microsoft.com/office/powerpoint/2010/main" val="1629956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xfrm>
            <a:off x="1258888" y="720725"/>
            <a:ext cx="4797425" cy="3598863"/>
          </a:xfrm>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Personal Positive High</a:t>
            </a: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fld id="{B02F0CE4-8B0D-3D44-AD9D-7C8E856A43CF}" type="slidenum">
              <a:rPr lang="en-US" sz="1200">
                <a:ea typeface="굴림" charset="0"/>
                <a:cs typeface="굴림" charset="0"/>
              </a:rPr>
              <a:pPr eaLnBrk="1" hangingPunct="1"/>
              <a:t>36</a:t>
            </a:fld>
            <a:endParaRPr lang="en-US" sz="1200">
              <a:ea typeface="굴림" charset="0"/>
              <a:cs typeface="굴림"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9A40949-0138-4E30-B197-8B30022F0B29}" type="slidenum">
              <a:rPr lang="en-US" smtClean="0"/>
              <a:pPr/>
              <a:t>53</a:t>
            </a:fld>
            <a:endParaRPr lang="en-US" smtClean="0"/>
          </a:p>
        </p:txBody>
      </p:sp>
      <p:sp>
        <p:nvSpPr>
          <p:cNvPr id="35843" name="Rectangle 2"/>
          <p:cNvSpPr>
            <a:spLocks noGrp="1" noRot="1" noChangeAspect="1" noChangeArrowheads="1" noTextEdit="1"/>
          </p:cNvSpPr>
          <p:nvPr>
            <p:ph type="sldImg"/>
          </p:nvPr>
        </p:nvSpPr>
        <p:spPr>
          <a:xfrm>
            <a:off x="1257300" y="720725"/>
            <a:ext cx="4802188" cy="3600450"/>
          </a:xfrm>
          <a:ln/>
        </p:spPr>
      </p:sp>
      <p:sp>
        <p:nvSpPr>
          <p:cNvPr id="35844" name="Rectangle 3"/>
          <p:cNvSpPr>
            <a:spLocks noGrp="1" noChangeArrowheads="1"/>
          </p:cNvSpPr>
          <p:nvPr>
            <p:ph type="body" idx="1"/>
          </p:nvPr>
        </p:nvSpPr>
        <p:spPr>
          <a:xfrm>
            <a:off x="731839" y="4560890"/>
            <a:ext cx="5851525" cy="4319587"/>
          </a:xfrm>
          <a:noFill/>
          <a:ln/>
        </p:spPr>
        <p:txBody>
          <a:bodyPr/>
          <a:lstStyle/>
          <a:p>
            <a:pPr eaLnBrk="1" hangingPunct="1"/>
            <a:endParaRPr lang="en-US" smtClean="0"/>
          </a:p>
        </p:txBody>
      </p:sp>
    </p:spTree>
    <p:extLst>
      <p:ext uri="{BB962C8B-B14F-4D97-AF65-F5344CB8AC3E}">
        <p14:creationId xmlns:p14="http://schemas.microsoft.com/office/powerpoint/2010/main" val="3841459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xfrm>
            <a:off x="1257300" y="720725"/>
            <a:ext cx="4800600" cy="3600450"/>
          </a:xfrm>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300" b="1" i="1">
                <a:latin typeface="Calibri" charset="0"/>
                <a:ea typeface="ＭＳ Ｐゴシック" charset="0"/>
                <a:cs typeface="ＭＳ Ｐゴシック" charset="0"/>
              </a:rPr>
              <a:t>Stop O-S-O-R review and highlight role of trust</a:t>
            </a:r>
          </a:p>
          <a:p>
            <a:endParaRPr lang="en-US" sz="1300">
              <a:latin typeface="Calibri" charset="0"/>
              <a:ea typeface="ＭＳ Ｐゴシック" charset="0"/>
              <a:cs typeface="ＭＳ Ｐゴシック" charset="0"/>
            </a:endParaRPr>
          </a:p>
          <a:p>
            <a:r>
              <a:rPr lang="en-US" sz="1300">
                <a:latin typeface="Calibri" charset="0"/>
                <a:ea typeface="ＭＳ Ｐゴシック" charset="0"/>
                <a:cs typeface="ＭＳ Ｐゴシック" charset="0"/>
              </a:rPr>
              <a:t>Summarized from deJonge et al. 2007…..</a:t>
            </a:r>
          </a:p>
          <a:p>
            <a:endParaRPr lang="en-US" sz="1300">
              <a:latin typeface="Calibri" charset="0"/>
              <a:ea typeface="ＭＳ Ｐゴシック" charset="0"/>
              <a:cs typeface="ＭＳ Ｐゴシック" charset="0"/>
            </a:endParaRPr>
          </a:p>
          <a:p>
            <a:r>
              <a:rPr lang="en-US" sz="1300">
                <a:latin typeface="Calibri" charset="0"/>
                <a:ea typeface="ＭＳ Ｐゴシック" charset="0"/>
                <a:cs typeface="ＭＳ Ｐゴシック" charset="0"/>
              </a:rPr>
              <a:t>Consumers with little knowledge of food production transfer trust to actors (i.e. farmers, manufacturers and retailers)  in the food supply chain as well as regulatory agencies responsible for managing hazards related to the cultivation, production and processing of food.</a:t>
            </a:r>
          </a:p>
          <a:p>
            <a:endParaRPr lang="en-US" sz="1300">
              <a:latin typeface="Calibri" charset="0"/>
              <a:ea typeface="ＭＳ Ｐゴシック" charset="0"/>
              <a:cs typeface="ＭＳ Ｐゴシック" charset="0"/>
            </a:endParaRPr>
          </a:p>
          <a:p>
            <a:r>
              <a:rPr lang="en-US" sz="1300">
                <a:latin typeface="Calibri" charset="0"/>
                <a:ea typeface="ＭＳ Ｐゴシック" charset="0"/>
                <a:cs typeface="ＭＳ Ｐゴシック" charset="0"/>
              </a:rPr>
              <a:t>Children are perceived to be more vulnerable to food safety risks than adults though there is no conclusive evidence that parents of children have greater risk perceptions.</a:t>
            </a:r>
          </a:p>
          <a:p>
            <a:endParaRPr lang="en-US" sz="1300">
              <a:latin typeface="Calibri"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fld id="{1717EFB5-2A52-D644-87C5-C88174D3A45F}" type="slidenum">
              <a:rPr lang="en-US" sz="1200">
                <a:ea typeface="굴림" charset="0"/>
                <a:cs typeface="굴림" charset="0"/>
              </a:rPr>
              <a:pPr eaLnBrk="1" hangingPunct="1"/>
              <a:t>54</a:t>
            </a:fld>
            <a:endParaRPr lang="en-US" sz="1200">
              <a:ea typeface="굴림" charset="0"/>
              <a:cs typeface="굴림"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56D3C23-9203-42E8-ABC1-408C366DE395}" type="slidenum">
              <a:rPr lang="en-US" smtClean="0"/>
              <a:pPr/>
              <a:t>55</a:t>
            </a:fld>
            <a:endParaRPr lang="en-US" smtClean="0"/>
          </a:p>
        </p:txBody>
      </p:sp>
      <p:sp>
        <p:nvSpPr>
          <p:cNvPr id="22531" name="Rectangle 2"/>
          <p:cNvSpPr>
            <a:spLocks noGrp="1" noRot="1" noChangeAspect="1" noChangeArrowheads="1" noTextEdit="1"/>
          </p:cNvSpPr>
          <p:nvPr>
            <p:ph type="sldImg"/>
          </p:nvPr>
        </p:nvSpPr>
        <p:spPr>
          <a:xfrm>
            <a:off x="1258888" y="720725"/>
            <a:ext cx="4800600" cy="3600450"/>
          </a:xfrm>
          <a:ln/>
        </p:spPr>
      </p:sp>
      <p:sp>
        <p:nvSpPr>
          <p:cNvPr id="22532" name="Rectangle 3"/>
          <p:cNvSpPr>
            <a:spLocks noGrp="1" noChangeArrowheads="1"/>
          </p:cNvSpPr>
          <p:nvPr>
            <p:ph type="body" idx="1"/>
          </p:nvPr>
        </p:nvSpPr>
        <p:spPr>
          <a:xfrm>
            <a:off x="731839" y="4560890"/>
            <a:ext cx="5851525" cy="4319587"/>
          </a:xfrm>
          <a:noFill/>
          <a:ln/>
        </p:spPr>
        <p:txBody>
          <a:bodyPr/>
          <a:lstStyle/>
          <a:p>
            <a:pPr eaLnBrk="1" hangingPunct="1"/>
            <a:endParaRPr lang="en-US" smtClean="0"/>
          </a:p>
        </p:txBody>
      </p:sp>
    </p:spTree>
    <p:extLst>
      <p:ext uri="{BB962C8B-B14F-4D97-AF65-F5344CB8AC3E}">
        <p14:creationId xmlns:p14="http://schemas.microsoft.com/office/powerpoint/2010/main" val="1264272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1257300" y="720725"/>
            <a:ext cx="4800600" cy="3600450"/>
          </a:xfrm>
          <a:ln/>
        </p:spPr>
      </p:sp>
      <p:sp>
        <p:nvSpPr>
          <p:cNvPr id="10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Knowledge Deficit:   For the general low information public…..</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Knowledge is important, but small, and not the only variable that predicts positive attitude toward science and technology.</a:t>
            </a:r>
          </a:p>
          <a:p>
            <a:r>
              <a:rPr lang="en-US">
                <a:latin typeface="Times New Roman" charset="0"/>
                <a:ea typeface="ＭＳ Ｐゴシック" charset="0"/>
                <a:cs typeface="ＭＳ Ｐゴシック" charset="0"/>
              </a:rPr>
              <a:t>(Einsiedel, Jelsøe, &amp; Breck, 2001; Hempel, Pfenning, &amp; Peters, 2000; Gaskell, Allum, &amp; Stares, 2003; Priest, 1995, 2001),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though knowledge appears to still play a limited role in promoting more positive views of the technology </a:t>
            </a:r>
          </a:p>
          <a:p>
            <a:r>
              <a:rPr lang="en-US">
                <a:latin typeface="Times New Roman" charset="0"/>
                <a:ea typeface="ＭＳ Ｐゴシック" charset="0"/>
                <a:cs typeface="ＭＳ Ｐゴシック" charset="0"/>
              </a:rPr>
              <a:t>(Brossard &amp; Shanahan, 2003; Hallman, Hebden, Aquino, Cuite, &amp; Lang, 2003; Priest, 2001).</a:t>
            </a:r>
          </a:p>
        </p:txBody>
      </p:sp>
      <p:sp>
        <p:nvSpPr>
          <p:cNvPr id="10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fld id="{ECB1B7A6-35C9-0D4A-9A81-2A3DD4663F9B}" type="slidenum">
              <a:rPr lang="en-US" sz="1200">
                <a:ea typeface="굴림" charset="0"/>
                <a:cs typeface="굴림" charset="0"/>
              </a:rPr>
              <a:pPr eaLnBrk="1" hangingPunct="1"/>
              <a:t>9</a:t>
            </a:fld>
            <a:endParaRPr lang="en-US" sz="1200">
              <a:ea typeface="굴림" charset="0"/>
              <a:cs typeface="굴림"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fld id="{0BA482CC-E5AC-D94F-87C0-6D34377BB4AA}" type="slidenum">
              <a:rPr lang="en-US" sz="1200">
                <a:ea typeface="굴림" charset="0"/>
                <a:cs typeface="굴림" charset="0"/>
              </a:rPr>
              <a:pPr eaLnBrk="1" hangingPunct="1"/>
              <a:t>12</a:t>
            </a:fld>
            <a:endParaRPr lang="en-US" sz="1200">
              <a:ea typeface="굴림" charset="0"/>
              <a:cs typeface="굴림" charset="0"/>
            </a:endParaRPr>
          </a:p>
        </p:txBody>
      </p:sp>
      <p:sp>
        <p:nvSpPr>
          <p:cNvPr id="20482" name="Rectangle 2"/>
          <p:cNvSpPr>
            <a:spLocks noGrp="1" noRot="1" noChangeAspect="1" noChangeArrowheads="1" noTextEdit="1"/>
          </p:cNvSpPr>
          <p:nvPr>
            <p:ph type="sldImg"/>
          </p:nvPr>
        </p:nvSpPr>
        <p:spPr>
          <a:xfrm>
            <a:off x="1257300" y="720725"/>
            <a:ext cx="4800600" cy="3600450"/>
          </a:xfrm>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9A40949-0138-4E30-B197-8B30022F0B29}" type="slidenum">
              <a:rPr lang="en-US" smtClean="0"/>
              <a:pPr/>
              <a:t>14</a:t>
            </a:fld>
            <a:endParaRPr lang="en-US" smtClean="0"/>
          </a:p>
        </p:txBody>
      </p:sp>
      <p:sp>
        <p:nvSpPr>
          <p:cNvPr id="35843" name="Rectangle 2"/>
          <p:cNvSpPr>
            <a:spLocks noGrp="1" noRot="1" noChangeAspect="1" noChangeArrowheads="1" noTextEdit="1"/>
          </p:cNvSpPr>
          <p:nvPr>
            <p:ph type="sldImg"/>
          </p:nvPr>
        </p:nvSpPr>
        <p:spPr>
          <a:xfrm>
            <a:off x="1257300" y="720725"/>
            <a:ext cx="4802188" cy="3600450"/>
          </a:xfrm>
          <a:ln/>
        </p:spPr>
      </p:sp>
      <p:sp>
        <p:nvSpPr>
          <p:cNvPr id="35844" name="Rectangle 3"/>
          <p:cNvSpPr>
            <a:spLocks noGrp="1" noChangeArrowheads="1"/>
          </p:cNvSpPr>
          <p:nvPr>
            <p:ph type="body" idx="1"/>
          </p:nvPr>
        </p:nvSpPr>
        <p:spPr>
          <a:xfrm>
            <a:off x="731840" y="4560891"/>
            <a:ext cx="5851525" cy="4319587"/>
          </a:xfrm>
          <a:noFill/>
          <a:ln/>
        </p:spPr>
        <p:txBody>
          <a:bodyPr/>
          <a:lstStyle/>
          <a:p>
            <a:pPr eaLnBrk="1" hangingPunct="1"/>
            <a:endParaRPr lang="en-US" smtClean="0"/>
          </a:p>
        </p:txBody>
      </p:sp>
    </p:spTree>
    <p:extLst>
      <p:ext uri="{BB962C8B-B14F-4D97-AF65-F5344CB8AC3E}">
        <p14:creationId xmlns:p14="http://schemas.microsoft.com/office/powerpoint/2010/main" val="58121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fld id="{E24DAD99-B324-0044-9567-81CAEA0125AD}" type="slidenum">
              <a:rPr lang="en-US" sz="1200">
                <a:ea typeface="굴림" charset="0"/>
                <a:cs typeface="굴림" charset="0"/>
              </a:rPr>
              <a:pPr eaLnBrk="1" hangingPunct="1"/>
              <a:t>17</a:t>
            </a:fld>
            <a:endParaRPr lang="en-US" sz="1200">
              <a:ea typeface="굴림" charset="0"/>
              <a:cs typeface="굴림" charset="0"/>
            </a:endParaRPr>
          </a:p>
        </p:txBody>
      </p:sp>
      <p:sp>
        <p:nvSpPr>
          <p:cNvPr id="22530" name="Rectangle 2"/>
          <p:cNvSpPr>
            <a:spLocks noGrp="1" noRot="1" noChangeAspect="1" noChangeArrowheads="1" noTextEdit="1"/>
          </p:cNvSpPr>
          <p:nvPr>
            <p:ph type="sldImg"/>
          </p:nvPr>
        </p:nvSpPr>
        <p:spPr>
          <a:xfrm>
            <a:off x="1262063" y="719138"/>
            <a:ext cx="4799012" cy="3598862"/>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xfrm>
            <a:off x="1257300" y="720725"/>
            <a:ext cx="4800600" cy="3600450"/>
          </a:xfrm>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People are 1) cognitive misers (Fiske &amp; Taylor, 1991) who 2) look for shortcuts in decision making (Popkin, 1991), and will 3) take a convenience sample of media nearby, and 3) check information against value predispositions, like political ideology and religiosity,</a:t>
            </a: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fld id="{1F4F59F6-71D6-BC49-AAEE-269391421620}" type="slidenum">
              <a:rPr lang="en-US" sz="1200">
                <a:ea typeface="굴림" charset="0"/>
                <a:cs typeface="굴림" charset="0"/>
              </a:rPr>
              <a:pPr eaLnBrk="1" hangingPunct="1"/>
              <a:t>18</a:t>
            </a:fld>
            <a:endParaRPr lang="en-US" sz="1200">
              <a:ea typeface="굴림" charset="0"/>
              <a:cs typeface="굴림"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BA7A86-BE5A-441A-97D7-3AB852116853}" type="slidenum">
              <a:rPr lang="en-US"/>
              <a:pPr/>
              <a:t>19</a:t>
            </a:fld>
            <a:endParaRPr lang="en-US"/>
          </a:p>
        </p:txBody>
      </p:sp>
      <p:sp>
        <p:nvSpPr>
          <p:cNvPr id="377858" name="Rectangle 2"/>
          <p:cNvSpPr>
            <a:spLocks noGrp="1" noRot="1" noChangeAspect="1" noChangeArrowheads="1" noTextEdit="1"/>
          </p:cNvSpPr>
          <p:nvPr>
            <p:ph type="sldImg"/>
          </p:nvPr>
        </p:nvSpPr>
        <p:spPr>
          <a:xfrm>
            <a:off x="1257300" y="720725"/>
            <a:ext cx="4802188" cy="3600450"/>
          </a:xfrm>
          <a:ln/>
        </p:spPr>
      </p:sp>
      <p:sp>
        <p:nvSpPr>
          <p:cNvPr id="377859" name="Rectangle 3"/>
          <p:cNvSpPr>
            <a:spLocks noGrp="1" noChangeArrowheads="1"/>
          </p:cNvSpPr>
          <p:nvPr>
            <p:ph type="body" idx="1"/>
          </p:nvPr>
        </p:nvSpPr>
        <p:spPr>
          <a:xfrm>
            <a:off x="731838" y="4560892"/>
            <a:ext cx="5851526" cy="4319587"/>
          </a:xfrm>
        </p:spPr>
        <p:txBody>
          <a:bodyPr/>
          <a:lstStyle/>
          <a:p>
            <a:endParaRPr lang="en-US" dirty="0"/>
          </a:p>
        </p:txBody>
      </p:sp>
    </p:spTree>
    <p:extLst>
      <p:ext uri="{BB962C8B-B14F-4D97-AF65-F5344CB8AC3E}">
        <p14:creationId xmlns:p14="http://schemas.microsoft.com/office/powerpoint/2010/main" val="2832114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19B4565-4F18-124D-B206-95BECA16F322}" type="slidenum">
              <a:rPr lang="ko-KR" altLang="en-US" smtClean="0"/>
              <a:pPr>
                <a:defRPr/>
              </a:pPr>
              <a:t>21</a:t>
            </a:fld>
            <a:endParaRPr lang="en-US" altLang="ko-KR"/>
          </a:p>
        </p:txBody>
      </p:sp>
    </p:spTree>
    <p:extLst>
      <p:ext uri="{BB962C8B-B14F-4D97-AF65-F5344CB8AC3E}">
        <p14:creationId xmlns:p14="http://schemas.microsoft.com/office/powerpoint/2010/main" val="3437257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1257300" y="720725"/>
            <a:ext cx="4800600" cy="3600450"/>
          </a:xfrm>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 of sample that indicated at least some level of trust (somewhat, quite a bit, a great deal)</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fld id="{3C7ECA9C-74AF-DC4B-BC21-C32E78CB6807}" type="slidenum">
              <a:rPr lang="en-US" sz="1200">
                <a:ea typeface="굴림" charset="0"/>
                <a:cs typeface="굴림" charset="0"/>
              </a:rPr>
              <a:pPr eaLnBrk="1" hangingPunct="1"/>
              <a:t>22</a:t>
            </a:fld>
            <a:endParaRPr lang="en-US" sz="1200">
              <a:ea typeface="굴림" charset="0"/>
              <a:cs typeface="굴림"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33419405"/>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7648120"/>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404480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634489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9220851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38689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79019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09179428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48447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2627259"/>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223465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
            <a:ext cx="27432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65" charset="0"/>
        </a:defRPr>
      </a:lvl6pPr>
      <a:lvl7pPr marL="914400" algn="ctr" rtl="0" fontAlgn="base">
        <a:spcBef>
          <a:spcPct val="0"/>
        </a:spcBef>
        <a:spcAft>
          <a:spcPct val="0"/>
        </a:spcAft>
        <a:defRPr sz="4400">
          <a:solidFill>
            <a:schemeClr val="tx2"/>
          </a:solidFill>
          <a:latin typeface="Times New Roman" pitchFamily="-65" charset="0"/>
        </a:defRPr>
      </a:lvl7pPr>
      <a:lvl8pPr marL="1371600" algn="ctr" rtl="0" fontAlgn="base">
        <a:spcBef>
          <a:spcPct val="0"/>
        </a:spcBef>
        <a:spcAft>
          <a:spcPct val="0"/>
        </a:spcAft>
        <a:defRPr sz="4400">
          <a:solidFill>
            <a:schemeClr val="tx2"/>
          </a:solidFill>
          <a:latin typeface="Times New Roman" pitchFamily="-65" charset="0"/>
        </a:defRPr>
      </a:lvl8pPr>
      <a:lvl9pPr marL="1828800" algn="ctr" rtl="0" fontAlgn="base">
        <a:spcBef>
          <a:spcPct val="0"/>
        </a:spcBef>
        <a:spcAft>
          <a:spcPct val="0"/>
        </a:spcAft>
        <a:defRPr sz="4400">
          <a:solidFill>
            <a:schemeClr val="tx2"/>
          </a:solidFill>
          <a:latin typeface="Times New Roman"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6.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19.png"/><Relationship Id="rId1" Type="http://schemas.openxmlformats.org/officeDocument/2006/relationships/tags" Target="../tags/tag2.xml"/><Relationship Id="rId2" Type="http://schemas.openxmlformats.org/officeDocument/2006/relationships/tags" Target="../tags/tag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Excel_97_-_2004_Worksheet1.xls"/><Relationship Id="rId5" Type="http://schemas.openxmlformats.org/officeDocument/2006/relationships/image" Target="../media/image20.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hart" Target="../charts/char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chart" Target="../charts/chart5.xml"/></Relationships>
</file>

<file path=ppt/slides/_rels/slide26.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chart" Target="../charts/char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jpe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26.jpg"/><Relationship Id="rId3" Type="http://schemas.openxmlformats.org/officeDocument/2006/relationships/image" Target="../media/image27.png"/><Relationship Id="rId4" Type="http://schemas.openxmlformats.org/officeDocument/2006/relationships/image" Target="../media/image28.jpg"/><Relationship Id="rId5" Type="http://schemas.openxmlformats.org/officeDocument/2006/relationships/image" Target="../media/image29.png"/><Relationship Id="rId6" Type="http://schemas.openxmlformats.org/officeDocument/2006/relationships/image" Target="../media/image30.jpg"/><Relationship Id="rId7" Type="http://schemas.openxmlformats.org/officeDocument/2006/relationships/image" Target="../media/image31.jpeg"/><Relationship Id="rId8" Type="http://schemas.openxmlformats.org/officeDocument/2006/relationships/image" Target="../media/image32.png"/><Relationship Id="rId9" Type="http://schemas.openxmlformats.org/officeDocument/2006/relationships/image" Target="../media/image33.jpeg"/><Relationship Id="rId10"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 Id="rId3" Type="http://schemas.openxmlformats.org/officeDocument/2006/relationships/image" Target="../media/image4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slideLayout" Target="../slideLayouts/slideLayout7.xml"/><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tags" Target="../tags/tag7.xml"/><Relationship Id="rId2" Type="http://schemas.openxmlformats.org/officeDocument/2006/relationships/tags" Target="../tags/tag8.xml"/></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png"/><Relationship Id="rId5" Type="http://schemas.openxmlformats.org/officeDocument/2006/relationships/image" Target="../media/image49.tiff"/><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87uBMXdIyjo" TargetMode="External"/><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1.png"/><Relationship Id="rId3"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8.xml"/><Relationship Id="rId3" Type="http://schemas.openxmlformats.org/officeDocument/2006/relationships/chart" Target="../charts/char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73.pn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74.gif"/><Relationship Id="rId5" Type="http://schemas.openxmlformats.org/officeDocument/2006/relationships/image" Target="../media/image75.png"/><Relationship Id="rId6" Type="http://schemas.openxmlformats.org/officeDocument/2006/relationships/image" Target="../media/image76.jpeg"/><Relationship Id="rId1" Type="http://schemas.openxmlformats.org/officeDocument/2006/relationships/tags" Target="../tags/tag12.x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dbrossard@wisc.edu" TargetMode="External"/><Relationship Id="rId3"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ubtitle 2"/>
          <p:cNvSpPr>
            <a:spLocks noGrp="1"/>
          </p:cNvSpPr>
          <p:nvPr>
            <p:ph type="subTitle" idx="1"/>
          </p:nvPr>
        </p:nvSpPr>
        <p:spPr bwMode="auto">
          <a:xfrm>
            <a:off x="1143000" y="2286000"/>
            <a:ext cx="77724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a:r>
              <a:rPr lang="en-US" sz="2400" dirty="0">
                <a:latin typeface="Arial Narrow" charset="0"/>
                <a:ea typeface="ＭＳ Ｐゴシック" charset="0"/>
                <a:cs typeface="Arial Narrow" charset="0"/>
              </a:rPr>
              <a:t>Dominique Brossard, Professor and Chair </a:t>
            </a:r>
          </a:p>
          <a:p>
            <a:pPr algn="l"/>
            <a:r>
              <a:rPr lang="en-US" sz="2000" dirty="0">
                <a:latin typeface="Arial Narrow" charset="0"/>
                <a:ea typeface="ＭＳ Ｐゴシック" charset="0"/>
                <a:cs typeface="Arial Narrow" charset="0"/>
              </a:rPr>
              <a:t>Department of Life Sciences Communication</a:t>
            </a:r>
          </a:p>
          <a:p>
            <a:pPr algn="l"/>
            <a:r>
              <a:rPr lang="en-US" sz="2000" dirty="0">
                <a:latin typeface="Arial Narrow" charset="0"/>
                <a:ea typeface="ＭＳ Ｐゴシック" charset="0"/>
                <a:cs typeface="Arial Narrow" charset="0"/>
              </a:rPr>
              <a:t>College of Agricultural and Life </a:t>
            </a:r>
            <a:r>
              <a:rPr lang="en-US" sz="2000" dirty="0" smtClean="0">
                <a:latin typeface="Arial Narrow" charset="0"/>
                <a:ea typeface="ＭＳ Ｐゴシック" charset="0"/>
                <a:cs typeface="Arial Narrow" charset="0"/>
              </a:rPr>
              <a:t>Sciences</a:t>
            </a:r>
          </a:p>
          <a:p>
            <a:pPr algn="l"/>
            <a:r>
              <a:rPr lang="en-US" sz="2000" dirty="0">
                <a:latin typeface="Arial Narrow" charset="0"/>
                <a:ea typeface="ＭＳ Ｐゴシック" charset="0"/>
                <a:cs typeface="Arial Narrow" charset="0"/>
              </a:rPr>
              <a:t>University of Wisconsin-</a:t>
            </a:r>
            <a:r>
              <a:rPr lang="en-US" sz="2000" dirty="0" smtClean="0">
                <a:latin typeface="Arial Narrow" charset="0"/>
                <a:ea typeface="ＭＳ Ｐゴシック" charset="0"/>
                <a:cs typeface="Arial Narrow" charset="0"/>
              </a:rPr>
              <a:t>Madison</a:t>
            </a:r>
          </a:p>
          <a:p>
            <a:pPr algn="l"/>
            <a:endParaRPr lang="en-US" sz="2000" dirty="0">
              <a:latin typeface="Arial Narrow" charset="0"/>
              <a:ea typeface="ＭＳ Ｐゴシック" charset="0"/>
              <a:cs typeface="Arial Narrow" charset="0"/>
            </a:endParaRPr>
          </a:p>
          <a:p>
            <a:pPr algn="l"/>
            <a:r>
              <a:rPr lang="en-US" sz="2000" dirty="0">
                <a:latin typeface="Arial Narrow" charset="0"/>
                <a:ea typeface="ＭＳ Ｐゴシック" charset="0"/>
                <a:cs typeface="Arial Narrow" charset="0"/>
              </a:rPr>
              <a:t> </a:t>
            </a:r>
            <a:r>
              <a:rPr lang="en-US" sz="2000" dirty="0" smtClean="0">
                <a:latin typeface="Arial Narrow" charset="0"/>
                <a:ea typeface="ＭＳ Ｐゴシック" charset="0"/>
                <a:cs typeface="Arial Narrow" charset="0"/>
              </a:rPr>
              <a:t>       @</a:t>
            </a:r>
            <a:r>
              <a:rPr lang="en-US" sz="2000" dirty="0" err="1" smtClean="0">
                <a:latin typeface="Arial Narrow" charset="0"/>
                <a:ea typeface="ＭＳ Ｐゴシック" charset="0"/>
                <a:cs typeface="Arial Narrow" charset="0"/>
              </a:rPr>
              <a:t>brossardd</a:t>
            </a:r>
            <a:endParaRPr lang="en-US" sz="2000" dirty="0" smtClean="0">
              <a:latin typeface="Arial Narrow" charset="0"/>
              <a:ea typeface="ＭＳ Ｐゴシック" charset="0"/>
              <a:cs typeface="Arial Narrow" charset="0"/>
            </a:endParaRPr>
          </a:p>
          <a:p>
            <a:pPr algn="l"/>
            <a:endParaRPr lang="en-US" sz="2000" dirty="0" smtClean="0">
              <a:latin typeface="Arial Narrow" charset="0"/>
              <a:ea typeface="ＭＳ Ｐゴシック" charset="0"/>
              <a:cs typeface="Arial Narrow" charset="0"/>
            </a:endParaRPr>
          </a:p>
          <a:p>
            <a:pPr algn="l"/>
            <a:endParaRPr lang="en-US" sz="2000" dirty="0">
              <a:latin typeface="Arial Narrow" charset="0"/>
              <a:ea typeface="ＭＳ Ｐゴシック" charset="0"/>
              <a:cs typeface="Arial Narrow" charset="0"/>
            </a:endParaRPr>
          </a:p>
          <a:p>
            <a:pPr algn="l"/>
            <a:endParaRPr lang="en-US" sz="2000" i="1" dirty="0">
              <a:latin typeface="Arial Narrow" charset="0"/>
              <a:ea typeface="ＭＳ Ｐゴシック" charset="0"/>
              <a:cs typeface="Arial Narrow" charset="0"/>
            </a:endParaRPr>
          </a:p>
          <a:p>
            <a:pPr algn="l"/>
            <a:r>
              <a:rPr lang="en-US" sz="2000" i="1" dirty="0" smtClean="0">
                <a:latin typeface="Arial Narrow" charset="0"/>
                <a:ea typeface="ＭＳ Ｐゴシック" charset="0"/>
                <a:cs typeface="Arial Narrow" charset="0"/>
              </a:rPr>
              <a:t>Communicating Food Risk in an Era of Social Media</a:t>
            </a:r>
          </a:p>
          <a:p>
            <a:pPr algn="l"/>
            <a:r>
              <a:rPr lang="en-US" sz="2000" i="1" dirty="0" smtClean="0">
                <a:latin typeface="Arial Narrow" charset="0"/>
                <a:ea typeface="ＭＳ Ｐゴシック" charset="0"/>
                <a:cs typeface="Arial Narrow" charset="0"/>
              </a:rPr>
              <a:t>2016 Symposium of the Joint Institute For Food Safety and Applied Nutrition </a:t>
            </a:r>
            <a:endParaRPr lang="en-US" sz="2000" i="1" dirty="0">
              <a:latin typeface="Arial Narrow" charset="0"/>
              <a:ea typeface="ＭＳ Ｐゴシック" charset="0"/>
              <a:cs typeface="Arial Narrow" charset="0"/>
            </a:endParaRPr>
          </a:p>
        </p:txBody>
      </p:sp>
      <p:sp>
        <p:nvSpPr>
          <p:cNvPr id="4098" name="Rectangle 461"/>
          <p:cNvSpPr>
            <a:spLocks noChangeArrowheads="1"/>
          </p:cNvSpPr>
          <p:nvPr/>
        </p:nvSpPr>
        <p:spPr bwMode="auto">
          <a:xfrm>
            <a:off x="1219200" y="-914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1085850" eaLnBrk="0" hangingPunct="0"/>
            <a:r>
              <a:rPr lang="en-US" sz="3200" dirty="0" smtClean="0">
                <a:solidFill>
                  <a:srgbClr val="7E192E"/>
                </a:solidFill>
                <a:latin typeface="Arial Narrow" charset="0"/>
                <a:cs typeface="Arial Narrow" charset="0"/>
              </a:rPr>
              <a:t>Message Dissemination: Social Media and Beyond</a:t>
            </a:r>
            <a:endParaRPr lang="en-US" sz="3200" dirty="0">
              <a:solidFill>
                <a:srgbClr val="7E192E"/>
              </a:solidFill>
              <a:latin typeface="Arial Narrow" charset="0"/>
              <a:cs typeface="Arial Narrow" charset="0"/>
            </a:endParaRPr>
          </a:p>
        </p:txBody>
      </p:sp>
      <p:pic>
        <p:nvPicPr>
          <p:cNvPr id="4" name="Picture 2" descr="Unknown-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191001"/>
            <a:ext cx="450850"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885950" y="1535115"/>
            <a:ext cx="5486400" cy="5094287"/>
            <a:chOff x="1885950" y="1143000"/>
            <a:chExt cx="5486400" cy="5094288"/>
          </a:xfrm>
        </p:grpSpPr>
        <p:sp>
          <p:nvSpPr>
            <p:cNvPr id="13316" name="Oval 2"/>
            <p:cNvSpPr>
              <a:spLocks noChangeArrowheads="1"/>
            </p:cNvSpPr>
            <p:nvPr/>
          </p:nvSpPr>
          <p:spPr bwMode="auto">
            <a:xfrm>
              <a:off x="1885950" y="1143000"/>
              <a:ext cx="5486400" cy="5094288"/>
            </a:xfrm>
            <a:prstGeom prst="ellipse">
              <a:avLst/>
            </a:prstGeom>
            <a:solidFill>
              <a:schemeClr val="accent1"/>
            </a:solidFill>
            <a:ln w="9525">
              <a:solidFill>
                <a:schemeClr val="tx1"/>
              </a:solidFill>
              <a:round/>
              <a:headEnd/>
              <a:tailEnd/>
            </a:ln>
          </p:spPr>
          <p:txBody>
            <a:bodyPr wrap="none" anchor="ctr"/>
            <a:lstStyle/>
            <a:p>
              <a:pPr algn="ctr" eaLnBrk="0" hangingPunct="0"/>
              <a:endParaRPr lang="en-GB" sz="1800"/>
            </a:p>
          </p:txBody>
        </p:sp>
        <p:sp>
          <p:nvSpPr>
            <p:cNvPr id="13317" name="Text Box 3"/>
            <p:cNvSpPr txBox="1">
              <a:spLocks noChangeArrowheads="1"/>
            </p:cNvSpPr>
            <p:nvPr/>
          </p:nvSpPr>
          <p:spPr bwMode="auto">
            <a:xfrm>
              <a:off x="3840163" y="1300163"/>
              <a:ext cx="2259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endParaRPr lang="en-GB" sz="1800"/>
            </a:p>
          </p:txBody>
        </p:sp>
        <p:sp>
          <p:nvSpPr>
            <p:cNvPr id="229380" name="Text Box 4"/>
            <p:cNvSpPr txBox="1">
              <a:spLocks noChangeArrowheads="1"/>
            </p:cNvSpPr>
            <p:nvPr/>
          </p:nvSpPr>
          <p:spPr bwMode="auto">
            <a:xfrm>
              <a:off x="3352660" y="1300161"/>
              <a:ext cx="2454556" cy="701731"/>
            </a:xfrm>
            <a:prstGeom prst="rect">
              <a:avLst/>
            </a:prstGeom>
            <a:noFill/>
            <a:ln w="9525">
              <a:noFill/>
              <a:miter lim="800000"/>
              <a:headEnd/>
              <a:tailEnd/>
            </a:ln>
            <a:effec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20000"/>
                </a:spcBef>
                <a:spcAft>
                  <a:spcPct val="0"/>
                </a:spcAft>
                <a:defRPr sz="2000">
                  <a:solidFill>
                    <a:schemeClr val="tx1"/>
                  </a:solidFill>
                  <a:latin typeface="Times New Roman" charset="0"/>
                  <a:ea typeface="ＭＳ Ｐゴシック" charset="0"/>
                </a:defRPr>
              </a:lvl6pPr>
              <a:lvl7pPr marL="914400" eaLnBrk="0" fontAlgn="base" hangingPunct="0">
                <a:spcBef>
                  <a:spcPct val="20000"/>
                </a:spcBef>
                <a:spcAft>
                  <a:spcPct val="0"/>
                </a:spcAft>
                <a:defRPr sz="2000">
                  <a:solidFill>
                    <a:schemeClr val="tx1"/>
                  </a:solidFill>
                  <a:latin typeface="Times New Roman" charset="0"/>
                  <a:ea typeface="ＭＳ Ｐゴシック" charset="0"/>
                </a:defRPr>
              </a:lvl7pPr>
              <a:lvl8pPr marL="1371600" eaLnBrk="0" fontAlgn="base" hangingPunct="0">
                <a:spcBef>
                  <a:spcPct val="20000"/>
                </a:spcBef>
                <a:spcAft>
                  <a:spcPct val="0"/>
                </a:spcAft>
                <a:defRPr sz="2000">
                  <a:solidFill>
                    <a:schemeClr val="tx1"/>
                  </a:solidFill>
                  <a:latin typeface="Times New Roman" charset="0"/>
                  <a:ea typeface="ＭＳ Ｐゴシック" charset="0"/>
                </a:defRPr>
              </a:lvl8pPr>
              <a:lvl9pPr marL="1828800" eaLnBrk="0" fontAlgn="base" hangingPunct="0">
                <a:spcBef>
                  <a:spcPct val="20000"/>
                </a:spcBef>
                <a:spcAft>
                  <a:spcPct val="0"/>
                </a:spcAft>
                <a:defRPr sz="2000">
                  <a:solidFill>
                    <a:schemeClr val="tx1"/>
                  </a:solidFill>
                  <a:latin typeface="Times New Roman" charset="0"/>
                  <a:ea typeface="ＭＳ Ｐゴシック" charset="0"/>
                </a:defRPr>
              </a:lvl9pPr>
            </a:lstStyle>
            <a:p>
              <a:pPr algn="ctr">
                <a:defRPr/>
              </a:pPr>
              <a:r>
                <a:rPr lang="en-US" sz="1800" b="1" smtClean="0">
                  <a:effectLst>
                    <a:outerShdw blurRad="38100" dist="38100" dir="2700000" algn="tl">
                      <a:srgbClr val="DDDDDD"/>
                    </a:outerShdw>
                  </a:effectLst>
                  <a:latin typeface="Arial" charset="0"/>
                </a:rPr>
                <a:t>Socio-Political </a:t>
              </a:r>
            </a:p>
            <a:p>
              <a:pPr algn="ctr">
                <a:defRPr/>
              </a:pPr>
              <a:r>
                <a:rPr lang="en-US" sz="1800" b="1" smtClean="0">
                  <a:effectLst>
                    <a:outerShdw blurRad="38100" dist="38100" dir="2700000" algn="tl">
                      <a:srgbClr val="DDDDDD"/>
                    </a:outerShdw>
                  </a:effectLst>
                  <a:latin typeface="Arial" charset="0"/>
                </a:rPr>
                <a:t>and Cultural Context</a:t>
              </a:r>
              <a:endParaRPr lang="en-US" sz="1800" b="1" smtClean="0">
                <a:latin typeface="Arial" charset="0"/>
              </a:endParaRPr>
            </a:p>
          </p:txBody>
        </p:sp>
        <p:sp>
          <p:nvSpPr>
            <p:cNvPr id="13319" name="Oval 5"/>
            <p:cNvSpPr>
              <a:spLocks noChangeArrowheads="1"/>
            </p:cNvSpPr>
            <p:nvPr/>
          </p:nvSpPr>
          <p:spPr bwMode="auto">
            <a:xfrm>
              <a:off x="2770188" y="1958975"/>
              <a:ext cx="3716337" cy="3484563"/>
            </a:xfrm>
            <a:prstGeom prst="ellipse">
              <a:avLst/>
            </a:prstGeom>
            <a:solidFill>
              <a:srgbClr val="339966"/>
            </a:solidFill>
            <a:ln w="9525">
              <a:solidFill>
                <a:schemeClr val="tx1"/>
              </a:solidFill>
              <a:round/>
              <a:headEnd/>
              <a:tailEnd/>
            </a:ln>
          </p:spPr>
          <p:txBody>
            <a:bodyPr wrap="none" anchor="ctr"/>
            <a:lstStyle/>
            <a:p>
              <a:pPr algn="ctr" eaLnBrk="0" hangingPunct="0"/>
              <a:endParaRPr lang="en-GB" sz="1800"/>
            </a:p>
          </p:txBody>
        </p:sp>
        <p:sp>
          <p:nvSpPr>
            <p:cNvPr id="13320" name="Text Box 6"/>
            <p:cNvSpPr txBox="1">
              <a:spLocks noChangeArrowheads="1"/>
            </p:cNvSpPr>
            <p:nvPr/>
          </p:nvSpPr>
          <p:spPr bwMode="auto">
            <a:xfrm>
              <a:off x="3563938" y="2273300"/>
              <a:ext cx="2229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r>
                <a:rPr lang="en-US" sz="1800" b="1"/>
                <a:t>Information Climate</a:t>
              </a:r>
            </a:p>
          </p:txBody>
        </p:sp>
        <p:sp>
          <p:nvSpPr>
            <p:cNvPr id="13321" name="Oval 7"/>
            <p:cNvSpPr>
              <a:spLocks noChangeArrowheads="1"/>
            </p:cNvSpPr>
            <p:nvPr/>
          </p:nvSpPr>
          <p:spPr bwMode="auto">
            <a:xfrm>
              <a:off x="3627438" y="2747963"/>
              <a:ext cx="2032000" cy="1841500"/>
            </a:xfrm>
            <a:prstGeom prst="ellipse">
              <a:avLst/>
            </a:prstGeom>
            <a:solidFill>
              <a:srgbClr val="99FF99"/>
            </a:solidFill>
            <a:ln w="9525">
              <a:solidFill>
                <a:schemeClr val="tx1"/>
              </a:solidFill>
              <a:round/>
              <a:headEnd/>
              <a:tailEnd/>
            </a:ln>
          </p:spPr>
          <p:txBody>
            <a:bodyPr wrap="none" anchor="ctr"/>
            <a:lstStyle/>
            <a:p>
              <a:pPr algn="ctr" eaLnBrk="0" hangingPunct="0"/>
              <a:r>
                <a:rPr lang="en-US" sz="1800" b="1"/>
                <a:t>Individual Level </a:t>
              </a:r>
            </a:p>
            <a:p>
              <a:pPr algn="ctr" eaLnBrk="0" hangingPunct="0"/>
              <a:r>
                <a:rPr lang="en-US" sz="1800" b="1"/>
                <a:t>Characteristics</a:t>
              </a:r>
            </a:p>
          </p:txBody>
        </p:sp>
      </p:grpSp>
      <p:sp>
        <p:nvSpPr>
          <p:cNvPr id="25603" name="Rectangle 2"/>
          <p:cNvSpPr txBox="1">
            <a:spLocks noChangeArrowheads="1"/>
          </p:cNvSpPr>
          <p:nvPr/>
        </p:nvSpPr>
        <p:spPr bwMode="auto">
          <a:xfrm>
            <a:off x="609600" y="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algn="ctr" eaLnBrk="1" hangingPunct="1"/>
            <a:r>
              <a:rPr lang="en-US" sz="3200" dirty="0">
                <a:solidFill>
                  <a:srgbClr val="7E0000"/>
                </a:solidFill>
                <a:latin typeface="Arial Narrow" charset="0"/>
                <a:cs typeface="Arial Narrow" charset="0"/>
              </a:rPr>
              <a:t>What </a:t>
            </a:r>
            <a:r>
              <a:rPr lang="en-US" sz="3200" dirty="0" smtClean="0">
                <a:solidFill>
                  <a:srgbClr val="7E0000"/>
                </a:solidFill>
                <a:latin typeface="Arial Narrow" charset="0"/>
                <a:cs typeface="Arial Narrow" charset="0"/>
              </a:rPr>
              <a:t>shapes </a:t>
            </a:r>
            <a:r>
              <a:rPr lang="en-US" sz="3200" dirty="0">
                <a:solidFill>
                  <a:srgbClr val="7E0000"/>
                </a:solidFill>
                <a:latin typeface="Arial Narrow" charset="0"/>
                <a:cs typeface="Arial Narrow" charset="0"/>
              </a:rPr>
              <a:t>public attitudes toward</a:t>
            </a:r>
          </a:p>
          <a:p>
            <a:pPr algn="ctr" eaLnBrk="1" hangingPunct="1"/>
            <a:r>
              <a:rPr lang="en-US" sz="3200" dirty="0" smtClean="0">
                <a:solidFill>
                  <a:srgbClr val="7E0000"/>
                </a:solidFill>
                <a:latin typeface="Arial Narrow" charset="0"/>
                <a:cs typeface="Arial Narrow" charset="0"/>
              </a:rPr>
              <a:t>“risky issues” such as GMOs?</a:t>
            </a:r>
            <a:endParaRPr lang="en-US" sz="3200" dirty="0">
              <a:solidFill>
                <a:srgbClr val="7E0000"/>
              </a:solidFill>
              <a:latin typeface="Arial Narrow" charset="0"/>
              <a:cs typeface="Arial Narrow" charset="0"/>
            </a:endParaRPr>
          </a:p>
        </p:txBody>
      </p:sp>
      <p:sp>
        <p:nvSpPr>
          <p:cNvPr id="10" name="Rectangle 6"/>
          <p:cNvSpPr>
            <a:spLocks noChangeArrowheads="1"/>
          </p:cNvSpPr>
          <p:nvPr/>
        </p:nvSpPr>
        <p:spPr bwMode="auto">
          <a:xfrm>
            <a:off x="3352800" y="1230313"/>
            <a:ext cx="3454400" cy="1173163"/>
          </a:xfrm>
          <a:prstGeom prst="rect">
            <a:avLst/>
          </a:prstGeom>
          <a:solidFill>
            <a:schemeClr val="accent1"/>
          </a:solidFill>
          <a:ln w="9525">
            <a:solidFill>
              <a:schemeClr val="tx1"/>
            </a:solidFill>
            <a:miter lim="800000"/>
            <a:headEnd/>
            <a:tailEnd/>
          </a:ln>
          <a:effectLst/>
        </p:spPr>
        <p:txBody>
          <a:bodyPr wrap="none" anchor="ctr"/>
          <a:lstStyle/>
          <a:p>
            <a:pPr algn="ctr" eaLnBrk="0" hangingPunct="0">
              <a:defRPr/>
            </a:pPr>
            <a:endParaRPr lang="en-US" sz="1800" b="1" dirty="0">
              <a:solidFill>
                <a:schemeClr val="accent2"/>
              </a:solidFill>
              <a:effectLst>
                <a:outerShdw blurRad="38100" dist="38100" dir="2700000" algn="tl">
                  <a:srgbClr val="000000"/>
                </a:outerShdw>
              </a:effectLst>
              <a:latin typeface="Arial" charset="0"/>
            </a:endParaRPr>
          </a:p>
          <a:p>
            <a:pPr algn="ctr" eaLnBrk="0" hangingPunct="0">
              <a:defRPr/>
            </a:pPr>
            <a:r>
              <a:rPr lang="en-US" sz="1800" b="1" dirty="0" smtClean="0">
                <a:solidFill>
                  <a:schemeClr val="accent2"/>
                </a:solidFill>
                <a:effectLst>
                  <a:outerShdw blurRad="38100" dist="38100" dir="2700000" algn="tl">
                    <a:srgbClr val="000000"/>
                  </a:outerShdw>
                </a:effectLst>
                <a:latin typeface="Arial" charset="0"/>
              </a:rPr>
              <a:t>Religion and Worldviews</a:t>
            </a:r>
            <a:endParaRPr lang="en-US" sz="1800" b="1" dirty="0">
              <a:solidFill>
                <a:schemeClr val="accent2"/>
              </a:solidFill>
              <a:effectLst>
                <a:outerShdw blurRad="38100" dist="38100" dir="2700000" algn="tl">
                  <a:srgbClr val="000000"/>
                </a:outerShdw>
              </a:effectLst>
              <a:latin typeface="Arial" charset="0"/>
            </a:endParaRPr>
          </a:p>
          <a:p>
            <a:pPr algn="ctr" eaLnBrk="0" hangingPunct="0">
              <a:defRPr/>
            </a:pPr>
            <a:r>
              <a:rPr lang="en-US" sz="1800" b="1" dirty="0">
                <a:solidFill>
                  <a:schemeClr val="accent2"/>
                </a:solidFill>
                <a:effectLst>
                  <a:outerShdw blurRad="38100" dist="38100" dir="2700000" algn="tl">
                    <a:srgbClr val="000000"/>
                  </a:outerShdw>
                </a:effectLst>
                <a:latin typeface="Arial" charset="0"/>
              </a:rPr>
              <a:t>Institutional Context</a:t>
            </a:r>
          </a:p>
          <a:p>
            <a:pPr algn="ctr" eaLnBrk="0" hangingPunct="0">
              <a:defRPr/>
            </a:pPr>
            <a:r>
              <a:rPr lang="en-US" sz="1800" b="1" dirty="0">
                <a:solidFill>
                  <a:schemeClr val="accent2"/>
                </a:solidFill>
                <a:effectLst>
                  <a:outerShdw blurRad="38100" dist="38100" dir="2700000" algn="tl">
                    <a:srgbClr val="000000"/>
                  </a:outerShdw>
                </a:effectLst>
                <a:latin typeface="Arial" charset="0"/>
              </a:rPr>
              <a:t>Socio-Economic Context</a:t>
            </a:r>
          </a:p>
          <a:p>
            <a:pPr algn="ctr" eaLnBrk="0" hangingPunct="0">
              <a:defRPr/>
            </a:pPr>
            <a:endParaRPr lang="en-US" sz="1800" b="1" dirty="0">
              <a:solidFill>
                <a:schemeClr val="accent2"/>
              </a:solidFill>
              <a:effectLst>
                <a:outerShdw blurRad="38100" dist="38100" dir="2700000" algn="tl">
                  <a:srgbClr val="000000"/>
                </a:outerShdw>
              </a:effectLst>
              <a:latin typeface="Arial" charset="0"/>
            </a:endParaRPr>
          </a:p>
          <a:p>
            <a:pPr algn="ctr" eaLnBrk="0" hangingPunct="0">
              <a:defRPr/>
            </a:pPr>
            <a:endParaRPr lang="en-US" sz="1800" b="1" dirty="0">
              <a:solidFill>
                <a:schemeClr val="accent2"/>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780825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grpId="0" nodeType="after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10"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885950" y="1535115"/>
            <a:ext cx="5486400" cy="5094287"/>
            <a:chOff x="1885950" y="1143000"/>
            <a:chExt cx="5486400" cy="5094288"/>
          </a:xfrm>
        </p:grpSpPr>
        <p:sp>
          <p:nvSpPr>
            <p:cNvPr id="10244" name="Oval 2"/>
            <p:cNvSpPr>
              <a:spLocks noChangeArrowheads="1"/>
            </p:cNvSpPr>
            <p:nvPr/>
          </p:nvSpPr>
          <p:spPr bwMode="auto">
            <a:xfrm>
              <a:off x="1885950" y="1143000"/>
              <a:ext cx="5486400" cy="5094288"/>
            </a:xfrm>
            <a:prstGeom prst="ellipse">
              <a:avLst/>
            </a:prstGeom>
            <a:solidFill>
              <a:schemeClr val="accent1"/>
            </a:solidFill>
            <a:ln w="9525">
              <a:solidFill>
                <a:schemeClr val="tx1"/>
              </a:solidFill>
              <a:round/>
              <a:headEnd/>
              <a:tailEnd/>
            </a:ln>
          </p:spPr>
          <p:txBody>
            <a:bodyPr wrap="none" anchor="ctr"/>
            <a:lstStyle/>
            <a:p>
              <a:pPr algn="ctr" eaLnBrk="0" hangingPunct="0"/>
              <a:endParaRPr lang="en-GB" sz="1800"/>
            </a:p>
          </p:txBody>
        </p:sp>
        <p:sp>
          <p:nvSpPr>
            <p:cNvPr id="10245" name="Text Box 3"/>
            <p:cNvSpPr txBox="1">
              <a:spLocks noChangeArrowheads="1"/>
            </p:cNvSpPr>
            <p:nvPr/>
          </p:nvSpPr>
          <p:spPr bwMode="auto">
            <a:xfrm>
              <a:off x="3840163" y="1300163"/>
              <a:ext cx="2259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endParaRPr lang="en-GB" sz="1800"/>
            </a:p>
          </p:txBody>
        </p:sp>
        <p:sp>
          <p:nvSpPr>
            <p:cNvPr id="229380" name="Text Box 4"/>
            <p:cNvSpPr txBox="1">
              <a:spLocks noChangeArrowheads="1"/>
            </p:cNvSpPr>
            <p:nvPr/>
          </p:nvSpPr>
          <p:spPr bwMode="auto">
            <a:xfrm>
              <a:off x="3352660" y="1300161"/>
              <a:ext cx="2454556" cy="701731"/>
            </a:xfrm>
            <a:prstGeom prst="rect">
              <a:avLst/>
            </a:prstGeom>
            <a:noFill/>
            <a:ln w="9525">
              <a:noFill/>
              <a:miter lim="800000"/>
              <a:headEnd/>
              <a:tailEnd/>
            </a:ln>
            <a:effec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20000"/>
                </a:spcBef>
                <a:spcAft>
                  <a:spcPct val="0"/>
                </a:spcAft>
                <a:defRPr sz="2000">
                  <a:solidFill>
                    <a:schemeClr val="tx1"/>
                  </a:solidFill>
                  <a:latin typeface="Times New Roman" charset="0"/>
                  <a:ea typeface="ＭＳ Ｐゴシック" charset="0"/>
                </a:defRPr>
              </a:lvl6pPr>
              <a:lvl7pPr marL="914400" eaLnBrk="0" fontAlgn="base" hangingPunct="0">
                <a:spcBef>
                  <a:spcPct val="20000"/>
                </a:spcBef>
                <a:spcAft>
                  <a:spcPct val="0"/>
                </a:spcAft>
                <a:defRPr sz="2000">
                  <a:solidFill>
                    <a:schemeClr val="tx1"/>
                  </a:solidFill>
                  <a:latin typeface="Times New Roman" charset="0"/>
                  <a:ea typeface="ＭＳ Ｐゴシック" charset="0"/>
                </a:defRPr>
              </a:lvl7pPr>
              <a:lvl8pPr marL="1371600" eaLnBrk="0" fontAlgn="base" hangingPunct="0">
                <a:spcBef>
                  <a:spcPct val="20000"/>
                </a:spcBef>
                <a:spcAft>
                  <a:spcPct val="0"/>
                </a:spcAft>
                <a:defRPr sz="2000">
                  <a:solidFill>
                    <a:schemeClr val="tx1"/>
                  </a:solidFill>
                  <a:latin typeface="Times New Roman" charset="0"/>
                  <a:ea typeface="ＭＳ Ｐゴシック" charset="0"/>
                </a:defRPr>
              </a:lvl8pPr>
              <a:lvl9pPr marL="1828800" eaLnBrk="0" fontAlgn="base" hangingPunct="0">
                <a:spcBef>
                  <a:spcPct val="20000"/>
                </a:spcBef>
                <a:spcAft>
                  <a:spcPct val="0"/>
                </a:spcAft>
                <a:defRPr sz="2000">
                  <a:solidFill>
                    <a:schemeClr val="tx1"/>
                  </a:solidFill>
                  <a:latin typeface="Times New Roman" charset="0"/>
                  <a:ea typeface="ＭＳ Ｐゴシック" charset="0"/>
                </a:defRPr>
              </a:lvl9pPr>
            </a:lstStyle>
            <a:p>
              <a:pPr algn="ctr">
                <a:defRPr/>
              </a:pPr>
              <a:r>
                <a:rPr lang="en-US" sz="1800" b="1" dirty="0" smtClean="0">
                  <a:solidFill>
                    <a:schemeClr val="bg2">
                      <a:lumMod val="60000"/>
                      <a:lumOff val="40000"/>
                    </a:schemeClr>
                  </a:solidFill>
                  <a:effectLst>
                    <a:outerShdw blurRad="38100" dist="38100" dir="2700000" algn="tl">
                      <a:srgbClr val="DDDDDD"/>
                    </a:outerShdw>
                  </a:effectLst>
                  <a:latin typeface="Arial" charset="0"/>
                </a:rPr>
                <a:t>Socio-Political </a:t>
              </a:r>
            </a:p>
            <a:p>
              <a:pPr algn="ctr">
                <a:defRPr/>
              </a:pPr>
              <a:r>
                <a:rPr lang="en-US" sz="1800" b="1" dirty="0" smtClean="0">
                  <a:solidFill>
                    <a:schemeClr val="bg2">
                      <a:lumMod val="60000"/>
                      <a:lumOff val="40000"/>
                    </a:schemeClr>
                  </a:solidFill>
                  <a:effectLst>
                    <a:outerShdw blurRad="38100" dist="38100" dir="2700000" algn="tl">
                      <a:srgbClr val="DDDDDD"/>
                    </a:outerShdw>
                  </a:effectLst>
                  <a:latin typeface="Arial" charset="0"/>
                </a:rPr>
                <a:t>and Cultural Context</a:t>
              </a:r>
              <a:endParaRPr lang="en-US" sz="1800" b="1" dirty="0" smtClean="0">
                <a:solidFill>
                  <a:schemeClr val="bg2">
                    <a:lumMod val="60000"/>
                    <a:lumOff val="40000"/>
                  </a:schemeClr>
                </a:solidFill>
                <a:latin typeface="Arial" charset="0"/>
              </a:endParaRPr>
            </a:p>
          </p:txBody>
        </p:sp>
        <p:sp>
          <p:nvSpPr>
            <p:cNvPr id="10247" name="Oval 5"/>
            <p:cNvSpPr>
              <a:spLocks noChangeArrowheads="1"/>
            </p:cNvSpPr>
            <p:nvPr/>
          </p:nvSpPr>
          <p:spPr bwMode="auto">
            <a:xfrm>
              <a:off x="2770188" y="1958975"/>
              <a:ext cx="3716337" cy="3484563"/>
            </a:xfrm>
            <a:prstGeom prst="ellipse">
              <a:avLst/>
            </a:prstGeom>
            <a:solidFill>
              <a:srgbClr val="339966"/>
            </a:solidFill>
            <a:ln w="9525">
              <a:solidFill>
                <a:schemeClr val="tx1"/>
              </a:solidFill>
              <a:round/>
              <a:headEnd/>
              <a:tailEnd/>
            </a:ln>
          </p:spPr>
          <p:txBody>
            <a:bodyPr wrap="none" anchor="ctr"/>
            <a:lstStyle/>
            <a:p>
              <a:pPr algn="ctr" eaLnBrk="0" hangingPunct="0"/>
              <a:endParaRPr lang="en-GB" sz="1800"/>
            </a:p>
          </p:txBody>
        </p:sp>
        <p:sp>
          <p:nvSpPr>
            <p:cNvPr id="10248" name="Text Box 6"/>
            <p:cNvSpPr txBox="1">
              <a:spLocks noChangeArrowheads="1"/>
            </p:cNvSpPr>
            <p:nvPr/>
          </p:nvSpPr>
          <p:spPr bwMode="auto">
            <a:xfrm>
              <a:off x="3563938" y="2273300"/>
              <a:ext cx="2229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r>
                <a:rPr lang="en-US" sz="1800" b="1"/>
                <a:t>Information Climate</a:t>
              </a:r>
            </a:p>
          </p:txBody>
        </p:sp>
        <p:sp>
          <p:nvSpPr>
            <p:cNvPr id="10249" name="Oval 7"/>
            <p:cNvSpPr>
              <a:spLocks noChangeArrowheads="1"/>
            </p:cNvSpPr>
            <p:nvPr/>
          </p:nvSpPr>
          <p:spPr bwMode="auto">
            <a:xfrm>
              <a:off x="3627438" y="2747963"/>
              <a:ext cx="2032000" cy="1841500"/>
            </a:xfrm>
            <a:prstGeom prst="ellipse">
              <a:avLst/>
            </a:prstGeom>
            <a:solidFill>
              <a:srgbClr val="99FF99"/>
            </a:solidFill>
            <a:ln w="9525">
              <a:solidFill>
                <a:schemeClr val="tx1"/>
              </a:solidFill>
              <a:round/>
              <a:headEnd/>
              <a:tailEnd/>
            </a:ln>
          </p:spPr>
          <p:txBody>
            <a:bodyPr wrap="none" anchor="ctr"/>
            <a:lstStyle/>
            <a:p>
              <a:pPr algn="ctr" eaLnBrk="0" hangingPunct="0"/>
              <a:r>
                <a:rPr lang="en-US" sz="1800" b="1">
                  <a:solidFill>
                    <a:srgbClr val="B3B3B3"/>
                  </a:solidFill>
                </a:rPr>
                <a:t>Individual Level </a:t>
              </a:r>
            </a:p>
            <a:p>
              <a:pPr algn="ctr" eaLnBrk="0" hangingPunct="0"/>
              <a:r>
                <a:rPr lang="en-US" sz="1800" b="1">
                  <a:solidFill>
                    <a:srgbClr val="B3B3B3"/>
                  </a:solidFill>
                </a:rPr>
                <a:t>Characteristics</a:t>
              </a:r>
            </a:p>
          </p:txBody>
        </p:sp>
      </p:grpSp>
      <p:sp>
        <p:nvSpPr>
          <p:cNvPr id="25603" name="Rectangle 2"/>
          <p:cNvSpPr txBox="1">
            <a:spLocks noChangeArrowheads="1"/>
          </p:cNvSpPr>
          <p:nvPr/>
        </p:nvSpPr>
        <p:spPr bwMode="auto">
          <a:xfrm>
            <a:off x="762000" y="25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algn="ctr" eaLnBrk="1" hangingPunct="1"/>
            <a:r>
              <a:rPr lang="en-US" sz="3200" dirty="0">
                <a:solidFill>
                  <a:srgbClr val="7E0000"/>
                </a:solidFill>
                <a:latin typeface="Arial Narrow" charset="0"/>
                <a:cs typeface="Arial Narrow" charset="0"/>
              </a:rPr>
              <a:t>What </a:t>
            </a:r>
            <a:r>
              <a:rPr lang="en-US" sz="3200" dirty="0" smtClean="0">
                <a:solidFill>
                  <a:srgbClr val="7E0000"/>
                </a:solidFill>
                <a:latin typeface="Arial Narrow" charset="0"/>
                <a:cs typeface="Arial Narrow" charset="0"/>
              </a:rPr>
              <a:t>shapes </a:t>
            </a:r>
            <a:r>
              <a:rPr lang="en-US" sz="3200" dirty="0">
                <a:solidFill>
                  <a:srgbClr val="7E0000"/>
                </a:solidFill>
                <a:latin typeface="Arial Narrow" charset="0"/>
                <a:cs typeface="Arial Narrow" charset="0"/>
              </a:rPr>
              <a:t>public attitudes toward </a:t>
            </a:r>
            <a:r>
              <a:rPr lang="en-US" sz="3200" dirty="0" smtClean="0">
                <a:solidFill>
                  <a:srgbClr val="7E0000"/>
                </a:solidFill>
                <a:latin typeface="Arial Narrow" charset="0"/>
                <a:cs typeface="Arial Narrow" charset="0"/>
              </a:rPr>
              <a:t>technological innovations in food (and other risky issues?)</a:t>
            </a:r>
            <a:endParaRPr lang="en-US" sz="3200" dirty="0">
              <a:solidFill>
                <a:srgbClr val="7E0000"/>
              </a:solidFill>
              <a:latin typeface="Arial Narrow" charset="0"/>
              <a:cs typeface="Arial Narrow" charset="0"/>
            </a:endParaRPr>
          </a:p>
        </p:txBody>
      </p:sp>
      <p:sp>
        <p:nvSpPr>
          <p:cNvPr id="11" name="Rectangle 7"/>
          <p:cNvSpPr>
            <a:spLocks noChangeArrowheads="1"/>
          </p:cNvSpPr>
          <p:nvPr/>
        </p:nvSpPr>
        <p:spPr bwMode="auto">
          <a:xfrm>
            <a:off x="3708400" y="2027237"/>
            <a:ext cx="3454400" cy="1401763"/>
          </a:xfrm>
          <a:prstGeom prst="rect">
            <a:avLst/>
          </a:prstGeom>
          <a:solidFill>
            <a:srgbClr val="339966"/>
          </a:solidFill>
          <a:ln w="9525">
            <a:solidFill>
              <a:schemeClr val="tx1"/>
            </a:solidFill>
            <a:miter lim="800000"/>
            <a:headEnd/>
            <a:tailEnd/>
          </a:ln>
          <a:effectLst/>
        </p:spPr>
        <p:txBody>
          <a:bodyPr wrap="none" anchor="ctr"/>
          <a:lstStyle/>
          <a:p>
            <a:pPr algn="ctr" eaLnBrk="0" hangingPunct="0">
              <a:defRPr/>
            </a:pPr>
            <a:r>
              <a:rPr lang="en-US" sz="1800" b="1" dirty="0">
                <a:solidFill>
                  <a:srgbClr val="333399"/>
                </a:solidFill>
                <a:effectLst>
                  <a:outerShdw blurRad="38100" dist="38100" dir="2700000" algn="tl">
                    <a:srgbClr val="000000"/>
                  </a:outerShdw>
                </a:effectLst>
                <a:latin typeface="Arial" charset="0"/>
              </a:rPr>
              <a:t>Media Coverage</a:t>
            </a:r>
          </a:p>
          <a:p>
            <a:pPr algn="ctr" eaLnBrk="0" hangingPunct="0">
              <a:defRPr/>
            </a:pPr>
            <a:r>
              <a:rPr lang="en-US" sz="1800" b="1" dirty="0">
                <a:solidFill>
                  <a:srgbClr val="333399"/>
                </a:solidFill>
                <a:effectLst>
                  <a:outerShdw blurRad="38100" dist="38100" dir="2700000" algn="tl">
                    <a:srgbClr val="000000"/>
                  </a:outerShdw>
                </a:effectLst>
                <a:latin typeface="Arial" charset="0"/>
              </a:rPr>
              <a:t>Marketing Messages</a:t>
            </a:r>
          </a:p>
          <a:p>
            <a:pPr algn="ctr" eaLnBrk="0" hangingPunct="0">
              <a:defRPr/>
            </a:pPr>
            <a:r>
              <a:rPr lang="en-US" sz="1800" b="1" dirty="0">
                <a:solidFill>
                  <a:srgbClr val="333399"/>
                </a:solidFill>
                <a:effectLst>
                  <a:outerShdw blurRad="38100" dist="38100" dir="2700000" algn="tl">
                    <a:srgbClr val="000000"/>
                  </a:outerShdw>
                </a:effectLst>
                <a:latin typeface="Arial" charset="0"/>
              </a:rPr>
              <a:t>Science Fiction </a:t>
            </a:r>
            <a:r>
              <a:rPr lang="en-US" sz="1800" b="1" dirty="0" smtClean="0">
                <a:solidFill>
                  <a:srgbClr val="333399"/>
                </a:solidFill>
                <a:effectLst>
                  <a:outerShdw blurRad="38100" dist="38100" dir="2700000" algn="tl">
                    <a:srgbClr val="000000"/>
                  </a:outerShdw>
                </a:effectLst>
                <a:latin typeface="Arial" charset="0"/>
              </a:rPr>
              <a:t>Films </a:t>
            </a:r>
          </a:p>
          <a:p>
            <a:pPr algn="ctr" eaLnBrk="0" hangingPunct="0">
              <a:defRPr/>
            </a:pPr>
            <a:r>
              <a:rPr lang="is-IS" sz="1800" b="1" dirty="0" smtClean="0">
                <a:solidFill>
                  <a:srgbClr val="333399"/>
                </a:solidFill>
                <a:effectLst>
                  <a:outerShdw blurRad="38100" dist="38100" dir="2700000" algn="tl">
                    <a:srgbClr val="000000"/>
                  </a:outerShdw>
                </a:effectLst>
                <a:latin typeface="Arial" charset="0"/>
              </a:rPr>
              <a:t>…</a:t>
            </a:r>
            <a:endParaRPr lang="en-US" sz="1800" b="1" dirty="0">
              <a:solidFill>
                <a:srgbClr val="333399"/>
              </a:solidFill>
              <a:effectLst>
                <a:outerShdw blurRad="38100" dist="38100" dir="2700000" algn="tl">
                  <a:srgbClr val="000000"/>
                </a:outerShd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5"/>
          <p:cNvSpPr txBox="1">
            <a:spLocks noChangeArrowheads="1"/>
          </p:cNvSpPr>
          <p:nvPr/>
        </p:nvSpPr>
        <p:spPr bwMode="auto">
          <a:xfrm>
            <a:off x="1373192" y="211141"/>
            <a:ext cx="75787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algn="r" eaLnBrk="1" hangingPunct="1"/>
            <a:r>
              <a:rPr lang="en-US" sz="2800">
                <a:solidFill>
                  <a:schemeClr val="bg1"/>
                </a:solidFill>
              </a:rPr>
              <a:t>FRAMES AND</a:t>
            </a:r>
            <a:br>
              <a:rPr lang="en-US" sz="2800">
                <a:solidFill>
                  <a:schemeClr val="bg1"/>
                </a:solidFill>
              </a:rPr>
            </a:br>
            <a:r>
              <a:rPr lang="en-US" sz="2800">
                <a:solidFill>
                  <a:schemeClr val="bg1"/>
                </a:solidFill>
              </a:rPr>
              <a:t>NARRATIVES</a:t>
            </a:r>
            <a:endParaRPr lang="en-US" sz="2800" b="1">
              <a:solidFill>
                <a:schemeClr val="bg1"/>
              </a:solidFill>
            </a:endParaRPr>
          </a:p>
        </p:txBody>
      </p:sp>
      <p:sp>
        <p:nvSpPr>
          <p:cNvPr id="19458" name="Rectangle 7"/>
          <p:cNvSpPr>
            <a:spLocks noChangeArrowheads="1"/>
          </p:cNvSpPr>
          <p:nvPr/>
        </p:nvSpPr>
        <p:spPr bwMode="auto">
          <a:xfrm>
            <a:off x="1828800" y="304802"/>
            <a:ext cx="6629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solidFill>
                  <a:srgbClr val="7E192E"/>
                </a:solidFill>
                <a:latin typeface="Arial Narrow" charset="0"/>
                <a:cs typeface="Arial Narrow" charset="0"/>
              </a:rPr>
              <a:t>Common elements of frames: Headlines, visuals, metaphors, sources …</a:t>
            </a:r>
          </a:p>
        </p:txBody>
      </p:sp>
      <p:grpSp>
        <p:nvGrpSpPr>
          <p:cNvPr id="19459" name="Group 3"/>
          <p:cNvGrpSpPr>
            <a:grpSpLocks/>
          </p:cNvGrpSpPr>
          <p:nvPr/>
        </p:nvGrpSpPr>
        <p:grpSpPr bwMode="auto">
          <a:xfrm>
            <a:off x="762000" y="1600202"/>
            <a:ext cx="8262938" cy="5356225"/>
            <a:chOff x="762000" y="1600200"/>
            <a:chExt cx="8263467" cy="5356895"/>
          </a:xfrm>
        </p:grpSpPr>
        <p:pic>
          <p:nvPicPr>
            <p:cNvPr id="19460" name="Picture 1" descr="barf less brew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14600"/>
              <a:ext cx="5181600" cy="444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descr="the scientist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8263467" cy="106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8041880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on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733800"/>
            <a:ext cx="18415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Greenpeace protest at International Biosafety Protocol negoti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4" y="1600200"/>
            <a:ext cx="2906713"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6"/>
          <p:cNvSpPr>
            <a:spLocks noGrp="1"/>
          </p:cNvSpPr>
          <p:nvPr>
            <p:ph type="title"/>
          </p:nvPr>
        </p:nvSpPr>
        <p:spPr bwMode="auto">
          <a:xfrm>
            <a:off x="393700" y="152400"/>
            <a:ext cx="8135938"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200">
                <a:solidFill>
                  <a:srgbClr val="7E0000"/>
                </a:solidFill>
                <a:latin typeface="Arial Narrow" charset="0"/>
                <a:ea typeface="ＭＳ Ｐゴシック" charset="0"/>
                <a:cs typeface="Arial Narrow" charset="0"/>
              </a:rPr>
              <a:t>Media frames can be powerful</a:t>
            </a:r>
          </a:p>
        </p:txBody>
      </p:sp>
      <p:pic>
        <p:nvPicPr>
          <p:cNvPr id="1126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4" y="2667002"/>
            <a:ext cx="2481263"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4" y="1371602"/>
            <a:ext cx="1609725"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1"/>
          <p:cNvSpPr>
            <a:spLocks noChangeArrowheads="1"/>
          </p:cNvSpPr>
          <p:nvPr/>
        </p:nvSpPr>
        <p:spPr bwMode="auto">
          <a:xfrm>
            <a:off x="4800600" y="3505200"/>
            <a:ext cx="4572000" cy="147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800" dirty="0">
                <a:solidFill>
                  <a:srgbClr val="800000"/>
                </a:solidFill>
                <a:latin typeface="Arial Narrow" charset="0"/>
                <a:cs typeface="Arial Narrow" charset="0"/>
              </a:rPr>
              <a:t>Any given frame may mean different things </a:t>
            </a:r>
          </a:p>
          <a:p>
            <a:pPr algn="ctr"/>
            <a:r>
              <a:rPr lang="en-GB" sz="2800" dirty="0">
                <a:solidFill>
                  <a:srgbClr val="800000"/>
                </a:solidFill>
                <a:latin typeface="Arial Narrow" charset="0"/>
                <a:cs typeface="Arial Narrow" charset="0"/>
              </a:rPr>
              <a:t>to different people.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914400" y="228602"/>
            <a:ext cx="7871612" cy="929485"/>
          </a:xfrm>
          <a:prstGeom prst="rect">
            <a:avLst/>
          </a:prstGeom>
          <a:noFill/>
          <a:ln w="9525">
            <a:noFill/>
            <a:miter lim="800000"/>
            <a:headEnd/>
            <a:tailEnd/>
          </a:ln>
        </p:spPr>
        <p:txBody>
          <a:bodyPr wrap="square">
            <a:spAutoFit/>
          </a:bodyPr>
          <a:lstStyle/>
          <a:p>
            <a:pPr algn="ctr"/>
            <a:r>
              <a:rPr lang="en-US" sz="2800" dirty="0" smtClean="0">
                <a:solidFill>
                  <a:srgbClr val="800000"/>
                </a:solidFill>
                <a:latin typeface="Arial Narrow" pitchFamily="34" charset="0"/>
              </a:rPr>
              <a:t>Framing as information processing tool </a:t>
            </a:r>
          </a:p>
          <a:p>
            <a:pPr algn="ctr"/>
            <a:r>
              <a:rPr lang="en-US" sz="1200" b="0" dirty="0" smtClean="0">
                <a:solidFill>
                  <a:srgbClr val="800000"/>
                </a:solidFill>
                <a:latin typeface="Arial Narrow" pitchFamily="34" charset="0"/>
              </a:rPr>
              <a:t>Tewksbury</a:t>
            </a:r>
            <a:r>
              <a:rPr lang="en-US" sz="1200" b="0" dirty="0">
                <a:solidFill>
                  <a:srgbClr val="800000"/>
                </a:solidFill>
                <a:latin typeface="Arial Narrow" pitchFamily="34" charset="0"/>
              </a:rPr>
              <a:t>, D., &amp; Scheufele, D. A. (2009). News framing theory and research. In J. Bryant &amp; M. B. Oliver (Eds.), </a:t>
            </a:r>
            <a:r>
              <a:rPr lang="en-US" sz="1200" b="0" dirty="0" smtClean="0">
                <a:solidFill>
                  <a:srgbClr val="800000"/>
                </a:solidFill>
                <a:latin typeface="Arial Narrow" pitchFamily="34" charset="0"/>
              </a:rPr>
              <a:t/>
            </a:r>
            <a:br>
              <a:rPr lang="en-US" sz="1200" b="0" dirty="0" smtClean="0">
                <a:solidFill>
                  <a:srgbClr val="800000"/>
                </a:solidFill>
                <a:latin typeface="Arial Narrow" pitchFamily="34" charset="0"/>
              </a:rPr>
            </a:br>
            <a:r>
              <a:rPr lang="en-US" sz="1200" b="0" i="1" dirty="0" smtClean="0">
                <a:solidFill>
                  <a:srgbClr val="800000"/>
                </a:solidFill>
                <a:latin typeface="Arial Narrow" pitchFamily="34" charset="0"/>
              </a:rPr>
              <a:t>Media </a:t>
            </a:r>
            <a:r>
              <a:rPr lang="en-US" sz="1200" b="0" i="1" dirty="0">
                <a:solidFill>
                  <a:srgbClr val="800000"/>
                </a:solidFill>
                <a:latin typeface="Arial Narrow" pitchFamily="34" charset="0"/>
              </a:rPr>
              <a:t>effects: Advances in theory and research</a:t>
            </a:r>
            <a:r>
              <a:rPr lang="en-US" sz="1200" b="0" dirty="0">
                <a:solidFill>
                  <a:srgbClr val="800000"/>
                </a:solidFill>
                <a:latin typeface="Arial Narrow" pitchFamily="34" charset="0"/>
              </a:rPr>
              <a:t> (3rd ed., pp. 17-33). Hillsdale, NJ: Erlbaum.</a:t>
            </a:r>
          </a:p>
        </p:txBody>
      </p:sp>
      <p:sp>
        <p:nvSpPr>
          <p:cNvPr id="527363" name="Rectangle 3"/>
          <p:cNvSpPr>
            <a:spLocks noChangeArrowheads="1"/>
          </p:cNvSpPr>
          <p:nvPr/>
        </p:nvSpPr>
        <p:spPr bwMode="auto">
          <a:xfrm>
            <a:off x="4813161" y="2599268"/>
            <a:ext cx="3975211" cy="3564931"/>
          </a:xfrm>
          <a:prstGeom prst="rect">
            <a:avLst/>
          </a:prstGeom>
          <a:noFill/>
          <a:ln w="9525">
            <a:noFill/>
            <a:miter lim="800000"/>
            <a:headEnd/>
            <a:tailEnd/>
          </a:ln>
        </p:spPr>
        <p:txBody>
          <a:bodyPr/>
          <a:lstStyle/>
          <a:p>
            <a:pPr marL="225425" indent="-225425">
              <a:spcBef>
                <a:spcPct val="20000"/>
              </a:spcBef>
              <a:buClr>
                <a:srgbClr val="B2B2B2"/>
              </a:buClr>
              <a:buFont typeface="Wingdings" pitchFamily="2" charset="2"/>
              <a:buChar char="§"/>
            </a:pPr>
            <a:r>
              <a:rPr lang="en-US" sz="2200" b="0" dirty="0" smtClean="0">
                <a:solidFill>
                  <a:srgbClr val="000000"/>
                </a:solidFill>
                <a:latin typeface="Arial Narrow" pitchFamily="34" charset="0"/>
                <a:sym typeface="Wingdings" pitchFamily="2" charset="2"/>
              </a:rPr>
              <a:t>Frames help us</a:t>
            </a:r>
          </a:p>
          <a:p>
            <a:pPr marL="682625" lvl="1" indent="-225425">
              <a:spcBef>
                <a:spcPct val="20000"/>
              </a:spcBef>
              <a:buClr>
                <a:srgbClr val="B2B2B2"/>
              </a:buClr>
              <a:buFont typeface="Wingdings" pitchFamily="2" charset="2"/>
              <a:buChar char="§"/>
            </a:pPr>
            <a:r>
              <a:rPr lang="en-US" sz="2200" b="0" dirty="0" smtClean="0">
                <a:solidFill>
                  <a:srgbClr val="000000"/>
                </a:solidFill>
                <a:latin typeface="Arial Narrow" pitchFamily="34" charset="0"/>
                <a:sym typeface="Wingdings" pitchFamily="2" charset="2"/>
              </a:rPr>
              <a:t>determine </a:t>
            </a:r>
            <a:r>
              <a:rPr lang="en-US" sz="2200" b="0" dirty="0">
                <a:solidFill>
                  <a:srgbClr val="000000"/>
                </a:solidFill>
                <a:latin typeface="Arial Narrow" pitchFamily="34" charset="0"/>
                <a:sym typeface="Wingdings" pitchFamily="2" charset="2"/>
              </a:rPr>
              <a:t>why an issue is </a:t>
            </a:r>
            <a:r>
              <a:rPr lang="en-US" sz="2200" b="0" dirty="0" smtClean="0">
                <a:solidFill>
                  <a:srgbClr val="000000"/>
                </a:solidFill>
                <a:latin typeface="Arial Narrow" pitchFamily="34" charset="0"/>
                <a:sym typeface="Wingdings" pitchFamily="2" charset="2"/>
              </a:rPr>
              <a:t>important or exciting</a:t>
            </a:r>
          </a:p>
          <a:p>
            <a:pPr marL="682625" lvl="1" indent="-225425">
              <a:spcBef>
                <a:spcPct val="20000"/>
              </a:spcBef>
              <a:buClr>
                <a:srgbClr val="B2B2B2"/>
              </a:buClr>
              <a:buFont typeface="Wingdings" pitchFamily="2" charset="2"/>
              <a:buChar char="§"/>
            </a:pPr>
            <a:r>
              <a:rPr lang="en-US" sz="2200" b="0" dirty="0" smtClean="0">
                <a:solidFill>
                  <a:srgbClr val="000000"/>
                </a:solidFill>
                <a:latin typeface="Arial Narrow" pitchFamily="34" charset="0"/>
                <a:sym typeface="Wingdings" pitchFamily="2" charset="2"/>
              </a:rPr>
              <a:t>efficiently </a:t>
            </a:r>
            <a:r>
              <a:rPr lang="en-US" sz="2200" b="0" dirty="0">
                <a:solidFill>
                  <a:srgbClr val="000000"/>
                </a:solidFill>
                <a:latin typeface="Arial Narrow" pitchFamily="34" charset="0"/>
                <a:sym typeface="Wingdings" pitchFamily="2" charset="2"/>
              </a:rPr>
              <a:t>process </a:t>
            </a:r>
            <a:r>
              <a:rPr lang="en-US" sz="2200" b="0" dirty="0" smtClean="0">
                <a:solidFill>
                  <a:srgbClr val="000000"/>
                </a:solidFill>
                <a:latin typeface="Arial Narrow" pitchFamily="34" charset="0"/>
                <a:sym typeface="Wingdings" pitchFamily="2" charset="2"/>
              </a:rPr>
              <a:t>complex </a:t>
            </a:r>
            <a:r>
              <a:rPr lang="en-US" sz="2200" b="0" dirty="0">
                <a:solidFill>
                  <a:srgbClr val="000000"/>
                </a:solidFill>
                <a:latin typeface="Arial Narrow" pitchFamily="34" charset="0"/>
                <a:sym typeface="Wingdings" pitchFamily="2" charset="2"/>
              </a:rPr>
              <a:t>information by connecting it </a:t>
            </a:r>
            <a:r>
              <a:rPr lang="en-US" sz="2200" b="0" dirty="0" smtClean="0">
                <a:solidFill>
                  <a:srgbClr val="000000"/>
                </a:solidFill>
                <a:latin typeface="Arial Narrow" pitchFamily="34" charset="0"/>
                <a:sym typeface="Wingdings" pitchFamily="2" charset="2"/>
              </a:rPr>
              <a:t>existing mental schemas …</a:t>
            </a:r>
          </a:p>
        </p:txBody>
      </p:sp>
      <p:pic>
        <p:nvPicPr>
          <p:cNvPr id="13" name="Picture 2" descr="http://img.timeinc.net/time/magazine/archive/covers/2000/1101000731_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2894" y="2201801"/>
            <a:ext cx="2679772" cy="3530601"/>
          </a:xfrm>
          <a:prstGeom prst="rect">
            <a:avLst/>
          </a:prstGeom>
          <a:ln>
            <a:solidFill>
              <a:srgbClr val="9305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76196819"/>
      </p:ext>
    </p:extLst>
  </p:cSld>
  <p:clrMapOvr>
    <a:masterClrMapping/>
  </p:clrMapOvr>
  <p:transition xmlns:p14="http://schemas.microsoft.com/office/powerpoint/2010/main" spd="slow">
    <p:pull dir="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endCondLst>
                                    <p:cond evt="onNext" delay="0">
                                      <p:tgtEl>
                                        <p:sldTgt/>
                                      </p:tgtEl>
                                    </p:cond>
                                  </p:endCondLst>
                                  <p:childTnLst>
                                    <p:set>
                                      <p:cBhvr override="childStyle">
                                        <p:cTn id="6" dur="indefinite"/>
                                        <p:tgtEl>
                                          <p:spTgt spid="527363">
                                            <p:txEl>
                                              <p:pRg st="0" end="0"/>
                                            </p:txEl>
                                          </p:spTgt>
                                        </p:tgtEl>
                                        <p:attrNameLst>
                                          <p:attrName>style.color</p:attrName>
                                        </p:attrNameLst>
                                      </p:cBhvr>
                                      <p:to>
                                        <p:clrVal>
                                          <a:srgbClr val="930500"/>
                                        </p:clrVal>
                                      </p:to>
                                    </p:set>
                                  </p:childTnLst>
                                </p:cTn>
                              </p:par>
                            </p:childTnLst>
                          </p:cTn>
                        </p:par>
                      </p:childTnLst>
                    </p:cTn>
                  </p:par>
                  <p:par>
                    <p:cTn id="7" fill="hold">
                      <p:stCondLst>
                        <p:cond delay="indefinite"/>
                      </p:stCondLst>
                      <p:childTnLst>
                        <p:par>
                          <p:cTn id="8" fill="hold">
                            <p:stCondLst>
                              <p:cond delay="0"/>
                            </p:stCondLst>
                            <p:childTnLst>
                              <p:par>
                                <p:cTn id="9" presetID="3" presetClass="emph" presetSubtype="1" grpId="0" nodeType="clickEffect">
                                  <p:stCondLst>
                                    <p:cond delay="0"/>
                                  </p:stCondLst>
                                  <p:endCondLst>
                                    <p:cond evt="onNext" delay="0">
                                      <p:tgtEl>
                                        <p:sldTgt/>
                                      </p:tgtEl>
                                    </p:cond>
                                  </p:endCondLst>
                                  <p:childTnLst>
                                    <p:set>
                                      <p:cBhvr override="childStyle">
                                        <p:cTn id="10" dur="indefinite"/>
                                        <p:tgtEl>
                                          <p:spTgt spid="527363">
                                            <p:txEl>
                                              <p:pRg st="1" end="1"/>
                                            </p:txEl>
                                          </p:spTgt>
                                        </p:tgtEl>
                                        <p:attrNameLst>
                                          <p:attrName>style.color</p:attrName>
                                        </p:attrNameLst>
                                      </p:cBhvr>
                                      <p:to>
                                        <p:clrVal>
                                          <a:srgbClr val="930500"/>
                                        </p:clrVal>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1" grpId="0" nodeType="clickEffect">
                                  <p:stCondLst>
                                    <p:cond delay="0"/>
                                  </p:stCondLst>
                                  <p:endCondLst>
                                    <p:cond evt="onNext" delay="0">
                                      <p:tgtEl>
                                        <p:sldTgt/>
                                      </p:tgtEl>
                                    </p:cond>
                                  </p:endCondLst>
                                  <p:childTnLst>
                                    <p:set>
                                      <p:cBhvr override="childStyle">
                                        <p:cTn id="14" dur="indefinite"/>
                                        <p:tgtEl>
                                          <p:spTgt spid="527363">
                                            <p:txEl>
                                              <p:pRg st="2" end="2"/>
                                            </p:txEl>
                                          </p:spTgt>
                                        </p:tgtEl>
                                        <p:attrNameLst>
                                          <p:attrName>style.color</p:attrName>
                                        </p:attrNameLst>
                                      </p:cBhvr>
                                      <p:to>
                                        <p:clrVal>
                                          <a:srgbClr val="930500"/>
                                        </p:clrVal>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877450983"/>
              </p:ext>
            </p:extLst>
          </p:nvPr>
        </p:nvGraphicFramePr>
        <p:xfrm>
          <a:off x="685800" y="609600"/>
          <a:ext cx="78486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6255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110640099"/>
              </p:ext>
            </p:extLst>
          </p:nvPr>
        </p:nvGraphicFramePr>
        <p:xfrm>
          <a:off x="609600" y="533400"/>
          <a:ext cx="7924800" cy="5638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804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p:cNvSpPr txBox="1">
            <a:spLocks noChangeArrowheads="1"/>
          </p:cNvSpPr>
          <p:nvPr/>
        </p:nvSpPr>
        <p:spPr bwMode="auto">
          <a:xfrm>
            <a:off x="1752600" y="228601"/>
            <a:ext cx="716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r>
              <a:rPr lang="en-US" sz="2800">
                <a:solidFill>
                  <a:srgbClr val="7E192E"/>
                </a:solidFill>
                <a:latin typeface="Arial Narrow" charset="0"/>
              </a:rPr>
              <a:t>… “Media frames”  do not operate in a vacuum</a:t>
            </a:r>
          </a:p>
        </p:txBody>
      </p:sp>
      <p:sp>
        <p:nvSpPr>
          <p:cNvPr id="576515" name="Text Box 3"/>
          <p:cNvSpPr txBox="1">
            <a:spLocks noChangeArrowheads="1"/>
          </p:cNvSpPr>
          <p:nvPr/>
        </p:nvSpPr>
        <p:spPr bwMode="auto">
          <a:xfrm>
            <a:off x="3733804" y="1600200"/>
            <a:ext cx="4659313" cy="5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tabLst>
                <a:tab pos="231775" algn="l"/>
              </a:tabLst>
              <a:defRPr sz="2000">
                <a:solidFill>
                  <a:schemeClr val="tx1"/>
                </a:solidFill>
                <a:latin typeface="Times New Roman" charset="0"/>
                <a:ea typeface="ＭＳ Ｐゴシック" charset="0"/>
                <a:cs typeface="ＭＳ Ｐゴシック" charset="0"/>
              </a:defRPr>
            </a:lvl1pPr>
            <a:lvl2pPr marL="561975" indent="-215900" eaLnBrk="0" hangingPunct="0">
              <a:tabLst>
                <a:tab pos="231775" algn="l"/>
              </a:tabLst>
              <a:defRPr sz="2000">
                <a:solidFill>
                  <a:schemeClr val="tx1"/>
                </a:solidFill>
                <a:latin typeface="Times New Roman" charset="0"/>
                <a:ea typeface="ＭＳ Ｐゴシック" charset="0"/>
              </a:defRPr>
            </a:lvl2pPr>
            <a:lvl3pPr marL="1143000" indent="-228600" eaLnBrk="0" hangingPunct="0">
              <a:tabLst>
                <a:tab pos="231775" algn="l"/>
              </a:tabLst>
              <a:defRPr sz="2000">
                <a:solidFill>
                  <a:schemeClr val="tx1"/>
                </a:solidFill>
                <a:latin typeface="Times New Roman" charset="0"/>
                <a:ea typeface="ＭＳ Ｐゴシック" charset="0"/>
              </a:defRPr>
            </a:lvl3pPr>
            <a:lvl4pPr marL="1600200" indent="-228600" eaLnBrk="0" hangingPunct="0">
              <a:tabLst>
                <a:tab pos="231775" algn="l"/>
              </a:tabLst>
              <a:defRPr sz="2000">
                <a:solidFill>
                  <a:schemeClr val="tx1"/>
                </a:solidFill>
                <a:latin typeface="Times New Roman" charset="0"/>
                <a:ea typeface="ＭＳ Ｐゴシック" charset="0"/>
              </a:defRPr>
            </a:lvl4pPr>
            <a:lvl5pPr marL="2057400" indent="-228600" eaLnBrk="0" hangingPunct="0">
              <a:tabLst>
                <a:tab pos="231775" algn="l"/>
              </a:tabLst>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tabLst>
                <a:tab pos="231775" algn="l"/>
              </a:tabLs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tabLst>
                <a:tab pos="231775" algn="l"/>
              </a:tabLs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tabLst>
                <a:tab pos="231775" algn="l"/>
              </a:tabLs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tabLst>
                <a:tab pos="231775" algn="l"/>
              </a:tabLst>
              <a:defRPr sz="2000">
                <a:solidFill>
                  <a:schemeClr val="tx1"/>
                </a:solidFill>
                <a:latin typeface="Times New Roman" charset="0"/>
                <a:ea typeface="ＭＳ Ｐゴシック" charset="0"/>
              </a:defRPr>
            </a:lvl9pPr>
          </a:lstStyle>
          <a:p>
            <a:pPr eaLnBrk="1" hangingPunct="1">
              <a:buClr>
                <a:srgbClr val="B2B2B2"/>
              </a:buClr>
              <a:buFont typeface="Wingdings" charset="0"/>
              <a:buChar char="§"/>
            </a:pPr>
            <a:r>
              <a:rPr lang="en-US" sz="2400" dirty="0">
                <a:latin typeface="Arial Narrow" charset="0"/>
                <a:sym typeface="Wingdings" charset="0"/>
              </a:rPr>
              <a:t>Audiences process frames and information through their own perceptual filters, including</a:t>
            </a:r>
          </a:p>
          <a:p>
            <a:pPr lvl="1" eaLnBrk="1" hangingPunct="1">
              <a:buClr>
                <a:srgbClr val="B2B2B2"/>
              </a:buClr>
              <a:buFont typeface="Wingdings" charset="0"/>
              <a:buChar char="§"/>
            </a:pPr>
            <a:r>
              <a:rPr lang="en-US" sz="2400" dirty="0">
                <a:latin typeface="Arial Narrow" charset="0"/>
                <a:sym typeface="Wingdings" charset="0"/>
              </a:rPr>
              <a:t>religious beliefs</a:t>
            </a:r>
          </a:p>
          <a:p>
            <a:pPr lvl="1" eaLnBrk="1" hangingPunct="1">
              <a:buClr>
                <a:srgbClr val="B2B2B2"/>
              </a:buClr>
              <a:buFont typeface="Wingdings" charset="0"/>
              <a:buChar char="§"/>
            </a:pPr>
            <a:r>
              <a:rPr lang="en-US" sz="2400" dirty="0">
                <a:latin typeface="Arial Narrow" charset="0"/>
                <a:sym typeface="Wingdings" charset="0"/>
              </a:rPr>
              <a:t>moral schema</a:t>
            </a:r>
          </a:p>
          <a:p>
            <a:pPr lvl="1" eaLnBrk="1" hangingPunct="1">
              <a:buClr>
                <a:srgbClr val="B2B2B2"/>
              </a:buClr>
              <a:buFont typeface="Wingdings" charset="0"/>
              <a:buChar char="§"/>
            </a:pPr>
            <a:r>
              <a:rPr lang="en-US" sz="2400" dirty="0">
                <a:latin typeface="Arial Narrow" charset="0"/>
                <a:sym typeface="Wingdings" charset="0"/>
              </a:rPr>
              <a:t>p</a:t>
            </a:r>
            <a:r>
              <a:rPr lang="en-US" sz="2400" dirty="0" smtClean="0">
                <a:latin typeface="Arial Narrow" charset="0"/>
                <a:sym typeface="Wingdings" charset="0"/>
              </a:rPr>
              <a:t>olitical ideology</a:t>
            </a:r>
          </a:p>
          <a:p>
            <a:pPr lvl="1" eaLnBrk="1" hangingPunct="1">
              <a:buClr>
                <a:srgbClr val="B2B2B2"/>
              </a:buClr>
              <a:buFont typeface="Wingdings" charset="0"/>
              <a:buChar char="§"/>
            </a:pPr>
            <a:r>
              <a:rPr lang="en-US" sz="2400" dirty="0" smtClean="0">
                <a:latin typeface="Arial Narrow" charset="0"/>
                <a:sym typeface="Wingdings" charset="0"/>
              </a:rPr>
              <a:t>deference </a:t>
            </a:r>
            <a:r>
              <a:rPr lang="en-US" sz="2400" dirty="0">
                <a:latin typeface="Arial Narrow" charset="0"/>
                <a:sym typeface="Wingdings" charset="0"/>
              </a:rPr>
              <a:t>to scientific authority</a:t>
            </a:r>
          </a:p>
          <a:p>
            <a:pPr lvl="1" eaLnBrk="1" hangingPunct="1">
              <a:buClr>
                <a:srgbClr val="B2B2B2"/>
              </a:buClr>
              <a:buFont typeface="Wingdings" charset="0"/>
              <a:buChar char="§"/>
            </a:pPr>
            <a:r>
              <a:rPr lang="en-US" sz="2400" dirty="0">
                <a:latin typeface="Arial Narrow" charset="0"/>
                <a:sym typeface="Wingdings" charset="0"/>
              </a:rPr>
              <a:t>s</a:t>
            </a:r>
            <a:r>
              <a:rPr lang="en-US" sz="2400" dirty="0" smtClean="0">
                <a:latin typeface="Arial Narrow" charset="0"/>
                <a:sym typeface="Wingdings" charset="0"/>
              </a:rPr>
              <a:t>ocial norms</a:t>
            </a:r>
          </a:p>
          <a:p>
            <a:pPr lvl="1" eaLnBrk="1" hangingPunct="1">
              <a:buClr>
                <a:srgbClr val="B2B2B2"/>
              </a:buClr>
              <a:buFont typeface="Wingdings" charset="0"/>
              <a:buChar char="§"/>
            </a:pPr>
            <a:r>
              <a:rPr lang="en-US" sz="2400" dirty="0" err="1" smtClean="0">
                <a:latin typeface="Arial Narrow" charset="0"/>
                <a:sym typeface="Wingdings" charset="0"/>
              </a:rPr>
              <a:t>etc</a:t>
            </a:r>
            <a:endParaRPr lang="en-US" sz="2400" dirty="0">
              <a:latin typeface="Arial Narrow" charset="0"/>
              <a:sym typeface="Wingdings" charset="0"/>
            </a:endParaRPr>
          </a:p>
          <a:p>
            <a:pPr eaLnBrk="1" hangingPunct="1">
              <a:buClr>
                <a:srgbClr val="B2B2B2"/>
              </a:buClr>
              <a:buFont typeface="Wingdings" charset="0"/>
              <a:buChar char="§"/>
            </a:pPr>
            <a:r>
              <a:rPr lang="en-US" sz="2400" dirty="0">
                <a:latin typeface="Arial Narrow" charset="0"/>
                <a:sym typeface="Wingdings" charset="0"/>
              </a:rPr>
              <a:t>As a result: </a:t>
            </a:r>
            <a:r>
              <a:rPr lang="en-US" sz="2400" b="1" dirty="0">
                <a:latin typeface="Arial Narrow" charset="0"/>
                <a:sym typeface="Wingdings" charset="0"/>
              </a:rPr>
              <a:t>Any given frame may mean different things to different people.</a:t>
            </a:r>
          </a:p>
        </p:txBody>
      </p:sp>
      <p:pic>
        <p:nvPicPr>
          <p:cNvPr id="102401" name="Picture 1"/>
          <p:cNvPicPr>
            <a:picLocks noChangeAspect="1" noChangeArrowheads="1"/>
          </p:cNvPicPr>
          <p:nvPr/>
        </p:nvPicPr>
        <p:blipFill>
          <a:blip r:embed="rId3"/>
          <a:srcRect/>
          <a:stretch>
            <a:fillRect/>
          </a:stretch>
        </p:blipFill>
        <p:spPr bwMode="auto">
          <a:xfrm>
            <a:off x="909638" y="2209803"/>
            <a:ext cx="2366962" cy="1527175"/>
          </a:xfrm>
          <a:prstGeom prst="rect">
            <a:avLst/>
          </a:prstGeom>
          <a:ln>
            <a:solidFill>
              <a:srgbClr val="C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878437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6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p:bldP spid="5765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bwMode="auto">
          <a:xfrm>
            <a:off x="609600" y="228601"/>
            <a:ext cx="8331200" cy="1249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200" dirty="0">
                <a:solidFill>
                  <a:srgbClr val="7E0000"/>
                </a:solidFill>
                <a:latin typeface="Arial Narrow" charset="0"/>
                <a:ea typeface="ＭＳ Ｐゴシック" charset="0"/>
                <a:cs typeface="Arial Narrow" charset="0"/>
              </a:rPr>
              <a:t>In a nutshell, </a:t>
            </a:r>
            <a:r>
              <a:rPr lang="ja-JP" altLang="en-US" sz="3200" dirty="0">
                <a:solidFill>
                  <a:srgbClr val="7E0000"/>
                </a:solidFill>
                <a:latin typeface="Arial Narrow" charset="0"/>
                <a:ea typeface="ＭＳ Ｐゴシック" charset="0"/>
                <a:cs typeface="Arial Narrow" charset="0"/>
              </a:rPr>
              <a:t>“</a:t>
            </a:r>
            <a:r>
              <a:rPr lang="en-US" altLang="ja-JP" sz="3200" dirty="0">
                <a:solidFill>
                  <a:srgbClr val="7E0000"/>
                </a:solidFill>
                <a:latin typeface="Arial Narrow" charset="0"/>
                <a:ea typeface="ＭＳ Ｐゴシック" charset="0"/>
                <a:cs typeface="Arial Narrow" charset="0"/>
              </a:rPr>
              <a:t>low-information publics</a:t>
            </a:r>
            <a:r>
              <a:rPr lang="ja-JP" altLang="en-US" sz="3200" dirty="0">
                <a:solidFill>
                  <a:srgbClr val="7E0000"/>
                </a:solidFill>
                <a:latin typeface="Arial Narrow" charset="0"/>
                <a:ea typeface="ＭＳ Ｐゴシック" charset="0"/>
                <a:cs typeface="Arial Narrow" charset="0"/>
              </a:rPr>
              <a:t>”</a:t>
            </a:r>
            <a:r>
              <a:rPr lang="en-US" altLang="ja-JP" sz="3200" dirty="0">
                <a:solidFill>
                  <a:srgbClr val="7E0000"/>
                </a:solidFill>
                <a:latin typeface="Arial Narrow" charset="0"/>
                <a:ea typeface="ＭＳ Ｐゴシック" charset="0"/>
                <a:cs typeface="Arial Narrow" charset="0"/>
              </a:rPr>
              <a:t>make sense of information through different filters</a:t>
            </a:r>
            <a:endParaRPr lang="en-US" sz="3200" dirty="0">
              <a:solidFill>
                <a:srgbClr val="7E0000"/>
              </a:solidFill>
              <a:latin typeface="Arial Narrow" charset="0"/>
              <a:ea typeface="ＭＳ Ｐゴシック" charset="0"/>
              <a:cs typeface="Arial Narrow" charset="0"/>
            </a:endParaRPr>
          </a:p>
        </p:txBody>
      </p:sp>
      <p:pic>
        <p:nvPicPr>
          <p:cNvPr id="29698" name="Picture 2" descr="C:\Users\Kristin Runge\Downloads\MP9004484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929" y="2344739"/>
            <a:ext cx="2759075"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p:cNvSpPr/>
          <p:nvPr/>
        </p:nvSpPr>
        <p:spPr>
          <a:xfrm>
            <a:off x="2822579" y="4664076"/>
            <a:ext cx="3235325" cy="1819275"/>
          </a:xfrm>
          <a:prstGeom prst="cloudCallout">
            <a:avLst>
              <a:gd name="adj1" fmla="val 90477"/>
              <a:gd name="adj2" fmla="val -145542"/>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FFFF"/>
                </a:solidFill>
                <a:latin typeface="Times New Roman" charset="0"/>
                <a:ea typeface="ＭＳ Ｐゴシック" charset="0"/>
                <a:cs typeface="ＭＳ Ｐゴシック" charset="0"/>
              </a:rPr>
              <a:t>How do those interpretations fit with my beliefs and other values?</a:t>
            </a:r>
          </a:p>
        </p:txBody>
      </p:sp>
      <p:sp>
        <p:nvSpPr>
          <p:cNvPr id="9" name="Cloud Callout 8"/>
          <p:cNvSpPr/>
          <p:nvPr/>
        </p:nvSpPr>
        <p:spPr>
          <a:xfrm>
            <a:off x="457200" y="2932115"/>
            <a:ext cx="3270250" cy="2078037"/>
          </a:xfrm>
          <a:prstGeom prst="cloudCallout">
            <a:avLst>
              <a:gd name="adj1" fmla="val 113259"/>
              <a:gd name="adj2" fmla="val -67527"/>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FFFF"/>
                </a:solidFill>
                <a:latin typeface="Times New Roman" charset="0"/>
                <a:ea typeface="ＭＳ Ｐゴシック" charset="0"/>
                <a:cs typeface="ＭＳ Ｐゴシック" charset="0"/>
              </a:rPr>
              <a:t>How do the media around me interpret and define this?</a:t>
            </a:r>
          </a:p>
        </p:txBody>
      </p:sp>
      <p:sp>
        <p:nvSpPr>
          <p:cNvPr id="11" name="Cloud Callout 10"/>
          <p:cNvSpPr/>
          <p:nvPr/>
        </p:nvSpPr>
        <p:spPr>
          <a:xfrm>
            <a:off x="3314700" y="1628777"/>
            <a:ext cx="2895600" cy="1819275"/>
          </a:xfrm>
          <a:prstGeom prst="cloudCallout">
            <a:avLst>
              <a:gd name="adj1" fmla="val 89303"/>
              <a:gd name="adj2" fmla="val 23493"/>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FFFF"/>
                </a:solidFill>
                <a:latin typeface="Times New Roman" charset="0"/>
                <a:ea typeface="ＭＳ Ｐゴシック" charset="0"/>
                <a:cs typeface="ＭＳ Ｐゴシック" charset="0"/>
              </a:rPr>
              <a:t>How much information do I need to decide?</a:t>
            </a:r>
          </a:p>
        </p:txBody>
      </p:sp>
    </p:spTree>
    <p:extLst>
      <p:ext uri="{BB962C8B-B14F-4D97-AF65-F5344CB8AC3E}">
        <p14:creationId xmlns:p14="http://schemas.microsoft.com/office/powerpoint/2010/main" val="1893141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p:bldP spid="8"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ext Box 2"/>
          <p:cNvSpPr txBox="1">
            <a:spLocks noChangeArrowheads="1"/>
          </p:cNvSpPr>
          <p:nvPr>
            <p:custDataLst>
              <p:tags r:id="rId2"/>
            </p:custDataLst>
          </p:nvPr>
        </p:nvSpPr>
        <p:spPr bwMode="auto">
          <a:xfrm>
            <a:off x="1143000" y="-76200"/>
            <a:ext cx="6705600" cy="954107"/>
          </a:xfrm>
          <a:prstGeom prst="rect">
            <a:avLst/>
          </a:prstGeom>
          <a:noFill/>
          <a:ln w="9525">
            <a:noFill/>
            <a:miter lim="800000"/>
            <a:headEnd/>
            <a:tailEnd/>
          </a:ln>
          <a:effectLst/>
        </p:spPr>
        <p:txBody>
          <a:bodyPr>
            <a:spAutoFit/>
          </a:bodyPr>
          <a:lstStyle/>
          <a:p>
            <a:pPr algn="ctr">
              <a:spcBef>
                <a:spcPts val="0"/>
              </a:spcBef>
            </a:pPr>
            <a:r>
              <a:rPr lang="en-US" sz="2800" dirty="0">
                <a:solidFill>
                  <a:srgbClr val="800000"/>
                </a:solidFill>
                <a:latin typeface="Arial Narrow" pitchFamily="34" charset="0"/>
              </a:rPr>
              <a:t>T</a:t>
            </a:r>
            <a:r>
              <a:rPr lang="en-US" sz="2800" dirty="0" smtClean="0">
                <a:solidFill>
                  <a:srgbClr val="800000"/>
                </a:solidFill>
                <a:latin typeface="Arial Narrow" pitchFamily="34" charset="0"/>
              </a:rPr>
              <a:t>he power of the pictures in our heads </a:t>
            </a:r>
          </a:p>
          <a:p>
            <a:pPr algn="ctr">
              <a:spcBef>
                <a:spcPts val="0"/>
              </a:spcBef>
            </a:pPr>
            <a:r>
              <a:rPr lang="en-US" sz="2800" dirty="0" smtClean="0">
                <a:solidFill>
                  <a:srgbClr val="800000"/>
                </a:solidFill>
                <a:latin typeface="Arial Narrow" pitchFamily="34" charset="0"/>
              </a:rPr>
              <a:t>should not be ignored</a:t>
            </a:r>
            <a:endParaRPr lang="en-US" sz="2800" dirty="0">
              <a:solidFill>
                <a:srgbClr val="800000"/>
              </a:solidFill>
              <a:latin typeface="Arial Narrow" pitchFamily="34" charset="0"/>
            </a:endParaRPr>
          </a:p>
        </p:txBody>
      </p:sp>
      <p:pic>
        <p:nvPicPr>
          <p:cNvPr id="2" name="Picture 1"/>
          <p:cNvPicPr>
            <a:picLocks noChangeAspect="1"/>
          </p:cNvPicPr>
          <p:nvPr/>
        </p:nvPicPr>
        <p:blipFill>
          <a:blip r:embed="rId5"/>
          <a:stretch>
            <a:fillRect/>
          </a:stretch>
        </p:blipFill>
        <p:spPr>
          <a:xfrm>
            <a:off x="1447800" y="914402"/>
            <a:ext cx="6952460" cy="5866860"/>
          </a:xfrm>
          <a:prstGeom prst="rect">
            <a:avLst/>
          </a:prstGeom>
          <a:ln>
            <a:solidFill>
              <a:srgbClr val="930500"/>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756502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68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381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200" dirty="0" smtClean="0">
                <a:solidFill>
                  <a:srgbClr val="800000"/>
                </a:solidFill>
                <a:latin typeface="Arial Narrow" charset="0"/>
                <a:ea typeface="ＭＳ Ｐゴシック" charset="0"/>
                <a:cs typeface="ＭＳ Ｐゴシック" charset="0"/>
              </a:rPr>
              <a:t>This Talk: an Overview</a:t>
            </a:r>
            <a:endParaRPr lang="en-US" sz="3200" dirty="0">
              <a:solidFill>
                <a:srgbClr val="800000"/>
              </a:solidFill>
              <a:latin typeface="Arial Narrow" charset="0"/>
              <a:ea typeface="ＭＳ Ｐゴシック" charset="0"/>
              <a:cs typeface="ＭＳ Ｐゴシック" charset="0"/>
            </a:endParaRPr>
          </a:p>
        </p:txBody>
      </p:sp>
      <p:sp>
        <p:nvSpPr>
          <p:cNvPr id="3" name="Content Placeholder 2"/>
          <p:cNvSpPr>
            <a:spLocks noGrp="1"/>
          </p:cNvSpPr>
          <p:nvPr>
            <p:ph idx="1"/>
          </p:nvPr>
        </p:nvSpPr>
        <p:spPr>
          <a:xfrm>
            <a:off x="914400" y="1447800"/>
            <a:ext cx="8915400" cy="4495800"/>
          </a:xfrm>
        </p:spPr>
        <p:txBody>
          <a:bodyPr wrap="square" lIns="91440" tIns="45720" rIns="91440" bIns="45720" numCol="1" anchor="t" anchorCtr="0" compatLnSpc="1">
            <a:prstTxWarp prst="textNoShape">
              <a:avLst/>
            </a:prstTxWarp>
          </a:bodyPr>
          <a:lstStyle/>
          <a:p>
            <a:r>
              <a:rPr lang="en-US" sz="2400" dirty="0" smtClean="0">
                <a:latin typeface="Arial Narrow" charset="0"/>
                <a:ea typeface="ＭＳ Ｐゴシック" charset="0"/>
                <a:cs typeface="ＭＳ Ｐゴシック" charset="0"/>
              </a:rPr>
              <a:t>Setting the stage</a:t>
            </a:r>
          </a:p>
          <a:p>
            <a:endParaRPr lang="en-US" sz="2400" dirty="0">
              <a:latin typeface="Arial Narrow" charset="0"/>
              <a:ea typeface="ＭＳ Ｐゴシック" charset="0"/>
              <a:cs typeface="ＭＳ Ｐゴシック" charset="0"/>
            </a:endParaRPr>
          </a:p>
          <a:p>
            <a:r>
              <a:rPr lang="en-US" sz="2400" dirty="0" smtClean="0">
                <a:latin typeface="Arial Narrow" charset="0"/>
                <a:ea typeface="ＭＳ Ｐゴシック" charset="0"/>
                <a:cs typeface="ＭＳ Ｐゴシック" charset="0"/>
              </a:rPr>
              <a:t>Who uses social media and why?</a:t>
            </a:r>
          </a:p>
          <a:p>
            <a:endParaRPr lang="en-US" sz="2400" dirty="0" smtClean="0">
              <a:latin typeface="Arial Narrow" charset="0"/>
              <a:ea typeface="ＭＳ Ｐゴシック" charset="0"/>
              <a:cs typeface="ＭＳ Ｐゴシック" charset="0"/>
            </a:endParaRPr>
          </a:p>
          <a:p>
            <a:r>
              <a:rPr lang="en-US" sz="2400" dirty="0" smtClean="0">
                <a:latin typeface="Arial Narrow" charset="0"/>
                <a:ea typeface="ＭＳ Ｐゴシック" charset="0"/>
                <a:cs typeface="ＭＳ Ｐゴシック" charset="0"/>
              </a:rPr>
              <a:t>Specificity of the online context</a:t>
            </a:r>
          </a:p>
          <a:p>
            <a:endParaRPr lang="en-US" sz="2400" dirty="0">
              <a:latin typeface="Arial Narrow" charset="0"/>
              <a:ea typeface="ＭＳ Ｐゴシック" charset="0"/>
              <a:cs typeface="ＭＳ Ｐゴシック" charset="0"/>
            </a:endParaRPr>
          </a:p>
          <a:p>
            <a:r>
              <a:rPr lang="en-US" sz="2400" dirty="0" smtClean="0">
                <a:latin typeface="Arial Narrow" charset="0"/>
                <a:ea typeface="ＭＳ Ｐゴシック" charset="0"/>
                <a:cs typeface="ＭＳ Ｐゴシック" charset="0"/>
              </a:rPr>
              <a:t>Take home messages</a:t>
            </a:r>
            <a:endParaRPr lang="en-US" sz="2400" dirty="0">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13434138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8"/>
          <p:cNvGrpSpPr>
            <a:grpSpLocks/>
          </p:cNvGrpSpPr>
          <p:nvPr/>
        </p:nvGrpSpPr>
        <p:grpSpPr bwMode="auto">
          <a:xfrm>
            <a:off x="1885950" y="1535115"/>
            <a:ext cx="5486400" cy="5094287"/>
            <a:chOff x="1885950" y="1143000"/>
            <a:chExt cx="5486400" cy="5094288"/>
          </a:xfrm>
        </p:grpSpPr>
        <p:sp>
          <p:nvSpPr>
            <p:cNvPr id="2" name="Oval 2"/>
            <p:cNvSpPr>
              <a:spLocks noChangeArrowheads="1"/>
            </p:cNvSpPr>
            <p:nvPr/>
          </p:nvSpPr>
          <p:spPr bwMode="auto">
            <a:xfrm>
              <a:off x="1885950" y="1143000"/>
              <a:ext cx="5486400" cy="5094288"/>
            </a:xfrm>
            <a:prstGeom prst="ellipse">
              <a:avLst/>
            </a:prstGeom>
            <a:solidFill>
              <a:schemeClr val="accent1"/>
            </a:solidFill>
            <a:ln w="9525">
              <a:solidFill>
                <a:schemeClr val="tx1"/>
              </a:solidFill>
              <a:round/>
              <a:headEnd/>
              <a:tailEnd/>
            </a:ln>
          </p:spPr>
          <p:txBody>
            <a:bodyPr wrap="none" anchor="ctr"/>
            <a:lstStyle/>
            <a:p>
              <a:pPr algn="ctr" eaLnBrk="0" hangingPunct="0"/>
              <a:endParaRPr lang="en-GB" sz="1800"/>
            </a:p>
          </p:txBody>
        </p:sp>
        <p:sp>
          <p:nvSpPr>
            <p:cNvPr id="25604" name="Text Box 3"/>
            <p:cNvSpPr txBox="1">
              <a:spLocks noChangeArrowheads="1"/>
            </p:cNvSpPr>
            <p:nvPr/>
          </p:nvSpPr>
          <p:spPr bwMode="auto">
            <a:xfrm>
              <a:off x="3840163" y="1300163"/>
              <a:ext cx="2259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endParaRPr lang="en-GB" sz="1800"/>
            </a:p>
          </p:txBody>
        </p:sp>
        <p:sp>
          <p:nvSpPr>
            <p:cNvPr id="229380" name="Text Box 4"/>
            <p:cNvSpPr txBox="1">
              <a:spLocks noChangeArrowheads="1"/>
            </p:cNvSpPr>
            <p:nvPr/>
          </p:nvSpPr>
          <p:spPr bwMode="auto">
            <a:xfrm>
              <a:off x="3352660" y="1300161"/>
              <a:ext cx="2454556" cy="701731"/>
            </a:xfrm>
            <a:prstGeom prst="rect">
              <a:avLst/>
            </a:prstGeom>
            <a:noFill/>
            <a:ln w="9525">
              <a:noFill/>
              <a:miter lim="800000"/>
              <a:headEnd/>
              <a:tailEnd/>
            </a:ln>
            <a:effec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37931725" indent="-37474525" eaLnBrk="0" hangingPunct="0">
                <a:defRPr sz="2000">
                  <a:solidFill>
                    <a:schemeClr val="tx1"/>
                  </a:solidFill>
                  <a:latin typeface="Times New Roman" charset="0"/>
                  <a:ea typeface="ＭＳ Ｐゴシック" charset="0"/>
                </a:defRPr>
              </a:lvl2pPr>
              <a:lvl3pPr eaLnBrk="0" hangingPunct="0">
                <a:defRPr sz="2000">
                  <a:solidFill>
                    <a:schemeClr val="tx1"/>
                  </a:solidFill>
                  <a:latin typeface="Times New Roman" charset="0"/>
                  <a:ea typeface="ＭＳ Ｐゴシック" charset="0"/>
                </a:defRPr>
              </a:lvl3pPr>
              <a:lvl4pPr eaLnBrk="0" hangingPunct="0">
                <a:defRPr sz="2000">
                  <a:solidFill>
                    <a:schemeClr val="tx1"/>
                  </a:solidFill>
                  <a:latin typeface="Times New Roman" charset="0"/>
                  <a:ea typeface="ＭＳ Ｐゴシック" charset="0"/>
                </a:defRPr>
              </a:lvl4pPr>
              <a:lvl5pPr eaLnBrk="0" hangingPunct="0">
                <a:defRPr sz="2000">
                  <a:solidFill>
                    <a:schemeClr val="tx1"/>
                  </a:solidFill>
                  <a:latin typeface="Times New Roman" charset="0"/>
                  <a:ea typeface="ＭＳ Ｐゴシック" charset="0"/>
                </a:defRPr>
              </a:lvl5pPr>
              <a:lvl6pPr marL="457200" eaLnBrk="0" fontAlgn="base" hangingPunct="0">
                <a:spcBef>
                  <a:spcPct val="20000"/>
                </a:spcBef>
                <a:spcAft>
                  <a:spcPct val="0"/>
                </a:spcAft>
                <a:defRPr sz="2000">
                  <a:solidFill>
                    <a:schemeClr val="tx1"/>
                  </a:solidFill>
                  <a:latin typeface="Times New Roman" charset="0"/>
                  <a:ea typeface="ＭＳ Ｐゴシック" charset="0"/>
                </a:defRPr>
              </a:lvl6pPr>
              <a:lvl7pPr marL="914400" eaLnBrk="0" fontAlgn="base" hangingPunct="0">
                <a:spcBef>
                  <a:spcPct val="20000"/>
                </a:spcBef>
                <a:spcAft>
                  <a:spcPct val="0"/>
                </a:spcAft>
                <a:defRPr sz="2000">
                  <a:solidFill>
                    <a:schemeClr val="tx1"/>
                  </a:solidFill>
                  <a:latin typeface="Times New Roman" charset="0"/>
                  <a:ea typeface="ＭＳ Ｐゴシック" charset="0"/>
                </a:defRPr>
              </a:lvl7pPr>
              <a:lvl8pPr marL="1371600" eaLnBrk="0" fontAlgn="base" hangingPunct="0">
                <a:spcBef>
                  <a:spcPct val="20000"/>
                </a:spcBef>
                <a:spcAft>
                  <a:spcPct val="0"/>
                </a:spcAft>
                <a:defRPr sz="2000">
                  <a:solidFill>
                    <a:schemeClr val="tx1"/>
                  </a:solidFill>
                  <a:latin typeface="Times New Roman" charset="0"/>
                  <a:ea typeface="ＭＳ Ｐゴシック" charset="0"/>
                </a:defRPr>
              </a:lvl8pPr>
              <a:lvl9pPr marL="1828800" eaLnBrk="0" fontAlgn="base" hangingPunct="0">
                <a:spcBef>
                  <a:spcPct val="20000"/>
                </a:spcBef>
                <a:spcAft>
                  <a:spcPct val="0"/>
                </a:spcAft>
                <a:defRPr sz="2000">
                  <a:solidFill>
                    <a:schemeClr val="tx1"/>
                  </a:solidFill>
                  <a:latin typeface="Times New Roman" charset="0"/>
                  <a:ea typeface="ＭＳ Ｐゴシック" charset="0"/>
                </a:defRPr>
              </a:lvl9pPr>
            </a:lstStyle>
            <a:p>
              <a:pPr algn="ctr">
                <a:defRPr/>
              </a:pPr>
              <a:r>
                <a:rPr lang="en-US" sz="1800" b="1" dirty="0" smtClean="0">
                  <a:solidFill>
                    <a:srgbClr val="808080"/>
                  </a:solidFill>
                  <a:effectLst>
                    <a:outerShdw blurRad="38100" dist="38100" dir="2700000" algn="tl">
                      <a:srgbClr val="DDDDDD"/>
                    </a:outerShdw>
                  </a:effectLst>
                  <a:latin typeface="Arial" charset="0"/>
                </a:rPr>
                <a:t>Socio-Political </a:t>
              </a:r>
            </a:p>
            <a:p>
              <a:pPr algn="ctr">
                <a:defRPr/>
              </a:pPr>
              <a:r>
                <a:rPr lang="en-US" sz="1800" b="1" dirty="0" smtClean="0">
                  <a:solidFill>
                    <a:srgbClr val="808080"/>
                  </a:solidFill>
                  <a:effectLst>
                    <a:outerShdw blurRad="38100" dist="38100" dir="2700000" algn="tl">
                      <a:srgbClr val="DDDDDD"/>
                    </a:outerShdw>
                  </a:effectLst>
                  <a:latin typeface="Arial" charset="0"/>
                </a:rPr>
                <a:t>and Cultural Context</a:t>
              </a:r>
              <a:endParaRPr lang="en-US" sz="1800" b="1" dirty="0" smtClean="0">
                <a:solidFill>
                  <a:srgbClr val="808080"/>
                </a:solidFill>
                <a:latin typeface="Arial" charset="0"/>
              </a:endParaRPr>
            </a:p>
          </p:txBody>
        </p:sp>
        <p:sp>
          <p:nvSpPr>
            <p:cNvPr id="25606" name="Oval 5"/>
            <p:cNvSpPr>
              <a:spLocks noChangeArrowheads="1"/>
            </p:cNvSpPr>
            <p:nvPr/>
          </p:nvSpPr>
          <p:spPr bwMode="auto">
            <a:xfrm>
              <a:off x="2770188" y="1958975"/>
              <a:ext cx="3716337" cy="3484563"/>
            </a:xfrm>
            <a:prstGeom prst="ellipse">
              <a:avLst/>
            </a:prstGeom>
            <a:solidFill>
              <a:srgbClr val="339966"/>
            </a:solidFill>
            <a:ln w="9525">
              <a:solidFill>
                <a:schemeClr val="tx1"/>
              </a:solidFill>
              <a:round/>
              <a:headEnd/>
              <a:tailEnd/>
            </a:ln>
          </p:spPr>
          <p:txBody>
            <a:bodyPr wrap="none" anchor="ctr"/>
            <a:lstStyle/>
            <a:p>
              <a:pPr algn="ctr" eaLnBrk="0" hangingPunct="0"/>
              <a:endParaRPr lang="en-GB" sz="1800"/>
            </a:p>
          </p:txBody>
        </p:sp>
        <p:sp>
          <p:nvSpPr>
            <p:cNvPr id="25607" name="Text Box 6"/>
            <p:cNvSpPr txBox="1">
              <a:spLocks noChangeArrowheads="1"/>
            </p:cNvSpPr>
            <p:nvPr/>
          </p:nvSpPr>
          <p:spPr bwMode="auto">
            <a:xfrm>
              <a:off x="3563938" y="2273300"/>
              <a:ext cx="2229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r>
                <a:rPr lang="en-US" sz="1800" b="1">
                  <a:solidFill>
                    <a:schemeClr val="bg2"/>
                  </a:solidFill>
                </a:rPr>
                <a:t>Information Climate</a:t>
              </a:r>
            </a:p>
          </p:txBody>
        </p:sp>
        <p:sp>
          <p:nvSpPr>
            <p:cNvPr id="25608" name="Oval 7"/>
            <p:cNvSpPr>
              <a:spLocks noChangeArrowheads="1"/>
            </p:cNvSpPr>
            <p:nvPr/>
          </p:nvSpPr>
          <p:spPr bwMode="auto">
            <a:xfrm>
              <a:off x="3627438" y="2747963"/>
              <a:ext cx="2032000" cy="1841500"/>
            </a:xfrm>
            <a:prstGeom prst="ellipse">
              <a:avLst/>
            </a:prstGeom>
            <a:solidFill>
              <a:srgbClr val="99FF99"/>
            </a:solidFill>
            <a:ln w="9525">
              <a:solidFill>
                <a:schemeClr val="tx1"/>
              </a:solidFill>
              <a:round/>
              <a:headEnd/>
              <a:tailEnd/>
            </a:ln>
          </p:spPr>
          <p:txBody>
            <a:bodyPr wrap="none" anchor="ctr"/>
            <a:lstStyle/>
            <a:p>
              <a:pPr algn="ctr" eaLnBrk="0" hangingPunct="0"/>
              <a:r>
                <a:rPr lang="en-US" sz="1800" b="1"/>
                <a:t>Individual Level </a:t>
              </a:r>
            </a:p>
            <a:p>
              <a:pPr algn="ctr" eaLnBrk="0" hangingPunct="0"/>
              <a:r>
                <a:rPr lang="en-US" sz="1800" b="1"/>
                <a:t>Characteristics</a:t>
              </a:r>
            </a:p>
          </p:txBody>
        </p:sp>
      </p:grpSp>
      <p:sp>
        <p:nvSpPr>
          <p:cNvPr id="25603" name="Rectangle 2"/>
          <p:cNvSpPr txBox="1">
            <a:spLocks noChangeArrowheads="1"/>
          </p:cNvSpPr>
          <p:nvPr/>
        </p:nvSpPr>
        <p:spPr bwMode="auto">
          <a:xfrm>
            <a:off x="6858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algn="ctr" eaLnBrk="1" hangingPunct="1"/>
            <a:r>
              <a:rPr lang="en-US" sz="3200" dirty="0">
                <a:solidFill>
                  <a:srgbClr val="7E0000"/>
                </a:solidFill>
                <a:latin typeface="Arial Narrow" charset="0"/>
                <a:cs typeface="Arial Narrow" charset="0"/>
              </a:rPr>
              <a:t>What </a:t>
            </a:r>
            <a:r>
              <a:rPr lang="en-US" sz="3200" dirty="0" smtClean="0">
                <a:solidFill>
                  <a:srgbClr val="7E0000"/>
                </a:solidFill>
                <a:latin typeface="Arial Narrow" charset="0"/>
                <a:cs typeface="Arial Narrow" charset="0"/>
              </a:rPr>
              <a:t>shapes </a:t>
            </a:r>
            <a:r>
              <a:rPr lang="en-US" sz="3200" dirty="0">
                <a:solidFill>
                  <a:srgbClr val="7E0000"/>
                </a:solidFill>
                <a:latin typeface="Arial Narrow" charset="0"/>
                <a:cs typeface="Arial Narrow" charset="0"/>
              </a:rPr>
              <a:t>public attitudes toward </a:t>
            </a:r>
          </a:p>
          <a:p>
            <a:pPr algn="ctr" eaLnBrk="1" hangingPunct="1"/>
            <a:r>
              <a:rPr lang="en-US" sz="3200" dirty="0">
                <a:solidFill>
                  <a:srgbClr val="7E0000"/>
                </a:solidFill>
                <a:latin typeface="Arial Narrow" charset="0"/>
                <a:cs typeface="Arial Narrow" charset="0"/>
              </a:rPr>
              <a:t> </a:t>
            </a:r>
            <a:r>
              <a:rPr lang="en-US" sz="3200" dirty="0" smtClean="0">
                <a:solidFill>
                  <a:srgbClr val="7E0000"/>
                </a:solidFill>
                <a:latin typeface="Arial Narrow" charset="0"/>
                <a:cs typeface="Arial Narrow" charset="0"/>
              </a:rPr>
              <a:t>risk and food?</a:t>
            </a:r>
            <a:endParaRPr lang="en-US" sz="3200" dirty="0">
              <a:solidFill>
                <a:srgbClr val="7E0000"/>
              </a:solidFill>
              <a:latin typeface="Arial Narrow" charset="0"/>
              <a:cs typeface="Arial Narrow" charset="0"/>
            </a:endParaRPr>
          </a:p>
        </p:txBody>
      </p:sp>
    </p:spTree>
    <p:extLst>
      <p:ext uri="{BB962C8B-B14F-4D97-AF65-F5344CB8AC3E}">
        <p14:creationId xmlns:p14="http://schemas.microsoft.com/office/powerpoint/2010/main" val="2818300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Oval 2"/>
          <p:cNvSpPr>
            <a:spLocks noChangeArrowheads="1"/>
          </p:cNvSpPr>
          <p:nvPr/>
        </p:nvSpPr>
        <p:spPr bwMode="auto">
          <a:xfrm>
            <a:off x="1700217" y="857251"/>
            <a:ext cx="5730875" cy="5181600"/>
          </a:xfrm>
          <a:prstGeom prst="ellipse">
            <a:avLst/>
          </a:prstGeom>
          <a:solidFill>
            <a:schemeClr val="accent1"/>
          </a:solidFill>
          <a:ln w="9525">
            <a:solidFill>
              <a:schemeClr val="tx1"/>
            </a:solidFill>
            <a:round/>
            <a:headEnd/>
            <a:tailEnd/>
          </a:ln>
        </p:spPr>
        <p:txBody>
          <a:bodyPr wrap="none" anchor="ctr"/>
          <a:lstStyle/>
          <a:p>
            <a:pPr algn="ctr" eaLnBrk="0" hangingPunct="0"/>
            <a:endParaRPr lang="en-GB" sz="1800"/>
          </a:p>
        </p:txBody>
      </p:sp>
      <p:sp>
        <p:nvSpPr>
          <p:cNvPr id="26626" name="Text Box 3"/>
          <p:cNvSpPr txBox="1">
            <a:spLocks noChangeArrowheads="1"/>
          </p:cNvSpPr>
          <p:nvPr/>
        </p:nvSpPr>
        <p:spPr bwMode="auto">
          <a:xfrm>
            <a:off x="3754438" y="1111251"/>
            <a:ext cx="2259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endParaRPr lang="en-GB" sz="1800"/>
          </a:p>
        </p:txBody>
      </p:sp>
      <p:sp>
        <p:nvSpPr>
          <p:cNvPr id="230404" name="Oval 4"/>
          <p:cNvSpPr>
            <a:spLocks noChangeArrowheads="1"/>
          </p:cNvSpPr>
          <p:nvPr/>
        </p:nvSpPr>
        <p:spPr bwMode="auto">
          <a:xfrm>
            <a:off x="2524129" y="1654178"/>
            <a:ext cx="4151313" cy="3643313"/>
          </a:xfrm>
          <a:prstGeom prst="ellipse">
            <a:avLst/>
          </a:prstGeom>
          <a:solidFill>
            <a:srgbClr val="339966"/>
          </a:solidFill>
          <a:ln w="9525">
            <a:solidFill>
              <a:schemeClr val="tx1"/>
            </a:solidFill>
            <a:round/>
            <a:headEnd/>
            <a:tailEnd/>
          </a:ln>
        </p:spPr>
        <p:txBody>
          <a:bodyPr wrap="none" anchor="ctr"/>
          <a:lstStyle/>
          <a:p>
            <a:pPr algn="ctr" eaLnBrk="0" hangingPunct="0"/>
            <a:endParaRPr lang="en-GB" sz="1800"/>
          </a:p>
        </p:txBody>
      </p:sp>
      <p:sp>
        <p:nvSpPr>
          <p:cNvPr id="230405" name="Oval 5"/>
          <p:cNvSpPr>
            <a:spLocks noChangeArrowheads="1"/>
          </p:cNvSpPr>
          <p:nvPr/>
        </p:nvSpPr>
        <p:spPr bwMode="auto">
          <a:xfrm>
            <a:off x="3527425" y="2630488"/>
            <a:ext cx="2032000" cy="1812925"/>
          </a:xfrm>
          <a:prstGeom prst="ellipse">
            <a:avLst/>
          </a:prstGeom>
          <a:solidFill>
            <a:srgbClr val="99FF99"/>
          </a:solidFill>
          <a:ln w="9525">
            <a:solidFill>
              <a:schemeClr val="tx1"/>
            </a:solidFill>
            <a:round/>
            <a:headEnd/>
            <a:tailEnd/>
          </a:ln>
        </p:spPr>
        <p:txBody>
          <a:bodyPr wrap="none" anchor="ctr"/>
          <a:lstStyle/>
          <a:p>
            <a:pPr algn="ctr" eaLnBrk="0" hangingPunct="0"/>
            <a:r>
              <a:rPr lang="en-US" sz="1800" b="1"/>
              <a:t>Individual </a:t>
            </a:r>
          </a:p>
          <a:p>
            <a:pPr algn="ctr" eaLnBrk="0" hangingPunct="0"/>
            <a:r>
              <a:rPr lang="en-US" sz="1800" b="1"/>
              <a:t>Characteristics</a:t>
            </a:r>
          </a:p>
        </p:txBody>
      </p:sp>
      <p:sp>
        <p:nvSpPr>
          <p:cNvPr id="230406" name="Rectangle 6"/>
          <p:cNvSpPr>
            <a:spLocks noChangeArrowheads="1"/>
          </p:cNvSpPr>
          <p:nvPr/>
        </p:nvSpPr>
        <p:spPr bwMode="auto">
          <a:xfrm>
            <a:off x="3108325" y="430213"/>
            <a:ext cx="3454400" cy="1173163"/>
          </a:xfrm>
          <a:prstGeom prst="rect">
            <a:avLst/>
          </a:prstGeom>
          <a:solidFill>
            <a:schemeClr val="accent1"/>
          </a:solidFill>
          <a:ln w="9525">
            <a:solidFill>
              <a:schemeClr val="tx1"/>
            </a:solidFill>
            <a:miter lim="800000"/>
            <a:headEnd/>
            <a:tailEnd/>
          </a:ln>
          <a:effectLst/>
        </p:spPr>
        <p:txBody>
          <a:bodyPr wrap="none" anchor="ctr"/>
          <a:lstStyle/>
          <a:p>
            <a:pPr algn="ctr" eaLnBrk="0" hangingPunct="0">
              <a:defRPr/>
            </a:pPr>
            <a:endParaRPr lang="en-US" sz="1800" b="1">
              <a:solidFill>
                <a:schemeClr val="accent2"/>
              </a:solidFill>
              <a:effectLst>
                <a:outerShdw blurRad="38100" dist="38100" dir="2700000" algn="tl">
                  <a:srgbClr val="000000"/>
                </a:outerShdw>
              </a:effectLst>
              <a:latin typeface="Arial" charset="0"/>
            </a:endParaRPr>
          </a:p>
          <a:p>
            <a:pPr algn="ctr" eaLnBrk="0" hangingPunct="0">
              <a:defRPr/>
            </a:pPr>
            <a:r>
              <a:rPr lang="en-US" sz="1800" b="1">
                <a:solidFill>
                  <a:schemeClr val="accent2"/>
                </a:solidFill>
                <a:effectLst>
                  <a:outerShdw blurRad="38100" dist="38100" dir="2700000" algn="tl">
                    <a:srgbClr val="000000"/>
                  </a:outerShdw>
                </a:effectLst>
                <a:latin typeface="Arial" charset="0"/>
              </a:rPr>
              <a:t>Religion</a:t>
            </a:r>
          </a:p>
          <a:p>
            <a:pPr algn="ctr" eaLnBrk="0" hangingPunct="0">
              <a:defRPr/>
            </a:pPr>
            <a:r>
              <a:rPr lang="en-US" sz="1800" b="1">
                <a:solidFill>
                  <a:schemeClr val="accent2"/>
                </a:solidFill>
                <a:effectLst>
                  <a:outerShdw blurRad="38100" dist="38100" dir="2700000" algn="tl">
                    <a:srgbClr val="000000"/>
                  </a:outerShdw>
                </a:effectLst>
                <a:latin typeface="Arial" charset="0"/>
              </a:rPr>
              <a:t>Institutional Context</a:t>
            </a:r>
          </a:p>
          <a:p>
            <a:pPr algn="ctr" eaLnBrk="0" hangingPunct="0">
              <a:defRPr/>
            </a:pPr>
            <a:r>
              <a:rPr lang="en-US" sz="1800" b="1">
                <a:solidFill>
                  <a:schemeClr val="accent2"/>
                </a:solidFill>
                <a:effectLst>
                  <a:outerShdw blurRad="38100" dist="38100" dir="2700000" algn="tl">
                    <a:srgbClr val="000000"/>
                  </a:outerShdw>
                </a:effectLst>
                <a:latin typeface="Arial" charset="0"/>
              </a:rPr>
              <a:t>Socio-Economic Context</a:t>
            </a:r>
          </a:p>
          <a:p>
            <a:pPr algn="ctr" eaLnBrk="0" hangingPunct="0">
              <a:defRPr/>
            </a:pPr>
            <a:endParaRPr lang="en-US" sz="1800" b="1">
              <a:solidFill>
                <a:schemeClr val="accent2"/>
              </a:solidFill>
              <a:effectLst>
                <a:outerShdw blurRad="38100" dist="38100" dir="2700000" algn="tl">
                  <a:srgbClr val="000000"/>
                </a:outerShdw>
              </a:effectLst>
              <a:latin typeface="Arial" charset="0"/>
            </a:endParaRPr>
          </a:p>
          <a:p>
            <a:pPr algn="ctr" eaLnBrk="0" hangingPunct="0">
              <a:defRPr/>
            </a:pPr>
            <a:endParaRPr lang="en-US" sz="1800" b="1">
              <a:solidFill>
                <a:schemeClr val="accent2"/>
              </a:solidFill>
              <a:effectLst>
                <a:outerShdw blurRad="38100" dist="38100" dir="2700000" algn="tl">
                  <a:srgbClr val="000000"/>
                </a:outerShdw>
              </a:effectLst>
              <a:latin typeface="Arial" charset="0"/>
            </a:endParaRPr>
          </a:p>
        </p:txBody>
      </p:sp>
      <p:sp>
        <p:nvSpPr>
          <p:cNvPr id="230407" name="Rectangle 7"/>
          <p:cNvSpPr>
            <a:spLocks noChangeArrowheads="1"/>
          </p:cNvSpPr>
          <p:nvPr/>
        </p:nvSpPr>
        <p:spPr bwMode="auto">
          <a:xfrm>
            <a:off x="4368800" y="1757364"/>
            <a:ext cx="3454400" cy="1290637"/>
          </a:xfrm>
          <a:prstGeom prst="rect">
            <a:avLst/>
          </a:prstGeom>
          <a:solidFill>
            <a:srgbClr val="339966"/>
          </a:solidFill>
          <a:ln w="9525">
            <a:solidFill>
              <a:schemeClr val="tx1"/>
            </a:solidFill>
            <a:miter lim="800000"/>
            <a:headEnd/>
            <a:tailEnd/>
          </a:ln>
          <a:effectLst/>
        </p:spPr>
        <p:txBody>
          <a:bodyPr wrap="none" anchor="ctr"/>
          <a:lstStyle/>
          <a:p>
            <a:pPr algn="ctr" eaLnBrk="0" hangingPunct="0">
              <a:defRPr/>
            </a:pPr>
            <a:r>
              <a:rPr lang="en-US" sz="1800" b="1" dirty="0">
                <a:solidFill>
                  <a:srgbClr val="333399"/>
                </a:solidFill>
                <a:effectLst>
                  <a:outerShdw blurRad="38100" dist="38100" dir="2700000" algn="tl">
                    <a:srgbClr val="000000"/>
                  </a:outerShdw>
                </a:effectLst>
                <a:latin typeface="Arial" charset="0"/>
              </a:rPr>
              <a:t>Media Coverage</a:t>
            </a:r>
          </a:p>
          <a:p>
            <a:pPr algn="ctr" eaLnBrk="0" hangingPunct="0">
              <a:defRPr/>
            </a:pPr>
            <a:r>
              <a:rPr lang="en-US" sz="1800" b="1" dirty="0">
                <a:solidFill>
                  <a:srgbClr val="333399"/>
                </a:solidFill>
                <a:effectLst>
                  <a:outerShdw blurRad="38100" dist="38100" dir="2700000" algn="tl">
                    <a:srgbClr val="000000"/>
                  </a:outerShdw>
                </a:effectLst>
                <a:latin typeface="Arial" charset="0"/>
              </a:rPr>
              <a:t>Marketing Messages</a:t>
            </a:r>
          </a:p>
          <a:p>
            <a:pPr algn="ctr" eaLnBrk="0" hangingPunct="0">
              <a:defRPr/>
            </a:pPr>
            <a:r>
              <a:rPr lang="en-US" sz="1800" b="1" dirty="0">
                <a:solidFill>
                  <a:srgbClr val="333399"/>
                </a:solidFill>
                <a:effectLst>
                  <a:outerShdw blurRad="38100" dist="38100" dir="2700000" algn="tl">
                    <a:srgbClr val="000000"/>
                  </a:outerShdw>
                </a:effectLst>
                <a:latin typeface="Arial" charset="0"/>
              </a:rPr>
              <a:t>Science Fiction Films</a:t>
            </a:r>
          </a:p>
          <a:p>
            <a:pPr algn="ctr" eaLnBrk="0" hangingPunct="0">
              <a:defRPr/>
            </a:pPr>
            <a:r>
              <a:rPr lang="en-US" sz="1800" b="1" dirty="0">
                <a:solidFill>
                  <a:srgbClr val="333399"/>
                </a:solidFill>
                <a:effectLst>
                  <a:outerShdw blurRad="38100" dist="38100" dir="2700000" algn="tl">
                    <a:srgbClr val="000000"/>
                  </a:outerShdw>
                </a:effectLst>
                <a:latin typeface="Arial" charset="0"/>
              </a:rPr>
              <a:t>Educational Messages</a:t>
            </a:r>
            <a:endParaRPr lang="en-US" sz="1800" b="1" dirty="0">
              <a:solidFill>
                <a:schemeClr val="bg2"/>
              </a:solidFill>
              <a:effectLst>
                <a:outerShdw blurRad="38100" dist="38100" dir="2700000" algn="tl">
                  <a:srgbClr val="000000"/>
                </a:outerShdw>
              </a:effectLst>
              <a:latin typeface="Arial" charset="0"/>
            </a:endParaRPr>
          </a:p>
        </p:txBody>
      </p:sp>
      <p:sp>
        <p:nvSpPr>
          <p:cNvPr id="230408" name="Rectangle 8"/>
          <p:cNvSpPr>
            <a:spLocks noChangeArrowheads="1"/>
          </p:cNvSpPr>
          <p:nvPr/>
        </p:nvSpPr>
        <p:spPr bwMode="auto">
          <a:xfrm>
            <a:off x="3352800" y="3124200"/>
            <a:ext cx="3810000" cy="2971800"/>
          </a:xfrm>
          <a:prstGeom prst="rect">
            <a:avLst/>
          </a:prstGeom>
          <a:solidFill>
            <a:srgbClr val="99FF99"/>
          </a:solidFill>
          <a:ln w="9525">
            <a:solidFill>
              <a:schemeClr val="tx1"/>
            </a:solidFill>
            <a:miter lim="800000"/>
            <a:headEnd/>
            <a:tailEnd/>
          </a:ln>
          <a:effectLst/>
        </p:spPr>
        <p:txBody>
          <a:bodyPr wrap="none" anchor="ctr"/>
          <a:lstStyle/>
          <a:p>
            <a:pPr algn="ctr" eaLnBrk="0" hangingPunct="0">
              <a:defRPr/>
            </a:pPr>
            <a:endParaRPr lang="en-US" sz="1400" dirty="0" smtClean="0">
              <a:solidFill>
                <a:srgbClr val="0000FF"/>
              </a:solidFill>
              <a:effectLst>
                <a:outerShdw blurRad="38100" dist="38100" dir="2700000" algn="tl">
                  <a:srgbClr val="000000"/>
                </a:outerShdw>
              </a:effectLst>
              <a:latin typeface="Arial" charset="0"/>
            </a:endParaRPr>
          </a:p>
          <a:p>
            <a:pPr algn="ctr" eaLnBrk="0" hangingPunct="0">
              <a:defRPr/>
            </a:pPr>
            <a:r>
              <a:rPr lang="en-US" sz="1400" dirty="0" smtClean="0">
                <a:solidFill>
                  <a:srgbClr val="0000FF"/>
                </a:solidFill>
                <a:effectLst>
                  <a:outerShdw blurRad="38100" dist="38100" dir="2700000" algn="tl">
                    <a:srgbClr val="000000"/>
                  </a:outerShdw>
                </a:effectLst>
                <a:latin typeface="Arial" charset="0"/>
              </a:rPr>
              <a:t>Attitudes </a:t>
            </a:r>
            <a:r>
              <a:rPr lang="en-US" sz="1400" dirty="0">
                <a:solidFill>
                  <a:srgbClr val="0000FF"/>
                </a:solidFill>
                <a:effectLst>
                  <a:outerShdw blurRad="38100" dist="38100" dir="2700000" algn="tl">
                    <a:srgbClr val="000000"/>
                  </a:outerShdw>
                </a:effectLst>
                <a:latin typeface="Arial" charset="0"/>
              </a:rPr>
              <a:t>toward technology/</a:t>
            </a:r>
            <a:r>
              <a:rPr lang="en-US" sz="1400" dirty="0" smtClean="0">
                <a:solidFill>
                  <a:srgbClr val="0000FF"/>
                </a:solidFill>
                <a:effectLst>
                  <a:outerShdw blurRad="38100" dist="38100" dir="2700000" algn="tl">
                    <a:srgbClr val="000000"/>
                  </a:outerShdw>
                </a:effectLst>
                <a:latin typeface="Arial" charset="0"/>
              </a:rPr>
              <a:t>science/environment</a:t>
            </a:r>
          </a:p>
          <a:p>
            <a:pPr algn="ctr" eaLnBrk="0" hangingPunct="0">
              <a:defRPr/>
            </a:pPr>
            <a:r>
              <a:rPr lang="en-US" sz="1400" dirty="0" smtClean="0">
                <a:solidFill>
                  <a:srgbClr val="0000FF"/>
                </a:solidFill>
                <a:effectLst>
                  <a:outerShdw blurRad="38100" dist="38100" dir="2700000" algn="tl">
                    <a:srgbClr val="000000"/>
                  </a:outerShdw>
                </a:effectLst>
                <a:latin typeface="Arial" charset="0"/>
              </a:rPr>
              <a:t>political ideology</a:t>
            </a:r>
          </a:p>
          <a:p>
            <a:pPr algn="ctr" eaLnBrk="0" hangingPunct="0">
              <a:defRPr/>
            </a:pPr>
            <a:r>
              <a:rPr lang="en-US" sz="1400" dirty="0" smtClean="0">
                <a:solidFill>
                  <a:srgbClr val="0000FF"/>
                </a:solidFill>
                <a:effectLst>
                  <a:outerShdw blurRad="38100" dist="38100" dir="2700000" algn="tl">
                    <a:srgbClr val="000000"/>
                  </a:outerShdw>
                </a:effectLst>
                <a:latin typeface="Arial" charset="0"/>
              </a:rPr>
              <a:t> </a:t>
            </a:r>
            <a:r>
              <a:rPr lang="en-US" sz="1400" dirty="0">
                <a:solidFill>
                  <a:srgbClr val="0000FF"/>
                </a:solidFill>
                <a:effectLst>
                  <a:outerShdw blurRad="38100" dist="38100" dir="2700000" algn="tl">
                    <a:srgbClr val="000000"/>
                  </a:outerShdw>
                </a:effectLst>
                <a:latin typeface="Arial" charset="0"/>
              </a:rPr>
              <a:t>Deference to scientific </a:t>
            </a:r>
            <a:r>
              <a:rPr lang="en-US" sz="1400" dirty="0" smtClean="0">
                <a:solidFill>
                  <a:srgbClr val="0000FF"/>
                </a:solidFill>
                <a:effectLst>
                  <a:outerShdw blurRad="38100" dist="38100" dir="2700000" algn="tl">
                    <a:srgbClr val="000000"/>
                  </a:outerShdw>
                </a:effectLst>
                <a:latin typeface="Arial" charset="0"/>
              </a:rPr>
              <a:t>authority</a:t>
            </a:r>
            <a:endParaRPr lang="en-US" sz="1400" dirty="0">
              <a:solidFill>
                <a:srgbClr val="0000FF"/>
              </a:solidFill>
              <a:effectLst>
                <a:outerShdw blurRad="38100" dist="38100" dir="2700000" algn="tl">
                  <a:srgbClr val="000000"/>
                </a:outerShdw>
              </a:effectLst>
              <a:latin typeface="Arial" charset="0"/>
            </a:endParaRPr>
          </a:p>
          <a:p>
            <a:pPr algn="ctr" eaLnBrk="0" hangingPunct="0">
              <a:defRPr/>
            </a:pPr>
            <a:r>
              <a:rPr lang="en-US" sz="1400" dirty="0">
                <a:solidFill>
                  <a:srgbClr val="0000FF"/>
                </a:solidFill>
                <a:effectLst>
                  <a:outerShdw blurRad="38100" dist="38100" dir="2700000" algn="tl">
                    <a:srgbClr val="000000"/>
                  </a:outerShdw>
                </a:effectLst>
                <a:latin typeface="Arial" charset="0"/>
              </a:rPr>
              <a:t>Moral </a:t>
            </a:r>
            <a:r>
              <a:rPr lang="en-US" sz="1400" dirty="0" smtClean="0">
                <a:solidFill>
                  <a:srgbClr val="0000FF"/>
                </a:solidFill>
                <a:effectLst>
                  <a:outerShdw blurRad="38100" dist="38100" dir="2700000" algn="tl">
                    <a:srgbClr val="000000"/>
                  </a:outerShdw>
                </a:effectLst>
                <a:latin typeface="Arial" charset="0"/>
              </a:rPr>
              <a:t>considerations</a:t>
            </a:r>
          </a:p>
          <a:p>
            <a:pPr algn="ctr" eaLnBrk="0" hangingPunct="0">
              <a:defRPr/>
            </a:pPr>
            <a:r>
              <a:rPr lang="en-US" sz="1400" dirty="0" smtClean="0">
                <a:solidFill>
                  <a:srgbClr val="0000FF"/>
                </a:solidFill>
                <a:effectLst>
                  <a:outerShdw blurRad="38100" dist="38100" dir="2700000" algn="tl">
                    <a:srgbClr val="000000"/>
                  </a:outerShdw>
                </a:effectLst>
                <a:latin typeface="Arial" charset="0"/>
              </a:rPr>
              <a:t>Media use</a:t>
            </a:r>
            <a:endParaRPr lang="en-US" sz="1400" dirty="0">
              <a:solidFill>
                <a:srgbClr val="0000FF"/>
              </a:solidFill>
              <a:effectLst>
                <a:outerShdw blurRad="38100" dist="38100" dir="2700000" algn="tl">
                  <a:srgbClr val="000000"/>
                </a:outerShdw>
              </a:effectLst>
              <a:latin typeface="Arial" charset="0"/>
            </a:endParaRPr>
          </a:p>
          <a:p>
            <a:pPr algn="ctr" eaLnBrk="0" hangingPunct="0">
              <a:defRPr/>
            </a:pPr>
            <a:r>
              <a:rPr lang="en-US" sz="1600" dirty="0">
                <a:solidFill>
                  <a:srgbClr val="0000FF"/>
                </a:solidFill>
                <a:effectLst>
                  <a:outerShdw blurRad="38100" dist="38100" dir="2700000" algn="tl">
                    <a:srgbClr val="000000"/>
                  </a:outerShdw>
                </a:effectLst>
                <a:latin typeface="Arial" charset="0"/>
              </a:rPr>
              <a:t>Knowledge about the issue</a:t>
            </a:r>
          </a:p>
          <a:p>
            <a:pPr algn="ctr" eaLnBrk="0" hangingPunct="0">
              <a:defRPr/>
            </a:pPr>
            <a:r>
              <a:rPr lang="en-US" sz="1600" dirty="0" smtClean="0">
                <a:solidFill>
                  <a:srgbClr val="0000FF"/>
                </a:solidFill>
                <a:effectLst>
                  <a:outerShdw blurRad="38100" dist="38100" dir="2700000" algn="tl">
                    <a:srgbClr val="000000"/>
                  </a:outerShdw>
                </a:effectLst>
                <a:latin typeface="Arial" charset="0"/>
              </a:rPr>
              <a:t>Trust </a:t>
            </a:r>
            <a:r>
              <a:rPr lang="en-US" sz="1600" dirty="0">
                <a:solidFill>
                  <a:srgbClr val="0000FF"/>
                </a:solidFill>
                <a:effectLst>
                  <a:outerShdw blurRad="38100" dist="38100" dir="2700000" algn="tl">
                    <a:srgbClr val="000000"/>
                  </a:outerShdw>
                </a:effectLst>
                <a:latin typeface="Arial" charset="0"/>
              </a:rPr>
              <a:t>in information providers</a:t>
            </a:r>
          </a:p>
          <a:p>
            <a:pPr algn="ctr" eaLnBrk="0" hangingPunct="0">
              <a:defRPr/>
            </a:pPr>
            <a:r>
              <a:rPr lang="en-US" sz="1600" dirty="0" smtClean="0">
                <a:solidFill>
                  <a:srgbClr val="0000FF"/>
                </a:solidFill>
                <a:effectLst>
                  <a:outerShdw blurRad="38100" dist="38100" dir="2700000" algn="tl">
                    <a:srgbClr val="000000"/>
                  </a:outerShdw>
                </a:effectLst>
                <a:latin typeface="Arial" charset="0"/>
              </a:rPr>
              <a:t>Perceptions of risks/benefits</a:t>
            </a:r>
          </a:p>
          <a:p>
            <a:pPr algn="ctr" eaLnBrk="0" hangingPunct="0">
              <a:defRPr/>
            </a:pPr>
            <a:r>
              <a:rPr lang="en-US" sz="1600" dirty="0" smtClean="0">
                <a:solidFill>
                  <a:srgbClr val="0000FF"/>
                </a:solidFill>
                <a:effectLst>
                  <a:outerShdw blurRad="38100" dist="38100" dir="2700000" algn="tl">
                    <a:srgbClr val="000000"/>
                  </a:outerShdw>
                </a:effectLst>
                <a:latin typeface="Arial" charset="0"/>
              </a:rPr>
              <a:t>Interpersonal exchanges</a:t>
            </a:r>
          </a:p>
          <a:p>
            <a:pPr algn="ctr" eaLnBrk="0" hangingPunct="0">
              <a:defRPr/>
            </a:pPr>
            <a:endParaRPr lang="en-US" sz="1400" b="1" dirty="0">
              <a:solidFill>
                <a:srgbClr val="0000FF"/>
              </a:solidFill>
              <a:effectLst>
                <a:outerShdw blurRad="38100" dist="38100" dir="2700000" algn="tl">
                  <a:srgbClr val="000000"/>
                </a:outerShdw>
              </a:effectLst>
              <a:latin typeface="Arial" charset="0"/>
            </a:endParaRPr>
          </a:p>
          <a:p>
            <a:pPr algn="ctr" eaLnBrk="0" hangingPunct="0">
              <a:defRPr/>
            </a:pPr>
            <a:endParaRPr lang="en-US" sz="1400" dirty="0">
              <a:solidFill>
                <a:srgbClr val="0000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3133200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200">
                <a:latin typeface="Arial Narrow" charset="0"/>
                <a:ea typeface="ＭＳ Ｐゴシック" charset="0"/>
                <a:cs typeface="Arial Narrow" charset="0"/>
              </a:rPr>
              <a:t>“Who do you trust on food issues?” </a:t>
            </a:r>
            <a:br>
              <a:rPr lang="en-US" sz="3200">
                <a:latin typeface="Arial Narrow" charset="0"/>
                <a:ea typeface="ＭＳ Ｐゴシック" charset="0"/>
                <a:cs typeface="Arial Narrow" charset="0"/>
              </a:rPr>
            </a:br>
            <a:r>
              <a:rPr lang="en-US" sz="2400">
                <a:latin typeface="Arial Narrow" charset="0"/>
                <a:ea typeface="ＭＳ Ｐゴシック" charset="0"/>
                <a:cs typeface="Arial Narrow" charset="0"/>
              </a:rPr>
              <a:t>(WI residents, N=939, Summer 2015)</a:t>
            </a:r>
          </a:p>
        </p:txBody>
      </p:sp>
      <p:graphicFrame>
        <p:nvGraphicFramePr>
          <p:cNvPr id="32770" name="Content Placeholder 5"/>
          <p:cNvGraphicFramePr>
            <a:graphicFrameLocks noGrp="1"/>
          </p:cNvGraphicFramePr>
          <p:nvPr>
            <p:ph idx="1"/>
          </p:nvPr>
        </p:nvGraphicFramePr>
        <p:xfrm>
          <a:off x="406400" y="1517651"/>
          <a:ext cx="8331200" cy="4659313"/>
        </p:xfrm>
        <a:graphic>
          <a:graphicData uri="http://schemas.openxmlformats.org/presentationml/2006/ole">
            <mc:AlternateContent xmlns:mc="http://schemas.openxmlformats.org/markup-compatibility/2006">
              <mc:Choice xmlns:v="urn:schemas-microsoft-com:vml" Requires="v">
                <p:oleObj spid="_x0000_s7240" name="Worksheet" r:id="rId4" imgW="8326448" imgH="4656959" progId="Excel.Sheet.8">
                  <p:embed/>
                </p:oleObj>
              </mc:Choice>
              <mc:Fallback>
                <p:oleObj name="Worksheet" r:id="rId4" imgW="8326448" imgH="4656959" progId="Excel.Shee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517651"/>
                        <a:ext cx="83312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84430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679786993"/>
              </p:ext>
            </p:extLst>
          </p:nvPr>
        </p:nvGraphicFramePr>
        <p:xfrm>
          <a:off x="609600" y="1371603"/>
          <a:ext cx="8680536" cy="486324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447800" y="304802"/>
            <a:ext cx="6234454" cy="905996"/>
          </a:xfrm>
        </p:spPr>
        <p:txBody>
          <a:bodyPr>
            <a:noAutofit/>
          </a:bodyPr>
          <a:lstStyle/>
          <a:p>
            <a:r>
              <a:rPr lang="en-US" sz="2500" dirty="0" smtClean="0"/>
              <a:t>“</a:t>
            </a:r>
            <a:r>
              <a:rPr lang="en-US" sz="2800" dirty="0" smtClean="0">
                <a:latin typeface="Arial Narrow"/>
                <a:cs typeface="Arial Narrow"/>
              </a:rPr>
              <a:t>How much </a:t>
            </a:r>
            <a:r>
              <a:rPr lang="en-US" sz="2800" i="1" dirty="0" smtClean="0">
                <a:latin typeface="Arial Narrow"/>
                <a:cs typeface="Arial Narrow"/>
              </a:rPr>
              <a:t>trust </a:t>
            </a:r>
            <a:r>
              <a:rPr lang="en-US" sz="2800" dirty="0" smtClean="0">
                <a:latin typeface="Arial Narrow"/>
                <a:cs typeface="Arial Narrow"/>
              </a:rPr>
              <a:t>do you have in the following groups to keep food safe?”</a:t>
            </a:r>
            <a:endParaRPr lang="en-US" sz="2800" dirty="0">
              <a:latin typeface="Arial Narrow"/>
              <a:cs typeface="Arial Narrow"/>
            </a:endParaRPr>
          </a:p>
        </p:txBody>
      </p:sp>
      <p:sp>
        <p:nvSpPr>
          <p:cNvPr id="4" name="TextBox 3"/>
          <p:cNvSpPr txBox="1"/>
          <p:nvPr/>
        </p:nvSpPr>
        <p:spPr>
          <a:xfrm>
            <a:off x="762004" y="6156272"/>
            <a:ext cx="9067801" cy="701731"/>
          </a:xfrm>
          <a:prstGeom prst="rect">
            <a:avLst/>
          </a:prstGeom>
          <a:noFill/>
        </p:spPr>
        <p:txBody>
          <a:bodyPr wrap="square" rtlCol="0">
            <a:spAutoFit/>
          </a:bodyPr>
          <a:lstStyle/>
          <a:p>
            <a:r>
              <a:rPr lang="en-US" sz="1800" dirty="0" smtClean="0">
                <a:solidFill>
                  <a:schemeClr val="tx1">
                    <a:lumMod val="65000"/>
                    <a:lumOff val="35000"/>
                  </a:schemeClr>
                </a:solidFill>
              </a:rPr>
              <a:t>*Figures based on percentage of respondents that indicated “quite a bit” or “a great deal”</a:t>
            </a:r>
          </a:p>
          <a:p>
            <a:r>
              <a:rPr lang="en-US" sz="1800" dirty="0" smtClean="0">
                <a:solidFill>
                  <a:schemeClr val="tx1">
                    <a:lumMod val="65000"/>
                    <a:lumOff val="35000"/>
                  </a:schemeClr>
                </a:solidFill>
              </a:rPr>
              <a:t> of trust in these groups to keep food safe.</a:t>
            </a:r>
            <a:endParaRPr lang="en-US" sz="1800" dirty="0">
              <a:solidFill>
                <a:schemeClr val="tx1">
                  <a:lumMod val="65000"/>
                  <a:lumOff val="35000"/>
                </a:schemeClr>
              </a:solidFill>
            </a:endParaRPr>
          </a:p>
        </p:txBody>
      </p:sp>
    </p:spTree>
    <p:extLst>
      <p:ext uri="{BB962C8B-B14F-4D97-AF65-F5344CB8AC3E}">
        <p14:creationId xmlns:p14="http://schemas.microsoft.com/office/powerpoint/2010/main" val="21844308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685800" y="25146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200" dirty="0" smtClean="0">
                <a:solidFill>
                  <a:srgbClr val="7E0000"/>
                </a:solidFill>
                <a:latin typeface="Arial Narrow" charset="0"/>
                <a:ea typeface="ＭＳ Ｐゴシック" charset="0"/>
                <a:cs typeface="Arial Narrow" charset="0"/>
              </a:rPr>
              <a:t>What about social media?</a:t>
            </a:r>
            <a:endParaRPr lang="en-US" sz="3200" dirty="0">
              <a:solidFill>
                <a:srgbClr val="7E0000"/>
              </a:solidFill>
              <a:latin typeface="Arial Narrow" charset="0"/>
              <a:ea typeface="ＭＳ Ｐゴシック" charset="0"/>
              <a:cs typeface="Arial Narrow" charset="0"/>
            </a:endParaRPr>
          </a:p>
        </p:txBody>
      </p:sp>
    </p:spTree>
    <p:extLst>
      <p:ext uri="{BB962C8B-B14F-4D97-AF65-F5344CB8AC3E}">
        <p14:creationId xmlns:p14="http://schemas.microsoft.com/office/powerpoint/2010/main" val="3778475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800100" y="181912"/>
            <a:ext cx="8229600" cy="1143000"/>
          </a:xfrm>
        </p:spPr>
        <p:txBody>
          <a:bodyPr anchor="t"/>
          <a:lstStyle/>
          <a:p>
            <a:r>
              <a:rPr lang="en-US" sz="2800" dirty="0" smtClean="0">
                <a:solidFill>
                  <a:srgbClr val="800000"/>
                </a:solidFill>
                <a:latin typeface="Arial Narrow" charset="0"/>
                <a:ea typeface="ＭＳ Ｐゴシック" charset="-128"/>
              </a:rPr>
              <a:t>The new realities of risk communication: </a:t>
            </a:r>
            <a:br>
              <a:rPr lang="en-US" sz="2800" dirty="0" smtClean="0">
                <a:solidFill>
                  <a:srgbClr val="800000"/>
                </a:solidFill>
                <a:latin typeface="Arial Narrow" charset="0"/>
                <a:ea typeface="ＭＳ Ｐゴシック" charset="-128"/>
              </a:rPr>
            </a:br>
            <a:r>
              <a:rPr lang="en-US" sz="2800" dirty="0" smtClean="0">
                <a:solidFill>
                  <a:srgbClr val="800000"/>
                </a:solidFill>
                <a:latin typeface="Arial Narrow" charset="0"/>
                <a:ea typeface="ＭＳ Ｐゴシック" charset="-128"/>
              </a:rPr>
              <a:t>top channels for “science and technology information” </a:t>
            </a:r>
            <a:r>
              <a:rPr lang="en-US" sz="2800" dirty="0" smtClean="0">
                <a:solidFill>
                  <a:srgbClr val="000000"/>
                </a:solidFill>
                <a:latin typeface="Arial Narrow" charset="0"/>
                <a:ea typeface="ＭＳ Ｐゴシック" charset="-128"/>
              </a:rPr>
              <a:t/>
            </a:r>
            <a:br>
              <a:rPr lang="en-US" sz="2800" dirty="0" smtClean="0">
                <a:solidFill>
                  <a:srgbClr val="000000"/>
                </a:solidFill>
                <a:latin typeface="Arial Narrow" charset="0"/>
                <a:ea typeface="ＭＳ Ｐゴシック" charset="-128"/>
              </a:rPr>
            </a:br>
            <a:r>
              <a:rPr lang="en-US" sz="2000" b="0" dirty="0">
                <a:solidFill>
                  <a:srgbClr val="000000"/>
                </a:solidFill>
                <a:latin typeface="Arial Narrow" charset="0"/>
                <a:ea typeface="ＭＳ Ｐゴシック" charset="-128"/>
              </a:rPr>
              <a:t>(Data based on:  </a:t>
            </a:r>
            <a:r>
              <a:rPr lang="en-US" sz="2000" b="0" dirty="0" smtClean="0">
                <a:solidFill>
                  <a:srgbClr val="000000"/>
                </a:solidFill>
                <a:latin typeface="Arial Narrow" charset="0"/>
                <a:ea typeface="ＭＳ Ｐゴシック" charset="-128"/>
              </a:rPr>
              <a:t>Associated press/NORC/API Media Insight Project Poll, Jan. 2015)</a:t>
            </a:r>
            <a:endParaRPr lang="en-US" sz="2000" b="0" dirty="0">
              <a:solidFill>
                <a:srgbClr val="000000"/>
              </a:solidFill>
              <a:latin typeface="Arial Narrow" charset="0"/>
              <a:ea typeface="ＭＳ Ｐゴシック" charset="-128"/>
            </a:endParaRPr>
          </a:p>
        </p:txBody>
      </p:sp>
      <p:sp>
        <p:nvSpPr>
          <p:cNvPr id="7" name="Content Placeholder 2"/>
          <p:cNvSpPr txBox="1">
            <a:spLocks/>
          </p:cNvSpPr>
          <p:nvPr/>
        </p:nvSpPr>
        <p:spPr bwMode="auto">
          <a:xfrm>
            <a:off x="990600" y="5410201"/>
            <a:ext cx="7848600" cy="792163"/>
          </a:xfrm>
          <a:prstGeom prst="rect">
            <a:avLst/>
          </a:prstGeom>
          <a:noFill/>
          <a:ln>
            <a:miter lim="800000"/>
            <a:headEnd/>
            <a:tailEnd/>
          </a:ln>
        </p:spPr>
        <p:txBody>
          <a:bodyPr/>
          <a:lstStyle/>
          <a:p>
            <a:pPr eaLnBrk="0" hangingPunct="0">
              <a:spcBef>
                <a:spcPct val="20000"/>
              </a:spcBef>
            </a:pPr>
            <a:endParaRPr lang="en-US" sz="2800" b="0" dirty="0">
              <a:latin typeface="+mn-lt"/>
            </a:endParaRPr>
          </a:p>
        </p:txBody>
      </p:sp>
      <p:graphicFrame>
        <p:nvGraphicFramePr>
          <p:cNvPr id="9" name="圖表 1"/>
          <p:cNvGraphicFramePr>
            <a:graphicFrameLocks/>
          </p:cNvGraphicFramePr>
          <p:nvPr>
            <p:extLst>
              <p:ext uri="{D42A27DB-BD31-4B8C-83A1-F6EECF244321}">
                <p14:modId xmlns:p14="http://schemas.microsoft.com/office/powerpoint/2010/main" val="1844302919"/>
              </p:ext>
            </p:extLst>
          </p:nvPr>
        </p:nvGraphicFramePr>
        <p:xfrm>
          <a:off x="762000" y="1447800"/>
          <a:ext cx="8166186" cy="5685488"/>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37903003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762000" y="304800"/>
            <a:ext cx="8229600" cy="775424"/>
          </a:xfrm>
        </p:spPr>
        <p:txBody>
          <a:bodyPr anchor="t"/>
          <a:lstStyle/>
          <a:p>
            <a:r>
              <a:rPr lang="en-US" sz="2800" dirty="0" smtClean="0">
                <a:solidFill>
                  <a:srgbClr val="800000"/>
                </a:solidFill>
                <a:latin typeface="Arial Narrow" charset="0"/>
                <a:ea typeface="ＭＳ Ｐゴシック" charset="-128"/>
              </a:rPr>
              <a:t>How about information on “food and cooking”?”</a:t>
            </a:r>
            <a:br>
              <a:rPr lang="en-US" sz="2800" dirty="0" smtClean="0">
                <a:solidFill>
                  <a:srgbClr val="800000"/>
                </a:solidFill>
                <a:latin typeface="Arial Narrow" charset="0"/>
                <a:ea typeface="ＭＳ Ｐゴシック" charset="-128"/>
              </a:rPr>
            </a:br>
            <a:r>
              <a:rPr lang="en-US" sz="2000" b="0" dirty="0" smtClean="0">
                <a:solidFill>
                  <a:srgbClr val="800000"/>
                </a:solidFill>
                <a:latin typeface="Arial Narrow" charset="0"/>
                <a:ea typeface="ＭＳ Ｐゴシック" charset="-128"/>
              </a:rPr>
              <a:t>(</a:t>
            </a:r>
            <a:r>
              <a:rPr lang="en-US" sz="2000" b="0" dirty="0" smtClean="0">
                <a:solidFill>
                  <a:schemeClr val="tx1"/>
                </a:solidFill>
                <a:latin typeface="Arial Narrow" charset="0"/>
                <a:ea typeface="ＭＳ Ｐゴシック" charset="-128"/>
              </a:rPr>
              <a:t>Data </a:t>
            </a:r>
            <a:r>
              <a:rPr lang="en-US" sz="2000" b="0" dirty="0">
                <a:solidFill>
                  <a:schemeClr val="tx1"/>
                </a:solidFill>
                <a:latin typeface="Arial Narrow" charset="0"/>
                <a:ea typeface="ＭＳ Ｐゴシック" charset="-128"/>
              </a:rPr>
              <a:t>based on:  </a:t>
            </a:r>
            <a:r>
              <a:rPr lang="en-US" sz="2000" b="0" dirty="0" smtClean="0">
                <a:solidFill>
                  <a:schemeClr val="tx1"/>
                </a:solidFill>
                <a:latin typeface="Arial Narrow" charset="0"/>
                <a:ea typeface="ＭＳ Ｐゴシック" charset="-128"/>
              </a:rPr>
              <a:t>Associated press/NORC/API Media Insight Project Poll, Jan. 2015)</a:t>
            </a:r>
            <a:endParaRPr lang="en-US" sz="2000" b="0" dirty="0">
              <a:solidFill>
                <a:schemeClr val="tx1"/>
              </a:solidFill>
              <a:latin typeface="Arial Narrow" charset="0"/>
              <a:ea typeface="ＭＳ Ｐゴシック" charset="-128"/>
            </a:endParaRPr>
          </a:p>
        </p:txBody>
      </p:sp>
      <p:sp>
        <p:nvSpPr>
          <p:cNvPr id="7" name="Content Placeholder 2"/>
          <p:cNvSpPr txBox="1">
            <a:spLocks/>
          </p:cNvSpPr>
          <p:nvPr/>
        </p:nvSpPr>
        <p:spPr bwMode="auto">
          <a:xfrm>
            <a:off x="990600" y="5410201"/>
            <a:ext cx="7848600" cy="792163"/>
          </a:xfrm>
          <a:prstGeom prst="rect">
            <a:avLst/>
          </a:prstGeom>
          <a:noFill/>
          <a:ln>
            <a:miter lim="800000"/>
            <a:headEnd/>
            <a:tailEnd/>
          </a:ln>
        </p:spPr>
        <p:txBody>
          <a:bodyPr/>
          <a:lstStyle/>
          <a:p>
            <a:pPr eaLnBrk="0" hangingPunct="0">
              <a:spcBef>
                <a:spcPct val="20000"/>
              </a:spcBef>
            </a:pPr>
            <a:endParaRPr lang="en-US" sz="2800" b="0" dirty="0">
              <a:latin typeface="+mn-lt"/>
            </a:endParaRPr>
          </a:p>
        </p:txBody>
      </p:sp>
      <p:graphicFrame>
        <p:nvGraphicFramePr>
          <p:cNvPr id="9" name="圖表 1"/>
          <p:cNvGraphicFramePr>
            <a:graphicFrameLocks/>
          </p:cNvGraphicFramePr>
          <p:nvPr>
            <p:extLst>
              <p:ext uri="{D42A27DB-BD31-4B8C-83A1-F6EECF244321}">
                <p14:modId xmlns:p14="http://schemas.microsoft.com/office/powerpoint/2010/main" val="1211978445"/>
              </p:ext>
            </p:extLst>
          </p:nvPr>
        </p:nvGraphicFramePr>
        <p:xfrm>
          <a:off x="762000" y="1447800"/>
          <a:ext cx="8018842" cy="5137184"/>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21243886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5"/>
          <p:cNvSpPr>
            <a:spLocks noChangeArrowheads="1"/>
          </p:cNvSpPr>
          <p:nvPr/>
        </p:nvSpPr>
        <p:spPr bwMode="auto">
          <a:xfrm>
            <a:off x="457200" y="238780"/>
            <a:ext cx="8220670" cy="523220"/>
          </a:xfrm>
          <a:prstGeom prst="rect">
            <a:avLst/>
          </a:prstGeom>
          <a:noFill/>
          <a:ln w="9525">
            <a:noFill/>
            <a:miter lim="800000"/>
            <a:headEnd/>
            <a:tailEnd/>
          </a:ln>
          <a:effectLst/>
        </p:spPr>
        <p:txBody>
          <a:bodyPr wrap="none">
            <a:spAutoFit/>
          </a:bodyPr>
          <a:lstStyle/>
          <a:p>
            <a:pPr algn="r"/>
            <a:r>
              <a:rPr lang="en-US" sz="2800" dirty="0" smtClean="0">
                <a:solidFill>
                  <a:srgbClr val="800000"/>
                </a:solidFill>
                <a:latin typeface="Arial Narrow" pitchFamily="34" charset="0"/>
              </a:rPr>
              <a:t>Social media: Opportunities for (almost) direct communication</a:t>
            </a:r>
            <a:endParaRPr lang="en-US" sz="1200" dirty="0">
              <a:solidFill>
                <a:srgbClr val="800000"/>
              </a:solidFill>
              <a:latin typeface="Arial Narrow" pitchFamily="34" charset="0"/>
            </a:endParaRPr>
          </a:p>
        </p:txBody>
      </p:sp>
      <p:pic>
        <p:nvPicPr>
          <p:cNvPr id="3" name="Picture 2"/>
          <p:cNvPicPr>
            <a:picLocks noChangeAspect="1" noChangeArrowheads="1"/>
          </p:cNvPicPr>
          <p:nvPr/>
        </p:nvPicPr>
        <p:blipFill>
          <a:blip r:embed="rId4" cstate="print">
            <a:duotone>
              <a:schemeClr val="accent1">
                <a:shade val="45000"/>
                <a:satMod val="135000"/>
              </a:schemeClr>
              <a:prstClr val="white"/>
            </a:duotone>
          </a:blip>
          <a:stretch>
            <a:fillRect/>
          </a:stretch>
        </p:blipFill>
        <p:spPr bwMode="auto">
          <a:xfrm>
            <a:off x="2391121" y="1631361"/>
            <a:ext cx="6705600" cy="5241375"/>
          </a:xfrm>
          <a:prstGeom prst="rect">
            <a:avLst/>
          </a:prstGeom>
          <a:noFill/>
          <a:ln>
            <a:noFill/>
          </a:ln>
        </p:spPr>
      </p:pic>
      <p:pic>
        <p:nvPicPr>
          <p:cNvPr id="7" name="Picture 2"/>
          <p:cNvPicPr>
            <a:picLocks noChangeAspect="1" noChangeArrowheads="1"/>
          </p:cNvPicPr>
          <p:nvPr/>
        </p:nvPicPr>
        <p:blipFill>
          <a:blip r:embed="rId5" cstate="print"/>
          <a:stretch>
            <a:fillRect/>
          </a:stretch>
        </p:blipFill>
        <p:spPr bwMode="auto">
          <a:xfrm>
            <a:off x="1470305" y="3397588"/>
            <a:ext cx="920816" cy="1376621"/>
          </a:xfrm>
          <a:prstGeom prst="rect">
            <a:avLst/>
          </a:prstGeom>
          <a:ln>
            <a:solidFill>
              <a:srgbClr val="C00000"/>
            </a:solidFill>
          </a:ln>
          <a:effectLst>
            <a:outerShdw blurRad="292100" dist="139700" dir="2700000" algn="tl" rotWithShape="0">
              <a:srgbClr val="333333">
                <a:alpha val="65000"/>
              </a:srgbClr>
            </a:outerShdw>
          </a:effectLst>
        </p:spPr>
      </p:pic>
      <p:pic>
        <p:nvPicPr>
          <p:cNvPr id="8" name="Picture 3"/>
          <p:cNvPicPr>
            <a:picLocks noChangeAspect="1" noChangeArrowheads="1"/>
          </p:cNvPicPr>
          <p:nvPr/>
        </p:nvPicPr>
        <p:blipFill>
          <a:blip r:embed="rId6" cstate="print"/>
          <a:stretch>
            <a:fillRect/>
          </a:stretch>
        </p:blipFill>
        <p:spPr bwMode="auto">
          <a:xfrm>
            <a:off x="1470305" y="2074253"/>
            <a:ext cx="920816" cy="1208571"/>
          </a:xfrm>
          <a:prstGeom prst="rect">
            <a:avLst/>
          </a:prstGeom>
          <a:ln>
            <a:solidFill>
              <a:srgbClr val="C00000"/>
            </a:solidFill>
          </a:ln>
          <a:effectLst>
            <a:outerShdw blurRad="292100" dist="139700" dir="2700000" algn="tl" rotWithShape="0">
              <a:srgbClr val="333333">
                <a:alpha val="65000"/>
              </a:srgbClr>
            </a:outerShdw>
          </a:effectLst>
        </p:spPr>
      </p:pic>
      <p:pic>
        <p:nvPicPr>
          <p:cNvPr id="194561" name="Picture 1"/>
          <p:cNvPicPr>
            <a:picLocks noChangeArrowheads="1"/>
          </p:cNvPicPr>
          <p:nvPr/>
        </p:nvPicPr>
        <p:blipFill>
          <a:blip r:embed="rId7" cstate="print"/>
          <a:srcRect/>
          <a:stretch>
            <a:fillRect/>
          </a:stretch>
        </p:blipFill>
        <p:spPr bwMode="auto">
          <a:xfrm>
            <a:off x="1479712" y="4885165"/>
            <a:ext cx="911410" cy="1275975"/>
          </a:xfrm>
          <a:prstGeom prst="rect">
            <a:avLst/>
          </a:prstGeom>
          <a:ln>
            <a:solidFill>
              <a:srgbClr val="930500"/>
            </a:solidFill>
          </a:ln>
          <a:effectLst>
            <a:outerShdw blurRad="292100" dist="139700" dir="2700000" algn="tl" rotWithShape="0">
              <a:srgbClr val="333333">
                <a:alpha val="65000"/>
              </a:srgbClr>
            </a:outerShdw>
          </a:effectLst>
        </p:spPr>
      </p:pic>
      <p:pic>
        <p:nvPicPr>
          <p:cNvPr id="1026" name="Picture 2" descr="http://d28hgpri8am2if.cloudfront.net/book_images/onix/cvr9780743227308/the-influentials-9780743227308_h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8082" y="2074254"/>
            <a:ext cx="2635486" cy="4086887"/>
          </a:xfrm>
          <a:prstGeom prst="rect">
            <a:avLst/>
          </a:prstGeom>
          <a:ln>
            <a:solidFill>
              <a:srgbClr val="9305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47614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re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8957" y="4419600"/>
            <a:ext cx="1795045" cy="1795045"/>
          </a:xfrm>
          <a:prstGeom prst="rect">
            <a:avLst/>
          </a:prstGeom>
        </p:spPr>
      </p:pic>
      <p:pic>
        <p:nvPicPr>
          <p:cNvPr id="5" name="Picture 4" descr="img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2590802"/>
            <a:ext cx="1213518" cy="1213519"/>
          </a:xfrm>
          <a:prstGeom prst="rect">
            <a:avLst/>
          </a:prstGeom>
        </p:spPr>
      </p:pic>
      <p:pic>
        <p:nvPicPr>
          <p:cNvPr id="6" name="Picture 5"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2971802"/>
            <a:ext cx="1276684" cy="1276684"/>
          </a:xfrm>
          <a:prstGeom prst="rect">
            <a:avLst/>
          </a:prstGeom>
        </p:spPr>
      </p:pic>
      <p:pic>
        <p:nvPicPr>
          <p:cNvPr id="7" name="Picture 6" descr="imgres-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8023"/>
            <a:ext cx="1333500" cy="1333500"/>
          </a:xfrm>
          <a:prstGeom prst="rect">
            <a:avLst/>
          </a:prstGeom>
        </p:spPr>
      </p:pic>
      <p:pic>
        <p:nvPicPr>
          <p:cNvPr id="8" name="Picture 7" descr="imgres-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695" y="1"/>
            <a:ext cx="990600" cy="990600"/>
          </a:xfrm>
          <a:prstGeom prst="rect">
            <a:avLst/>
          </a:prstGeom>
        </p:spPr>
      </p:pic>
      <p:grpSp>
        <p:nvGrpSpPr>
          <p:cNvPr id="13" name="Group 12"/>
          <p:cNvGrpSpPr/>
          <p:nvPr/>
        </p:nvGrpSpPr>
        <p:grpSpPr>
          <a:xfrm>
            <a:off x="838200" y="228601"/>
            <a:ext cx="8120062" cy="6031843"/>
            <a:chOff x="838200" y="228600"/>
            <a:chExt cx="8120062" cy="6031842"/>
          </a:xfrm>
        </p:grpSpPr>
        <p:pic>
          <p:nvPicPr>
            <p:cNvPr id="2062" name="Picture 14" descr="http://dotageeks.com/wp-content/uploads/2015/10/World-Of-Warcraft-Logo-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027" t="13619" r="5323" b="13965"/>
            <a:stretch/>
          </p:blipFill>
          <p:spPr bwMode="auto">
            <a:xfrm>
              <a:off x="3276600" y="4648200"/>
              <a:ext cx="3819505" cy="161224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38200" y="228600"/>
              <a:ext cx="8120062" cy="5041242"/>
              <a:chOff x="838200" y="228600"/>
              <a:chExt cx="8120062" cy="5041242"/>
            </a:xfrm>
          </p:grpSpPr>
          <p:pic>
            <p:nvPicPr>
              <p:cNvPr id="2050" name="Picture 2" descr="http://sciblogs.co.nz/app/uploads/2015/08/logo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9050" y="1524000"/>
                <a:ext cx="2418550" cy="666222"/>
              </a:xfrm>
              <a:prstGeom prst="rect">
                <a:avLst/>
              </a:prstGeom>
              <a:noFill/>
              <a:extLst/>
            </p:spPr>
          </p:pic>
          <p:pic>
            <p:nvPicPr>
              <p:cNvPr id="2054" name="Picture 6" descr="http://www.asbmb.org/assets/0/366/418/428/1474/1476/1484/5d484ee0-3c57-4b12-9dae-f408302c399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228600"/>
                <a:ext cx="3090862" cy="18191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5/53/Wikipedia-logo-en-bi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200" y="2743200"/>
                <a:ext cx="2062644" cy="252664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upload.wikimedia.org/wikipedia/en/thumb/1/1f/Second_Life_logo.svg/1280px-Second_Life_logo.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76912" y="1377388"/>
                <a:ext cx="1576056" cy="653817"/>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descr="imgres-1.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2438400"/>
              <a:ext cx="1299411" cy="1299411"/>
            </a:xfrm>
            <a:prstGeom prst="rect">
              <a:avLst/>
            </a:prstGeom>
          </p:spPr>
        </p:pic>
        <p:pic>
          <p:nvPicPr>
            <p:cNvPr id="11" name="Picture 10" descr="imgres-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10000" y="1219200"/>
              <a:ext cx="2033615" cy="1262982"/>
            </a:xfrm>
            <a:prstGeom prst="rect">
              <a:avLst/>
            </a:prstGeom>
          </p:spPr>
        </p:pic>
      </p:grpSp>
      <p:pic>
        <p:nvPicPr>
          <p:cNvPr id="12" name="Picture 11" descr="imgre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3000" y="5486400"/>
            <a:ext cx="1371600" cy="1371600"/>
          </a:xfrm>
          <a:prstGeom prst="rect">
            <a:avLst/>
          </a:prstGeom>
        </p:spPr>
      </p:pic>
    </p:spTree>
    <p:extLst>
      <p:ext uri="{BB962C8B-B14F-4D97-AF65-F5344CB8AC3E}">
        <p14:creationId xmlns:p14="http://schemas.microsoft.com/office/powerpoint/2010/main" val="2419590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553200" cy="838200"/>
          </a:xfrm>
        </p:spPr>
        <p:txBody>
          <a:bodyPr/>
          <a:lstStyle/>
          <a:p>
            <a:r>
              <a:rPr lang="en-GB" sz="3200" dirty="0" smtClean="0">
                <a:solidFill>
                  <a:srgbClr val="800000"/>
                </a:solidFill>
              </a:rPr>
              <a:t> (Online) Americans are </a:t>
            </a:r>
            <a:r>
              <a:rPr lang="en-GB" sz="3200" dirty="0">
                <a:solidFill>
                  <a:srgbClr val="800000"/>
                </a:solidFill>
              </a:rPr>
              <a:t>u</a:t>
            </a:r>
            <a:r>
              <a:rPr lang="en-GB" sz="3200" dirty="0" smtClean="0">
                <a:solidFill>
                  <a:srgbClr val="800000"/>
                </a:solidFill>
              </a:rPr>
              <a:t>sing </a:t>
            </a:r>
            <a:br>
              <a:rPr lang="en-GB" sz="3200" dirty="0" smtClean="0">
                <a:solidFill>
                  <a:srgbClr val="800000"/>
                </a:solidFill>
              </a:rPr>
            </a:br>
            <a:r>
              <a:rPr lang="en-GB" sz="3200" dirty="0" smtClean="0">
                <a:solidFill>
                  <a:srgbClr val="800000"/>
                </a:solidFill>
              </a:rPr>
              <a:t>these </a:t>
            </a:r>
            <a:r>
              <a:rPr lang="en-GB" sz="3200" dirty="0">
                <a:solidFill>
                  <a:srgbClr val="800000"/>
                </a:solidFill>
              </a:rPr>
              <a:t>p</a:t>
            </a:r>
            <a:r>
              <a:rPr lang="en-GB" sz="3200" dirty="0" smtClean="0">
                <a:solidFill>
                  <a:srgbClr val="800000"/>
                </a:solidFill>
              </a:rPr>
              <a:t>latforms</a:t>
            </a:r>
            <a:endParaRPr lang="en-GB" sz="3200" dirty="0">
              <a:solidFill>
                <a:srgbClr val="800000"/>
              </a:solidFill>
            </a:endParaRPr>
          </a:p>
        </p:txBody>
      </p:sp>
      <p:pic>
        <p:nvPicPr>
          <p:cNvPr id="5" name="Picture 4" descr="social networki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24001"/>
            <a:ext cx="7162800" cy="4637075"/>
          </a:xfrm>
          <a:prstGeom prst="rect">
            <a:avLst/>
          </a:prstGeom>
        </p:spPr>
      </p:pic>
      <p:pic>
        <p:nvPicPr>
          <p:cNvPr id="6" name="Picture 5" descr="sav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71601"/>
            <a:ext cx="9144000" cy="4448099"/>
          </a:xfrm>
          <a:prstGeom prst="rect">
            <a:avLst/>
          </a:prstGeom>
        </p:spPr>
      </p:pic>
    </p:spTree>
    <p:extLst>
      <p:ext uri="{BB962C8B-B14F-4D97-AF65-F5344CB8AC3E}">
        <p14:creationId xmlns:p14="http://schemas.microsoft.com/office/powerpoint/2010/main" val="24104277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685800" y="25146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200" dirty="0" smtClean="0">
                <a:solidFill>
                  <a:srgbClr val="7E0000"/>
                </a:solidFill>
                <a:latin typeface="Arial Narrow" charset="0"/>
                <a:ea typeface="ＭＳ Ｐゴシック" charset="0"/>
                <a:cs typeface="Arial Narrow" charset="0"/>
              </a:rPr>
              <a:t>A case study: GE crops and food</a:t>
            </a:r>
            <a:endParaRPr lang="en-US" sz="3200" dirty="0">
              <a:solidFill>
                <a:srgbClr val="7E0000"/>
              </a:solidFill>
              <a:latin typeface="Arial Narrow" charset="0"/>
              <a:ea typeface="ＭＳ Ｐゴシック" charset="0"/>
              <a:cs typeface="Arial Narrow" charset="0"/>
            </a:endParaRPr>
          </a:p>
        </p:txBody>
      </p:sp>
    </p:spTree>
    <p:extLst>
      <p:ext uri="{BB962C8B-B14F-4D97-AF65-F5344CB8AC3E}">
        <p14:creationId xmlns:p14="http://schemas.microsoft.com/office/powerpoint/2010/main" val="715139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geoengineering.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05201"/>
            <a:ext cx="899160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descr="suggestion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981204"/>
            <a:ext cx="4029075" cy="127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6"/>
          <p:cNvSpPr>
            <a:spLocks noChangeArrowheads="1"/>
          </p:cNvSpPr>
          <p:nvPr/>
        </p:nvSpPr>
        <p:spPr bwMode="auto">
          <a:xfrm>
            <a:off x="4343400" y="3505200"/>
            <a:ext cx="5029200" cy="1524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a:endParaRPr lang="fr-CA"/>
          </a:p>
        </p:txBody>
      </p:sp>
      <p:sp>
        <p:nvSpPr>
          <p:cNvPr id="37892" name="Text Box 4"/>
          <p:cNvSpPr txBox="1">
            <a:spLocks noChangeArrowheads="1"/>
          </p:cNvSpPr>
          <p:nvPr/>
        </p:nvSpPr>
        <p:spPr bwMode="auto">
          <a:xfrm>
            <a:off x="3521080" y="1676403"/>
            <a:ext cx="56229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Times New Roman" charset="0"/>
                <a:ea typeface="ＭＳ Ｐゴシック" charset="0"/>
                <a:cs typeface="ＭＳ Ｐゴシック" charset="0"/>
              </a:defRPr>
            </a:lvl1pPr>
            <a:lvl2pPr marL="806450" indent="-349250" eaLnBrk="0" hangingPunct="0">
              <a:defRPr sz="2000">
                <a:solidFill>
                  <a:schemeClr val="tx1"/>
                </a:solidFill>
                <a:latin typeface="Times New Roman" charset="0"/>
                <a:ea typeface="ＭＳ Ｐゴシック" charset="0"/>
              </a:defRPr>
            </a:lvl2pPr>
            <a:lvl3pPr marL="1263650" indent="-349250" eaLnBrk="0" hangingPunct="0">
              <a:defRPr sz="2000">
                <a:solidFill>
                  <a:schemeClr val="tx1"/>
                </a:solidFill>
                <a:latin typeface="Times New Roman" charset="0"/>
                <a:ea typeface="ＭＳ Ｐゴシック" charset="0"/>
              </a:defRPr>
            </a:lvl3pPr>
            <a:lvl4pPr marL="1720850" indent="-34925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lvl="1" eaLnBrk="1" hangingPunct="1">
              <a:buClr>
                <a:srgbClr val="7F7F7F"/>
              </a:buClr>
              <a:buFont typeface="Wingdings" charset="0"/>
              <a:buChar char="§"/>
            </a:pPr>
            <a:r>
              <a:rPr lang="en-US" sz="2200">
                <a:solidFill>
                  <a:srgbClr val="000000"/>
                </a:solidFill>
                <a:latin typeface="Arial Narrow" charset="0"/>
                <a:cs typeface="Arial Narrow" charset="0"/>
              </a:rPr>
              <a:t>For nanotechnology, </a:t>
            </a:r>
            <a:r>
              <a:rPr lang="en-US" sz="2200" b="1">
                <a:solidFill>
                  <a:srgbClr val="000000"/>
                </a:solidFill>
                <a:latin typeface="Arial Narrow" charset="0"/>
                <a:cs typeface="Arial Narrow" charset="0"/>
              </a:rPr>
              <a:t>discrepancy</a:t>
            </a:r>
            <a:r>
              <a:rPr lang="en-US" sz="2200">
                <a:solidFill>
                  <a:srgbClr val="000000"/>
                </a:solidFill>
                <a:latin typeface="Arial Narrow" charset="0"/>
                <a:cs typeface="Arial Narrow" charset="0"/>
              </a:rPr>
              <a:t> between </a:t>
            </a:r>
          </a:p>
          <a:p>
            <a:pPr lvl="2" eaLnBrk="1" hangingPunct="1">
              <a:buClr>
                <a:srgbClr val="7F7F7F"/>
              </a:buClr>
              <a:buFont typeface="Wingdings" charset="0"/>
              <a:buChar char="§"/>
            </a:pPr>
            <a:r>
              <a:rPr lang="en-US" sz="2200">
                <a:solidFill>
                  <a:srgbClr val="000000"/>
                </a:solidFill>
                <a:latin typeface="Arial Narrow" charset="0"/>
                <a:cs typeface="Arial Narrow" charset="0"/>
              </a:rPr>
              <a:t>Searches:</a:t>
            </a:r>
          </a:p>
          <a:p>
            <a:pPr lvl="3" eaLnBrk="1" hangingPunct="1">
              <a:buClr>
                <a:srgbClr val="7F7F7F"/>
              </a:buClr>
              <a:buFont typeface="Wingdings" charset="0"/>
              <a:buChar char="§"/>
            </a:pPr>
            <a:r>
              <a:rPr lang="en-US" sz="2200">
                <a:solidFill>
                  <a:srgbClr val="000000"/>
                </a:solidFill>
                <a:latin typeface="Arial Narrow" charset="0"/>
                <a:cs typeface="Arial Narrow" charset="0"/>
              </a:rPr>
              <a:t>what people look for (tracked by Nielsen online)</a:t>
            </a:r>
          </a:p>
          <a:p>
            <a:pPr lvl="2" eaLnBrk="1" hangingPunct="1">
              <a:buClr>
                <a:srgbClr val="7F7F7F"/>
              </a:buClr>
              <a:buFont typeface="Wingdings" charset="0"/>
              <a:buChar char="§"/>
            </a:pPr>
            <a:r>
              <a:rPr lang="en-US" sz="2200">
                <a:solidFill>
                  <a:srgbClr val="000000"/>
                </a:solidFill>
                <a:latin typeface="Arial Narrow" charset="0"/>
                <a:cs typeface="Arial Narrow" charset="0"/>
              </a:rPr>
              <a:t>Results:</a:t>
            </a:r>
          </a:p>
          <a:p>
            <a:pPr lvl="3" eaLnBrk="1" hangingPunct="1">
              <a:buClr>
                <a:srgbClr val="7F7F7F"/>
              </a:buClr>
              <a:buFont typeface="Wingdings" charset="0"/>
              <a:buChar char="§"/>
            </a:pPr>
            <a:r>
              <a:rPr lang="en-US" sz="2200">
                <a:solidFill>
                  <a:srgbClr val="000000"/>
                </a:solidFill>
                <a:latin typeface="Arial Narrow" charset="0"/>
                <a:cs typeface="Arial Narrow" charset="0"/>
              </a:rPr>
              <a:t>what search terms are suggested to them (Google suggest data)</a:t>
            </a:r>
          </a:p>
          <a:p>
            <a:pPr lvl="3" eaLnBrk="1" hangingPunct="1">
              <a:buClr>
                <a:srgbClr val="7F7F7F"/>
              </a:buClr>
              <a:buFont typeface="Wingdings" charset="0"/>
              <a:buChar char="§"/>
            </a:pPr>
            <a:r>
              <a:rPr lang="en-US" sz="2200">
                <a:solidFill>
                  <a:srgbClr val="000000"/>
                </a:solidFill>
                <a:latin typeface="Arial Narrow" charset="0"/>
                <a:cs typeface="Arial Narrow" charset="0"/>
              </a:rPr>
              <a:t>what they find (content analysis of top ranked search results in Google)</a:t>
            </a:r>
          </a:p>
        </p:txBody>
      </p:sp>
      <p:sp>
        <p:nvSpPr>
          <p:cNvPr id="8" name="Title 1"/>
          <p:cNvSpPr txBox="1">
            <a:spLocks/>
          </p:cNvSpPr>
          <p:nvPr/>
        </p:nvSpPr>
        <p:spPr>
          <a:xfrm>
            <a:off x="457200" y="228600"/>
            <a:ext cx="8763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65" charset="0"/>
              </a:defRPr>
            </a:lvl6pPr>
            <a:lvl7pPr marL="914400" algn="ctr" rtl="0" fontAlgn="base">
              <a:spcBef>
                <a:spcPct val="0"/>
              </a:spcBef>
              <a:spcAft>
                <a:spcPct val="0"/>
              </a:spcAft>
              <a:defRPr sz="4400">
                <a:solidFill>
                  <a:schemeClr val="tx2"/>
                </a:solidFill>
                <a:latin typeface="Times New Roman" pitchFamily="-65" charset="0"/>
              </a:defRPr>
            </a:lvl7pPr>
            <a:lvl8pPr marL="1371600" algn="ctr" rtl="0" fontAlgn="base">
              <a:spcBef>
                <a:spcPct val="0"/>
              </a:spcBef>
              <a:spcAft>
                <a:spcPct val="0"/>
              </a:spcAft>
              <a:defRPr sz="4400">
                <a:solidFill>
                  <a:schemeClr val="tx2"/>
                </a:solidFill>
                <a:latin typeface="Times New Roman" pitchFamily="-65" charset="0"/>
              </a:defRPr>
            </a:lvl8pPr>
            <a:lvl9pPr marL="1828800" algn="ctr" rtl="0" fontAlgn="base">
              <a:spcBef>
                <a:spcPct val="0"/>
              </a:spcBef>
              <a:spcAft>
                <a:spcPct val="0"/>
              </a:spcAft>
              <a:defRPr sz="4400">
                <a:solidFill>
                  <a:schemeClr val="tx2"/>
                </a:solidFill>
                <a:latin typeface="Times New Roman" pitchFamily="-65" charset="0"/>
              </a:defRPr>
            </a:lvl9pPr>
          </a:lstStyle>
          <a:p>
            <a:r>
              <a:rPr lang="en-GB" sz="2800" dirty="0" smtClean="0">
                <a:solidFill>
                  <a:srgbClr val="800000"/>
                </a:solidFill>
                <a:latin typeface="Arial Narrow"/>
                <a:cs typeface="Arial Narrow"/>
              </a:rPr>
              <a:t>What are consumers likely to encounter online when they search? </a:t>
            </a:r>
          </a:p>
          <a:p>
            <a:r>
              <a:rPr lang="en-GB" sz="2800" dirty="0" smtClean="0">
                <a:solidFill>
                  <a:srgbClr val="800000"/>
                </a:solidFill>
                <a:latin typeface="Arial Narrow"/>
                <a:cs typeface="Arial Narrow"/>
              </a:rPr>
              <a:t>We can get insights from “big data” approaches </a:t>
            </a:r>
            <a:endParaRPr lang="en-GB" sz="2800" dirty="0">
              <a:solidFill>
                <a:srgbClr val="800000"/>
              </a:solidFill>
              <a:latin typeface="Arial Narrow"/>
              <a:cs typeface="Arial Narrow"/>
            </a:endParaRPr>
          </a:p>
        </p:txBody>
      </p:sp>
      <p:sp>
        <p:nvSpPr>
          <p:cNvPr id="2" name="Rectangle 1"/>
          <p:cNvSpPr/>
          <p:nvPr/>
        </p:nvSpPr>
        <p:spPr>
          <a:xfrm>
            <a:off x="762000" y="5486404"/>
            <a:ext cx="7239000" cy="1015663"/>
          </a:xfrm>
          <a:prstGeom prst="rect">
            <a:avLst/>
          </a:prstGeom>
        </p:spPr>
        <p:txBody>
          <a:bodyPr wrap="square">
            <a:spAutoFit/>
          </a:bodyPr>
          <a:lstStyle/>
          <a:p>
            <a:r>
              <a:rPr lang="en-US" dirty="0" err="1">
                <a:solidFill>
                  <a:srgbClr val="800000"/>
                </a:solidFill>
                <a:latin typeface="Arial Narrow"/>
                <a:cs typeface="Arial Narrow"/>
              </a:rPr>
              <a:t>Ladwig</a:t>
            </a:r>
            <a:r>
              <a:rPr lang="en-US" dirty="0">
                <a:solidFill>
                  <a:srgbClr val="800000"/>
                </a:solidFill>
                <a:latin typeface="Arial Narrow"/>
                <a:cs typeface="Arial Narrow"/>
              </a:rPr>
              <a:t>, P., Anderson, A. A., Brossard, D., Scheufele, D. A., &amp; Shaw, B. (2010). Narrowing the </a:t>
            </a:r>
            <a:r>
              <a:rPr lang="en-US" dirty="0" err="1">
                <a:solidFill>
                  <a:srgbClr val="800000"/>
                </a:solidFill>
                <a:latin typeface="Arial Narrow"/>
                <a:cs typeface="Arial Narrow"/>
              </a:rPr>
              <a:t>nano</a:t>
            </a:r>
            <a:r>
              <a:rPr lang="en-US" dirty="0">
                <a:solidFill>
                  <a:srgbClr val="800000"/>
                </a:solidFill>
                <a:latin typeface="Arial Narrow"/>
                <a:cs typeface="Arial Narrow"/>
              </a:rPr>
              <a:t> discourse? </a:t>
            </a:r>
            <a:r>
              <a:rPr lang="en-US" i="1" dirty="0">
                <a:solidFill>
                  <a:srgbClr val="800000"/>
                </a:solidFill>
                <a:latin typeface="Arial Narrow"/>
                <a:cs typeface="Arial Narrow"/>
              </a:rPr>
              <a:t>Materials Today, 13</a:t>
            </a:r>
            <a:r>
              <a:rPr lang="en-US" dirty="0">
                <a:solidFill>
                  <a:srgbClr val="800000"/>
                </a:solidFill>
                <a:latin typeface="Arial Narrow"/>
                <a:cs typeface="Arial Narrow"/>
              </a:rPr>
              <a:t>(5), 52-54. </a:t>
            </a:r>
            <a:r>
              <a:rPr lang="en-US" dirty="0" err="1">
                <a:solidFill>
                  <a:srgbClr val="800000"/>
                </a:solidFill>
                <a:latin typeface="Arial Narrow"/>
                <a:cs typeface="Arial Narrow"/>
              </a:rPr>
              <a:t>doi</a:t>
            </a:r>
            <a:r>
              <a:rPr lang="en-US" dirty="0">
                <a:solidFill>
                  <a:srgbClr val="800000"/>
                </a:solidFill>
                <a:latin typeface="Arial Narrow"/>
                <a:cs typeface="Arial Narrow"/>
              </a:rPr>
              <a:t>: 10.1016/s1369-7021(10)70084-5</a:t>
            </a:r>
          </a:p>
        </p:txBody>
      </p:sp>
    </p:spTree>
    <p:extLst>
      <p:ext uri="{BB962C8B-B14F-4D97-AF65-F5344CB8AC3E}">
        <p14:creationId xmlns:p14="http://schemas.microsoft.com/office/powerpoint/2010/main" val="35580643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1143000" y="279400"/>
            <a:ext cx="843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r>
              <a:rPr lang="en-US" sz="2800" dirty="0">
                <a:solidFill>
                  <a:srgbClr val="800000"/>
                </a:solidFill>
                <a:latin typeface="Arial Narrow" charset="0"/>
                <a:cs typeface="Arial Narrow" charset="0"/>
              </a:rPr>
              <a:t>What </a:t>
            </a:r>
            <a:r>
              <a:rPr lang="en-US" sz="2800" dirty="0" smtClean="0">
                <a:solidFill>
                  <a:srgbClr val="800000"/>
                </a:solidFill>
                <a:latin typeface="Arial Narrow" charset="0"/>
                <a:cs typeface="Arial Narrow" charset="0"/>
              </a:rPr>
              <a:t>this means </a:t>
            </a:r>
            <a:r>
              <a:rPr lang="en-US" sz="2800" dirty="0">
                <a:solidFill>
                  <a:srgbClr val="800000"/>
                </a:solidFill>
                <a:latin typeface="Arial Narrow" charset="0"/>
                <a:cs typeface="Arial Narrow" charset="0"/>
              </a:rPr>
              <a:t>for </a:t>
            </a:r>
            <a:r>
              <a:rPr lang="en-US" sz="2800" dirty="0" smtClean="0">
                <a:solidFill>
                  <a:srgbClr val="800000"/>
                </a:solidFill>
                <a:latin typeface="Arial Narrow" charset="0"/>
                <a:cs typeface="Arial Narrow" charset="0"/>
              </a:rPr>
              <a:t>science-informed audiences</a:t>
            </a:r>
            <a:endParaRPr lang="en-US" sz="2800" dirty="0">
              <a:solidFill>
                <a:srgbClr val="800000"/>
              </a:solidFill>
              <a:latin typeface="Arial Narrow" charset="0"/>
              <a:cs typeface="Arial Narrow" charset="0"/>
            </a:endParaRPr>
          </a:p>
        </p:txBody>
      </p:sp>
      <p:sp>
        <p:nvSpPr>
          <p:cNvPr id="37892" name="Text Box 4"/>
          <p:cNvSpPr txBox="1">
            <a:spLocks noChangeArrowheads="1"/>
          </p:cNvSpPr>
          <p:nvPr/>
        </p:nvSpPr>
        <p:spPr bwMode="auto">
          <a:xfrm>
            <a:off x="838200" y="1447800"/>
            <a:ext cx="6623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Times New Roman" charset="0"/>
                <a:ea typeface="ＭＳ Ｐゴシック" charset="0"/>
                <a:cs typeface="ＭＳ Ｐゴシック" charset="0"/>
              </a:defRPr>
            </a:lvl1pPr>
            <a:lvl2pPr marL="806450" indent="-3492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lvl="1" eaLnBrk="1" hangingPunct="1">
              <a:buClr>
                <a:srgbClr val="7F7F7F"/>
              </a:buClr>
              <a:buFont typeface="Wingdings" charset="0"/>
              <a:buChar char="§"/>
            </a:pPr>
            <a:r>
              <a:rPr lang="en-US">
                <a:solidFill>
                  <a:srgbClr val="000000"/>
                </a:solidFill>
                <a:latin typeface="Arial Narrow" charset="0"/>
                <a:cs typeface="Arial Narrow" charset="0"/>
              </a:rPr>
              <a:t>Potential of </a:t>
            </a:r>
            <a:r>
              <a:rPr lang="ja-JP" altLang="en-US">
                <a:solidFill>
                  <a:srgbClr val="000000"/>
                </a:solidFill>
                <a:latin typeface="Arial Narrow" charset="0"/>
                <a:cs typeface="Arial Narrow" charset="0"/>
              </a:rPr>
              <a:t>“</a:t>
            </a:r>
            <a:r>
              <a:rPr lang="en-US" altLang="ja-JP">
                <a:solidFill>
                  <a:srgbClr val="000000"/>
                </a:solidFill>
                <a:latin typeface="Arial Narrow" charset="0"/>
                <a:cs typeface="Arial Narrow" charset="0"/>
              </a:rPr>
              <a:t>self-reinforcing informational spirals</a:t>
            </a:r>
            <a:r>
              <a:rPr lang="ja-JP" altLang="en-US">
                <a:solidFill>
                  <a:srgbClr val="000000"/>
                </a:solidFill>
                <a:latin typeface="Arial Narrow" charset="0"/>
                <a:cs typeface="Arial Narrow" charset="0"/>
              </a:rPr>
              <a:t>”</a:t>
            </a:r>
            <a:endParaRPr lang="en-US">
              <a:solidFill>
                <a:srgbClr val="000000"/>
              </a:solidFill>
              <a:latin typeface="Arial Narrow" charset="0"/>
              <a:cs typeface="Arial Narrow" charset="0"/>
            </a:endParaRPr>
          </a:p>
        </p:txBody>
      </p:sp>
      <p:sp>
        <p:nvSpPr>
          <p:cNvPr id="6" name="Text Box 4"/>
          <p:cNvSpPr txBox="1">
            <a:spLocks noChangeArrowheads="1"/>
          </p:cNvSpPr>
          <p:nvPr/>
        </p:nvSpPr>
        <p:spPr bwMode="auto">
          <a:xfrm>
            <a:off x="820738" y="4656668"/>
            <a:ext cx="6318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Times New Roman" charset="0"/>
                <a:ea typeface="ＭＳ Ｐゴシック" charset="0"/>
                <a:cs typeface="ＭＳ Ｐゴシック" charset="0"/>
              </a:defRPr>
            </a:lvl1pPr>
            <a:lvl2pPr marL="806450" indent="-3492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lvl="1" eaLnBrk="1" hangingPunct="1">
              <a:buClr>
                <a:srgbClr val="7F7F7F"/>
              </a:buClr>
              <a:buFont typeface="Wingdings" charset="0"/>
              <a:buChar char="§"/>
            </a:pPr>
            <a:r>
              <a:rPr lang="en-US" dirty="0">
                <a:solidFill>
                  <a:srgbClr val="000000"/>
                </a:solidFill>
                <a:latin typeface="Arial Narrow" charset="0"/>
                <a:cs typeface="Arial Narrow" charset="0"/>
              </a:rPr>
              <a:t>Are opinions formed based on how Google presents results rather than on what individuals are searching?</a:t>
            </a:r>
          </a:p>
        </p:txBody>
      </p:sp>
      <p:graphicFrame>
        <p:nvGraphicFramePr>
          <p:cNvPr id="2" name="Diagram 1"/>
          <p:cNvGraphicFramePr/>
          <p:nvPr/>
        </p:nvGraphicFramePr>
        <p:xfrm>
          <a:off x="1766103" y="2271688"/>
          <a:ext cx="3440944" cy="2229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a:spLocks noChangeArrowheads="1"/>
          </p:cNvSpPr>
          <p:nvPr/>
        </p:nvSpPr>
        <p:spPr bwMode="auto">
          <a:xfrm>
            <a:off x="1447800" y="5715004"/>
            <a:ext cx="28914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spcBef>
                <a:spcPct val="0"/>
              </a:spcBef>
            </a:pPr>
            <a:r>
              <a:rPr lang="en-US" sz="1400" dirty="0">
                <a:latin typeface="Arial Narrow" charset="0"/>
                <a:cs typeface="Arial Narrow" charset="0"/>
              </a:rPr>
              <a:t>Li et al. 2011; Brossard &amp; Scheufele 2013</a:t>
            </a:r>
            <a:endParaRPr lang="en-US" dirty="0">
              <a:latin typeface="Arial Narrow" charset="0"/>
              <a:cs typeface="Arial Narrow" charset="0"/>
            </a:endParaRPr>
          </a:p>
        </p:txBody>
      </p:sp>
      <p:pic>
        <p:nvPicPr>
          <p:cNvPr id="8" name="Picture 7" descr="OB-NZ103_bkrvbu_DV_2011051914015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73768" y="1943103"/>
            <a:ext cx="179863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5935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P spid="37892" grpId="0"/>
      <p:bldGraphic spid="2" grpId="0">
        <p:bldAsOne/>
      </p:bldGraphic>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533400" y="304803"/>
            <a:ext cx="8432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algn="ctr" eaLnBrk="1" hangingPunct="1"/>
            <a:r>
              <a:rPr lang="en-US" sz="2800" dirty="0" smtClean="0">
                <a:solidFill>
                  <a:srgbClr val="800000"/>
                </a:solidFill>
                <a:latin typeface="Arial Narrow" charset="0"/>
                <a:cs typeface="Arial Narrow" charset="0"/>
              </a:rPr>
              <a:t>Novel “big data” content analysis tool based on intelligent algorithms can provide insightful data</a:t>
            </a:r>
            <a:endParaRPr lang="en-US" sz="2800" dirty="0">
              <a:solidFill>
                <a:srgbClr val="800000"/>
              </a:solidFill>
              <a:latin typeface="Arial Narrow" charset="0"/>
              <a:cs typeface="Arial Narrow" charset="0"/>
            </a:endParaRPr>
          </a:p>
        </p:txBody>
      </p:sp>
      <p:sp>
        <p:nvSpPr>
          <p:cNvPr id="3" name="Text Box 4"/>
          <p:cNvSpPr txBox="1">
            <a:spLocks noChangeArrowheads="1"/>
          </p:cNvSpPr>
          <p:nvPr>
            <p:custDataLst>
              <p:tags r:id="rId1"/>
            </p:custDataLst>
          </p:nvPr>
        </p:nvSpPr>
        <p:spPr bwMode="auto">
          <a:xfrm>
            <a:off x="509592" y="1565275"/>
            <a:ext cx="7877175" cy="431742"/>
          </a:xfrm>
          <a:prstGeom prst="rect">
            <a:avLst/>
          </a:prstGeom>
          <a:noFill/>
          <a:ln w="9525">
            <a:noFill/>
            <a:miter lim="800000"/>
            <a:headEnd/>
            <a:tailEnd/>
          </a:ln>
          <a:effectLst/>
        </p:spPr>
        <p:txBody>
          <a:bodyPr>
            <a:spAutoFit/>
          </a:bodyPr>
          <a:lstStyle>
            <a:lvl1pPr marL="342900" indent="-342900">
              <a:defRPr>
                <a:solidFill>
                  <a:schemeClr val="tx1"/>
                </a:solidFill>
                <a:latin typeface="Calibri" charset="0"/>
                <a:ea typeface="ＭＳ Ｐゴシック" charset="0"/>
              </a:defRPr>
            </a:lvl1pPr>
            <a:lvl2pPr marL="868363" indent="-287338">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nSpc>
                <a:spcPts val="2600"/>
              </a:lnSpc>
              <a:spcBef>
                <a:spcPts val="600"/>
              </a:spcBef>
              <a:buClr>
                <a:srgbClr val="930500"/>
              </a:buClr>
              <a:buFont typeface="Wingdings" charset="0"/>
              <a:buChar char="§"/>
            </a:pPr>
            <a:endParaRPr lang="en-GB" sz="2400">
              <a:solidFill>
                <a:srgbClr val="7F7F7F"/>
              </a:solidFill>
              <a:latin typeface="Arial Narrow" charset="0"/>
            </a:endParaRPr>
          </a:p>
        </p:txBody>
      </p:sp>
      <p:sp>
        <p:nvSpPr>
          <p:cNvPr id="4" name="Text Box 4"/>
          <p:cNvSpPr txBox="1">
            <a:spLocks noChangeArrowheads="1"/>
          </p:cNvSpPr>
          <p:nvPr>
            <p:custDataLst>
              <p:tags r:id="rId2"/>
            </p:custDataLst>
          </p:nvPr>
        </p:nvSpPr>
        <p:spPr bwMode="auto">
          <a:xfrm>
            <a:off x="533404" y="1600200"/>
            <a:ext cx="8324851" cy="125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60000"/>
                </a:solidFill>
                <a:latin typeface="Arial Narrow" charset="0"/>
                <a:ea typeface="ＭＳ Ｐゴシック" charset="0"/>
              </a:defRPr>
            </a:lvl1pPr>
            <a:lvl2pPr marL="923925">
              <a:defRPr sz="2000">
                <a:solidFill>
                  <a:srgbClr val="960000"/>
                </a:solidFill>
                <a:latin typeface="Arial Narrow" charset="0"/>
                <a:ea typeface="ＭＳ Ｐゴシック" charset="0"/>
              </a:defRPr>
            </a:lvl2pPr>
            <a:lvl3pPr marL="1485900" indent="-342900">
              <a:defRPr sz="2000">
                <a:solidFill>
                  <a:schemeClr val="tx1"/>
                </a:solidFill>
                <a:latin typeface="Arial Narrow" charset="0"/>
                <a:ea typeface="ＭＳ Ｐゴシック" charset="0"/>
              </a:defRPr>
            </a:lvl3pPr>
            <a:lvl4pPr>
              <a:defRPr>
                <a:solidFill>
                  <a:schemeClr val="tx1"/>
                </a:solidFill>
                <a:latin typeface="Arial Narrow" charset="0"/>
                <a:ea typeface="ＭＳ Ｐゴシック" charset="0"/>
              </a:defRPr>
            </a:lvl4pPr>
            <a:lvl5pPr>
              <a:defRPr>
                <a:solidFill>
                  <a:schemeClr val="tx1"/>
                </a:solidFill>
                <a:latin typeface="Arial Narrow" charset="0"/>
                <a:ea typeface="ＭＳ Ｐゴシック" charset="0"/>
              </a:defRPr>
            </a:lvl5pPr>
            <a:lvl6pPr eaLnBrk="0" fontAlgn="base" hangingPunct="0">
              <a:spcAft>
                <a:spcPct val="0"/>
              </a:spcAft>
              <a:buFont typeface="Arial" charset="0"/>
              <a:defRPr>
                <a:solidFill>
                  <a:schemeClr val="tx1"/>
                </a:solidFill>
                <a:latin typeface="Arial Narrow" charset="0"/>
                <a:ea typeface="ＭＳ Ｐゴシック" charset="0"/>
              </a:defRPr>
            </a:lvl6pPr>
            <a:lvl7pPr eaLnBrk="0" fontAlgn="base" hangingPunct="0">
              <a:spcAft>
                <a:spcPct val="0"/>
              </a:spcAft>
              <a:buFont typeface="Arial" charset="0"/>
              <a:defRPr>
                <a:solidFill>
                  <a:schemeClr val="tx1"/>
                </a:solidFill>
                <a:latin typeface="Arial Narrow" charset="0"/>
                <a:ea typeface="ＭＳ Ｐゴシック" charset="0"/>
              </a:defRPr>
            </a:lvl7pPr>
            <a:lvl8pPr eaLnBrk="0" fontAlgn="base" hangingPunct="0">
              <a:spcAft>
                <a:spcPct val="0"/>
              </a:spcAft>
              <a:buFont typeface="Arial" charset="0"/>
              <a:defRPr>
                <a:solidFill>
                  <a:schemeClr val="tx1"/>
                </a:solidFill>
                <a:latin typeface="Arial Narrow" charset="0"/>
                <a:ea typeface="ＭＳ Ｐゴシック" charset="0"/>
              </a:defRPr>
            </a:lvl8pPr>
            <a:lvl9pPr eaLnBrk="0" fontAlgn="base" hangingPunct="0">
              <a:spcAft>
                <a:spcPct val="0"/>
              </a:spcAft>
              <a:buFont typeface="Arial" charset="0"/>
              <a:defRPr>
                <a:solidFill>
                  <a:schemeClr val="tx1"/>
                </a:solidFill>
                <a:latin typeface="Arial Narrow" charset="0"/>
                <a:ea typeface="ＭＳ Ｐゴシック" charset="0"/>
              </a:defRPr>
            </a:lvl9pPr>
          </a:lstStyle>
          <a:p>
            <a:pPr lvl="1" indent="-342900">
              <a:lnSpc>
                <a:spcPts val="2600"/>
              </a:lnSpc>
              <a:spcBef>
                <a:spcPts val="600"/>
              </a:spcBef>
              <a:buClr>
                <a:srgbClr val="930500"/>
              </a:buClr>
              <a:buFont typeface="Wingdings" charset="0"/>
              <a:buChar char="§"/>
            </a:pPr>
            <a:r>
              <a:rPr lang="en-US" sz="2400" dirty="0">
                <a:solidFill>
                  <a:schemeClr val="tx1"/>
                </a:solidFill>
              </a:rPr>
              <a:t>“Supervised machine learning methods”</a:t>
            </a:r>
          </a:p>
          <a:p>
            <a:pPr lvl="2">
              <a:lnSpc>
                <a:spcPts val="2600"/>
              </a:lnSpc>
              <a:spcBef>
                <a:spcPts val="600"/>
              </a:spcBef>
              <a:buClr>
                <a:srgbClr val="930500"/>
              </a:buClr>
              <a:buFont typeface="Wingdings" charset="0"/>
              <a:buChar char="§"/>
            </a:pPr>
            <a:r>
              <a:rPr lang="en-US" sz="2400" dirty="0"/>
              <a:t>Commercial tools (e.g., Crimson Hexagon </a:t>
            </a:r>
            <a:r>
              <a:rPr lang="en-US" sz="2400" dirty="0" err="1"/>
              <a:t>ForSight</a:t>
            </a:r>
            <a:r>
              <a:rPr lang="en-US" sz="2400" dirty="0"/>
              <a:t>)</a:t>
            </a:r>
          </a:p>
          <a:p>
            <a:pPr lvl="2">
              <a:lnSpc>
                <a:spcPts val="2600"/>
              </a:lnSpc>
              <a:spcBef>
                <a:spcPts val="600"/>
              </a:spcBef>
              <a:buClr>
                <a:srgbClr val="930500"/>
              </a:buClr>
              <a:buFont typeface="Wingdings" charset="0"/>
              <a:buChar char="§"/>
            </a:pPr>
            <a:endParaRPr lang="en-US" sz="2400" dirty="0">
              <a:solidFill>
                <a:srgbClr val="960000"/>
              </a:solidFill>
            </a:endParaRPr>
          </a:p>
        </p:txBody>
      </p:sp>
      <p:grpSp>
        <p:nvGrpSpPr>
          <p:cNvPr id="27" name="Group 26"/>
          <p:cNvGrpSpPr/>
          <p:nvPr/>
        </p:nvGrpSpPr>
        <p:grpSpPr>
          <a:xfrm>
            <a:off x="830267" y="2530477"/>
            <a:ext cx="8181975" cy="3765551"/>
            <a:chOff x="830263" y="2530475"/>
            <a:chExt cx="8181975" cy="3765550"/>
          </a:xfrm>
        </p:grpSpPr>
        <p:sp>
          <p:nvSpPr>
            <p:cNvPr id="5" name="Curved Down Arrow 4"/>
            <p:cNvSpPr/>
            <p:nvPr/>
          </p:nvSpPr>
          <p:spPr>
            <a:xfrm rot="1347204">
              <a:off x="3486151" y="3573463"/>
              <a:ext cx="1189037" cy="346075"/>
            </a:xfrm>
            <a:prstGeom prst="curvedDownArrow">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chemeClr val="tx1"/>
                </a:solidFill>
                <a:latin typeface="Calibri" charset="0"/>
                <a:ea typeface="ＭＳ Ｐゴシック" charset="0"/>
              </a:endParaRPr>
            </a:p>
          </p:txBody>
        </p:sp>
        <p:sp>
          <p:nvSpPr>
            <p:cNvPr id="6" name="Rectangle 5"/>
            <p:cNvSpPr/>
            <p:nvPr/>
          </p:nvSpPr>
          <p:spPr>
            <a:xfrm>
              <a:off x="3944938" y="3854450"/>
              <a:ext cx="1704975" cy="1366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Arial Narrow" panose="020B0606020202030204" pitchFamily="34" charset="0"/>
                </a:rPr>
                <a:t>Supervised sentiment classifier</a:t>
              </a:r>
            </a:p>
          </p:txBody>
        </p:sp>
        <p:sp>
          <p:nvSpPr>
            <p:cNvPr id="7" name="Curved Down Arrow 6"/>
            <p:cNvSpPr/>
            <p:nvPr/>
          </p:nvSpPr>
          <p:spPr>
            <a:xfrm rot="20476726">
              <a:off x="5056188" y="3560763"/>
              <a:ext cx="1189038" cy="347662"/>
            </a:xfrm>
            <a:prstGeom prst="curvedDownArrow">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chemeClr val="tx1"/>
                </a:solidFill>
                <a:latin typeface="Calibri" charset="0"/>
                <a:ea typeface="ＭＳ Ｐゴシック" charset="0"/>
              </a:endParaRPr>
            </a:p>
          </p:txBody>
        </p:sp>
        <p:sp>
          <p:nvSpPr>
            <p:cNvPr id="8" name="Rectangle 7"/>
            <p:cNvSpPr/>
            <p:nvPr/>
          </p:nvSpPr>
          <p:spPr>
            <a:xfrm>
              <a:off x="1344613" y="2930525"/>
              <a:ext cx="2346325" cy="512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sz="1600" b="1">
                <a:solidFill>
                  <a:schemeClr val="tx1"/>
                </a:solidFill>
                <a:latin typeface="Arial Narrow" charset="0"/>
                <a:ea typeface="ＭＳ Ｐゴシック"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2646363"/>
              <a:ext cx="62071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54813" y="2530475"/>
              <a:ext cx="81756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830263" y="4216400"/>
              <a:ext cx="3519488" cy="512763"/>
              <a:chOff x="-117513" y="4376735"/>
              <a:chExt cx="3519974" cy="513183"/>
            </a:xfrm>
          </p:grpSpPr>
          <p:sp>
            <p:nvSpPr>
              <p:cNvPr id="12" name="Rectangle 11"/>
              <p:cNvSpPr/>
              <p:nvPr/>
            </p:nvSpPr>
            <p:spPr>
              <a:xfrm>
                <a:off x="1055812" y="4376735"/>
                <a:ext cx="2346649" cy="513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Arial Narrow" panose="020B0606020202030204" pitchFamily="34" charset="0"/>
                  </a:rPr>
                  <a:t>Coding </a:t>
                </a:r>
              </a:p>
              <a:p>
                <a:pPr algn="ctr">
                  <a:defRPr/>
                </a:pPr>
                <a:r>
                  <a:rPr lang="en-US" sz="1600" dirty="0">
                    <a:solidFill>
                      <a:schemeClr val="tx1"/>
                    </a:solidFill>
                    <a:latin typeface="Arial Narrow" panose="020B0606020202030204" pitchFamily="34" charset="0"/>
                  </a:rPr>
                  <a:t>categories</a:t>
                </a:r>
              </a:p>
            </p:txBody>
          </p:sp>
          <p:sp>
            <p:nvSpPr>
              <p:cNvPr id="13" name="Rectangle 12"/>
              <p:cNvSpPr/>
              <p:nvPr/>
            </p:nvSpPr>
            <p:spPr>
              <a:xfrm>
                <a:off x="-117513" y="4376735"/>
                <a:ext cx="2346649" cy="513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Arial Narrow" panose="020B0606020202030204" pitchFamily="34" charset="0"/>
                  </a:rPr>
                  <a:t>Documents</a:t>
                </a:r>
              </a:p>
            </p:txBody>
          </p:sp>
          <p:cxnSp>
            <p:nvCxnSpPr>
              <p:cNvPr id="14" name="Straight Arrow Connector 13"/>
              <p:cNvCxnSpPr/>
              <p:nvPr/>
            </p:nvCxnSpPr>
            <p:spPr>
              <a:xfrm>
                <a:off x="1500373" y="4632532"/>
                <a:ext cx="335008" cy="0"/>
              </a:xfrm>
              <a:prstGeom prst="straightConnector1">
                <a:avLst/>
              </a:prstGeom>
              <a:ln>
                <a:solidFill>
                  <a:srgbClr val="E22A4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a:grpSpLocks/>
            </p:cNvGrpSpPr>
            <p:nvPr/>
          </p:nvGrpSpPr>
          <p:grpSpPr bwMode="auto">
            <a:xfrm>
              <a:off x="1355726" y="3321050"/>
              <a:ext cx="7050087" cy="2974975"/>
              <a:chOff x="408085" y="3481143"/>
              <a:chExt cx="7049737" cy="2975643"/>
            </a:xfrm>
          </p:grpSpPr>
          <p:grpSp>
            <p:nvGrpSpPr>
              <p:cNvPr id="16" name="Group 46"/>
              <p:cNvGrpSpPr>
                <a:grpSpLocks/>
              </p:cNvGrpSpPr>
              <p:nvPr/>
            </p:nvGrpSpPr>
            <p:grpSpPr bwMode="auto">
              <a:xfrm>
                <a:off x="408085" y="3481143"/>
                <a:ext cx="7049737" cy="2975643"/>
                <a:chOff x="408085" y="3481143"/>
                <a:chExt cx="7049737" cy="2975643"/>
              </a:xfrm>
            </p:grpSpPr>
            <p:sp>
              <p:nvSpPr>
                <p:cNvPr id="19" name="Oval 18"/>
                <p:cNvSpPr/>
                <p:nvPr>
                  <p:custDataLst>
                    <p:tags r:id="rId3"/>
                  </p:custDataLst>
                </p:nvPr>
              </p:nvSpPr>
              <p:spPr>
                <a:xfrm>
                  <a:off x="408085" y="3497022"/>
                  <a:ext cx="2563685" cy="2489759"/>
                </a:xfrm>
                <a:prstGeom prst="ellipse">
                  <a:avLst/>
                </a:prstGeom>
                <a:solidFill>
                  <a:srgbClr val="FFB9B9">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GB">
                    <a:solidFill>
                      <a:schemeClr val="bg1"/>
                    </a:solidFill>
                    <a:latin typeface="Calibri" charset="0"/>
                    <a:ea typeface="ＭＳ Ｐゴシック" charset="0"/>
                  </a:endParaRPr>
                </a:p>
              </p:txBody>
            </p:sp>
            <p:sp>
              <p:nvSpPr>
                <p:cNvPr id="20" name="Oval 19"/>
                <p:cNvSpPr/>
                <p:nvPr>
                  <p:custDataLst>
                    <p:tags r:id="rId4"/>
                  </p:custDataLst>
                </p:nvPr>
              </p:nvSpPr>
              <p:spPr>
                <a:xfrm>
                  <a:off x="4894137" y="3481143"/>
                  <a:ext cx="2563685" cy="2489759"/>
                </a:xfrm>
                <a:prstGeom prst="ellipse">
                  <a:avLst/>
                </a:prstGeom>
                <a:solidFill>
                  <a:srgbClr val="A4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GB">
                    <a:solidFill>
                      <a:schemeClr val="bg1"/>
                    </a:solidFill>
                    <a:latin typeface="Calibri" charset="0"/>
                    <a:ea typeface="ＭＳ Ｐゴシック" charset="0"/>
                  </a:endParaRPr>
                </a:p>
              </p:txBody>
            </p:sp>
            <p:sp>
              <p:nvSpPr>
                <p:cNvPr id="21" name="Rectangle 20"/>
                <p:cNvSpPr/>
                <p:nvPr/>
              </p:nvSpPr>
              <p:spPr>
                <a:xfrm>
                  <a:off x="457295" y="5888333"/>
                  <a:ext cx="2346209" cy="512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Narrow" panose="020B0606020202030204" pitchFamily="34" charset="0"/>
                    </a:rPr>
                    <a:t>Training set</a:t>
                  </a:r>
                </a:p>
              </p:txBody>
            </p:sp>
            <p:sp>
              <p:nvSpPr>
                <p:cNvPr id="22" name="Rectangle 21"/>
                <p:cNvSpPr/>
                <p:nvPr/>
              </p:nvSpPr>
              <p:spPr>
                <a:xfrm>
                  <a:off x="5043355" y="5943909"/>
                  <a:ext cx="2346209" cy="512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Narrow" panose="020B0606020202030204" pitchFamily="34" charset="0"/>
                    </a:rPr>
                    <a:t>Unlabeled documents</a:t>
                  </a:r>
                </a:p>
              </p:txBody>
            </p:sp>
          </p:grpSp>
          <p:cxnSp>
            <p:nvCxnSpPr>
              <p:cNvPr id="17" name="Straight Connector 16"/>
              <p:cNvCxnSpPr/>
              <p:nvPr/>
            </p:nvCxnSpPr>
            <p:spPr>
              <a:xfrm>
                <a:off x="1660560" y="3603408"/>
                <a:ext cx="0" cy="2172188"/>
              </a:xfrm>
              <a:prstGeom prst="line">
                <a:avLst/>
              </a:prstGeom>
              <a:ln>
                <a:solidFill>
                  <a:srgbClr val="A4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237096" y="3603408"/>
                <a:ext cx="0" cy="2172188"/>
              </a:xfrm>
              <a:prstGeom prst="line">
                <a:avLst/>
              </a:prstGeom>
              <a:ln>
                <a:solidFill>
                  <a:srgbClr val="A40000"/>
                </a:solidFill>
                <a:prstDash val="dash"/>
              </a:ln>
            </p:spPr>
            <p:style>
              <a:lnRef idx="1">
                <a:schemeClr val="accent1"/>
              </a:lnRef>
              <a:fillRef idx="0">
                <a:schemeClr val="accent1"/>
              </a:fillRef>
              <a:effectRef idx="0">
                <a:schemeClr val="accent1"/>
              </a:effectRef>
              <a:fontRef idx="minor">
                <a:schemeClr val="tx1"/>
              </a:fontRef>
            </p:style>
          </p:cxnSp>
        </p:grpSp>
        <p:grpSp>
          <p:nvGrpSpPr>
            <p:cNvPr id="23" name="Group 22"/>
            <p:cNvGrpSpPr>
              <a:grpSpLocks/>
            </p:cNvGrpSpPr>
            <p:nvPr/>
          </p:nvGrpSpPr>
          <p:grpSpPr bwMode="auto">
            <a:xfrm>
              <a:off x="5861051" y="4222750"/>
              <a:ext cx="3151187" cy="525463"/>
              <a:chOff x="4912846" y="4383473"/>
              <a:chExt cx="3152116" cy="524510"/>
            </a:xfrm>
          </p:grpSpPr>
          <p:sp>
            <p:nvSpPr>
              <p:cNvPr id="24" name="Rectangle 23"/>
              <p:cNvSpPr/>
              <p:nvPr/>
            </p:nvSpPr>
            <p:spPr>
              <a:xfrm>
                <a:off x="4912846" y="4383473"/>
                <a:ext cx="1364064" cy="513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lumMod val="65000"/>
                        <a:lumOff val="35000"/>
                      </a:schemeClr>
                    </a:solidFill>
                    <a:latin typeface="Arial Narrow" panose="020B0606020202030204" pitchFamily="34" charset="0"/>
                  </a:rPr>
                  <a:t>Large volumes of documents</a:t>
                </a:r>
              </a:p>
            </p:txBody>
          </p:sp>
          <p:sp>
            <p:nvSpPr>
              <p:cNvPr id="25" name="Rectangle 24"/>
              <p:cNvSpPr/>
              <p:nvPr/>
            </p:nvSpPr>
            <p:spPr>
              <a:xfrm>
                <a:off x="5717945" y="4394566"/>
                <a:ext cx="2347017" cy="513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lumMod val="65000"/>
                        <a:lumOff val="35000"/>
                      </a:schemeClr>
                    </a:solidFill>
                    <a:latin typeface="Arial Narrow" panose="020B0606020202030204" pitchFamily="34" charset="0"/>
                  </a:rPr>
                  <a:t>Coding </a:t>
                </a:r>
              </a:p>
              <a:p>
                <a:pPr algn="ctr">
                  <a:defRPr/>
                </a:pPr>
                <a:r>
                  <a:rPr lang="en-US" sz="1600" dirty="0">
                    <a:solidFill>
                      <a:schemeClr val="tx1">
                        <a:lumMod val="65000"/>
                        <a:lumOff val="35000"/>
                      </a:schemeClr>
                    </a:solidFill>
                    <a:latin typeface="Arial Narrow" panose="020B0606020202030204" pitchFamily="34" charset="0"/>
                  </a:rPr>
                  <a:t>categories</a:t>
                </a:r>
              </a:p>
            </p:txBody>
          </p:sp>
          <p:cxnSp>
            <p:nvCxnSpPr>
              <p:cNvPr id="26" name="Straight Arrow Connector 25"/>
              <p:cNvCxnSpPr/>
              <p:nvPr/>
            </p:nvCxnSpPr>
            <p:spPr>
              <a:xfrm>
                <a:off x="6110174" y="4629090"/>
                <a:ext cx="335061" cy="0"/>
              </a:xfrm>
              <a:prstGeom prst="straightConnector1">
                <a:avLst/>
              </a:prstGeom>
              <a:ln>
                <a:solidFill>
                  <a:srgbClr val="E22A44"/>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892271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C:\Users\sarakyeo\SkyDrive\Documents\CNS NSEC\NSEC grant\site reviews EAB\2013\NYTimes02.PNG"/>
          <p:cNvPicPr>
            <a:picLocks noChangeAspect="1" noChangeArrowheads="1"/>
          </p:cNvPicPr>
          <p:nvPr/>
        </p:nvPicPr>
        <p:blipFill>
          <a:blip r:embed="rId2"/>
          <a:srcRect/>
          <a:stretch>
            <a:fillRect/>
          </a:stretch>
        </p:blipFill>
        <p:spPr bwMode="auto">
          <a:xfrm>
            <a:off x="4175125" y="5697539"/>
            <a:ext cx="4495800" cy="779463"/>
          </a:xfrm>
          <a:prstGeom prst="rect">
            <a:avLst/>
          </a:prstGeom>
          <a:noFill/>
          <a:effectLst>
            <a:outerShdw blurRad="50800" dist="38100" dir="2700000" algn="tl" rotWithShape="0">
              <a:prstClr val="black">
                <a:alpha val="40000"/>
              </a:prstClr>
            </a:outerShdw>
          </a:effectLst>
          <a:extLst/>
        </p:spPr>
      </p:pic>
      <p:pic>
        <p:nvPicPr>
          <p:cNvPr id="12" name="Ink 1"/>
          <p:cNvPicPr>
            <a:picLocks noRot="1" noChangeAspect="1" noEditPoints="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5697538" y="5486401"/>
            <a:ext cx="1236662"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12"/>
          <p:cNvSpPr txBox="1">
            <a:spLocks noChangeArrowheads="1"/>
          </p:cNvSpPr>
          <p:nvPr/>
        </p:nvSpPr>
        <p:spPr bwMode="auto">
          <a:xfrm>
            <a:off x="8831264" y="6457951"/>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eaLnBrk="1" hangingPunct="1"/>
            <a:r>
              <a:rPr lang="fr-CA" sz="1800"/>
              <a:t>19</a:t>
            </a:r>
          </a:p>
        </p:txBody>
      </p:sp>
      <p:pic>
        <p:nvPicPr>
          <p:cNvPr id="15" name="Picture 14" descr="the nyt.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4" y="2438400"/>
            <a:ext cx="38338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685800" y="228600"/>
            <a:ext cx="8229600" cy="1676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65" charset="0"/>
              </a:defRPr>
            </a:lvl6pPr>
            <a:lvl7pPr marL="914400" algn="ctr" rtl="0" fontAlgn="base">
              <a:spcBef>
                <a:spcPct val="0"/>
              </a:spcBef>
              <a:spcAft>
                <a:spcPct val="0"/>
              </a:spcAft>
              <a:defRPr sz="4400">
                <a:solidFill>
                  <a:schemeClr val="tx2"/>
                </a:solidFill>
                <a:latin typeface="Times New Roman" pitchFamily="-65" charset="0"/>
              </a:defRPr>
            </a:lvl7pPr>
            <a:lvl8pPr marL="1371600" algn="ctr" rtl="0" fontAlgn="base">
              <a:spcBef>
                <a:spcPct val="0"/>
              </a:spcBef>
              <a:spcAft>
                <a:spcPct val="0"/>
              </a:spcAft>
              <a:defRPr sz="4400">
                <a:solidFill>
                  <a:schemeClr val="tx2"/>
                </a:solidFill>
                <a:latin typeface="Times New Roman" pitchFamily="-65" charset="0"/>
              </a:defRPr>
            </a:lvl8pPr>
            <a:lvl9pPr marL="1828800" algn="ctr" rtl="0" fontAlgn="base">
              <a:spcBef>
                <a:spcPct val="0"/>
              </a:spcBef>
              <a:spcAft>
                <a:spcPct val="0"/>
              </a:spcAft>
              <a:defRPr sz="4400">
                <a:solidFill>
                  <a:schemeClr val="tx2"/>
                </a:solidFill>
                <a:latin typeface="Times New Roman" pitchFamily="-65" charset="0"/>
              </a:defRPr>
            </a:lvl9pPr>
          </a:lstStyle>
          <a:p>
            <a:r>
              <a:rPr lang="en-GB" sz="2800" dirty="0" smtClean="0">
                <a:solidFill>
                  <a:srgbClr val="800000"/>
                </a:solidFill>
                <a:latin typeface="Arial Narrow"/>
                <a:cs typeface="Arial Narrow"/>
              </a:rPr>
              <a:t>Online users are encountering  contextual information</a:t>
            </a:r>
            <a:endParaRPr lang="en-GB" sz="2800" dirty="0">
              <a:solidFill>
                <a:srgbClr val="800000"/>
              </a:solidFill>
              <a:latin typeface="Arial Narrow"/>
              <a:cs typeface="Arial Narrow"/>
            </a:endParaRPr>
          </a:p>
        </p:txBody>
      </p:sp>
      <p:pic>
        <p:nvPicPr>
          <p:cNvPr id="2" name="Picture 1" descr="WP.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4" y="1447800"/>
            <a:ext cx="3238347" cy="3618832"/>
          </a:xfrm>
          <a:prstGeom prst="rect">
            <a:avLst/>
          </a:prstGeom>
        </p:spPr>
      </p:pic>
      <p:pic>
        <p:nvPicPr>
          <p:cNvPr id="11" name="Ink 1"/>
          <p:cNvPicPr>
            <a:picLocks noRot="1" noChangeAspect="1" noEditPoints="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267201"/>
            <a:ext cx="36830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nk 1"/>
          <p:cNvPicPr>
            <a:picLocks noRot="1" noChangeAspect="1" noEditPoints="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24400"/>
            <a:ext cx="12366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0110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3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ChangeArrowheads="1"/>
          </p:cNvSpPr>
          <p:nvPr/>
        </p:nvSpPr>
        <p:spPr bwMode="auto">
          <a:xfrm>
            <a:off x="2057400" y="2133601"/>
            <a:ext cx="5943600" cy="250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dirty="0">
                <a:latin typeface="Arial Narrow" charset="0"/>
                <a:cs typeface="Arial Narrow" charset="0"/>
              </a:rPr>
              <a:t>People who read uncivil comments</a:t>
            </a:r>
          </a:p>
          <a:p>
            <a:pPr algn="ctr"/>
            <a:r>
              <a:rPr lang="en-US" sz="2800" dirty="0">
                <a:latin typeface="Arial Narrow" charset="0"/>
                <a:cs typeface="Arial Narrow" charset="0"/>
              </a:rPr>
              <a:t> (which only differ on the tone) </a:t>
            </a:r>
          </a:p>
          <a:p>
            <a:pPr algn="ctr"/>
            <a:r>
              <a:rPr lang="en-US" sz="2800" dirty="0">
                <a:latin typeface="Arial Narrow" charset="0"/>
                <a:cs typeface="Arial Narrow" charset="0"/>
              </a:rPr>
              <a:t>end up walking away from </a:t>
            </a:r>
            <a:r>
              <a:rPr lang="en-US" sz="2800" dirty="0" smtClean="0">
                <a:latin typeface="Arial Narrow" charset="0"/>
                <a:cs typeface="Arial Narrow" charset="0"/>
              </a:rPr>
              <a:t>an online </a:t>
            </a:r>
            <a:r>
              <a:rPr lang="en-US" sz="2800" dirty="0">
                <a:latin typeface="Arial Narrow" charset="0"/>
                <a:cs typeface="Arial Narrow" charset="0"/>
              </a:rPr>
              <a:t>story </a:t>
            </a:r>
          </a:p>
          <a:p>
            <a:pPr algn="ctr"/>
            <a:r>
              <a:rPr lang="en-US" sz="2800" dirty="0">
                <a:latin typeface="Arial Narrow" charset="0"/>
                <a:cs typeface="Arial Narrow" charset="0"/>
              </a:rPr>
              <a:t>with a much more polarized understanding of the actual risks of the technology</a:t>
            </a:r>
          </a:p>
        </p:txBody>
      </p:sp>
      <p:sp>
        <p:nvSpPr>
          <p:cNvPr id="39938" name="Title 1"/>
          <p:cNvSpPr txBox="1">
            <a:spLocks/>
          </p:cNvSpPr>
          <p:nvPr/>
        </p:nvSpPr>
        <p:spPr bwMode="auto">
          <a:xfrm>
            <a:off x="914400" y="279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000">
                <a:solidFill>
                  <a:schemeClr val="tx1"/>
                </a:solidFill>
                <a:latin typeface="Times New Roman" charset="0"/>
                <a:ea typeface="ＭＳ Ｐゴシック" charset="0"/>
              </a:defRPr>
            </a:lvl9pPr>
          </a:lstStyle>
          <a:p>
            <a:pPr algn="ctr">
              <a:spcBef>
                <a:spcPct val="0"/>
              </a:spcBef>
            </a:pPr>
            <a:r>
              <a:rPr lang="en-US" sz="3200" dirty="0">
                <a:solidFill>
                  <a:srgbClr val="800000"/>
                </a:solidFill>
                <a:latin typeface="Arial Narrow" charset="0"/>
                <a:cs typeface="Arial Narrow" charset="0"/>
              </a:rPr>
              <a:t>The </a:t>
            </a:r>
            <a:r>
              <a:rPr lang="ja-JP" altLang="en-US" sz="3200" dirty="0" smtClean="0">
                <a:solidFill>
                  <a:srgbClr val="800000"/>
                </a:solidFill>
                <a:latin typeface="Arial Narrow" charset="0"/>
                <a:cs typeface="Arial Narrow" charset="0"/>
              </a:rPr>
              <a:t>“</a:t>
            </a:r>
            <a:r>
              <a:rPr lang="en-US" altLang="ja-JP" sz="3200" dirty="0" smtClean="0">
                <a:solidFill>
                  <a:srgbClr val="800000"/>
                </a:solidFill>
                <a:latin typeface="Arial Narrow" charset="0"/>
                <a:cs typeface="Arial Narrow" charset="0"/>
              </a:rPr>
              <a:t>nasty effect</a:t>
            </a:r>
            <a:r>
              <a:rPr lang="en-US" altLang="ja-JP" sz="3200" dirty="0">
                <a:solidFill>
                  <a:srgbClr val="800000"/>
                </a:solidFill>
                <a:latin typeface="Arial Narrow" charset="0"/>
                <a:cs typeface="Arial Narrow" charset="0"/>
              </a:rPr>
              <a:t>:</a:t>
            </a:r>
            <a:r>
              <a:rPr lang="ja-JP" altLang="en-US" sz="3200" dirty="0">
                <a:solidFill>
                  <a:srgbClr val="800000"/>
                </a:solidFill>
                <a:latin typeface="Arial Narrow" charset="0"/>
                <a:cs typeface="Arial Narrow" charset="0"/>
              </a:rPr>
              <a:t>”</a:t>
            </a:r>
            <a:r>
              <a:rPr lang="en-US" altLang="ja-JP" sz="3200" dirty="0">
                <a:solidFill>
                  <a:srgbClr val="800000"/>
                </a:solidFill>
                <a:latin typeface="Arial Narrow" charset="0"/>
                <a:cs typeface="Arial Narrow" charset="0"/>
              </a:rPr>
              <a:t> </a:t>
            </a:r>
          </a:p>
          <a:p>
            <a:pPr algn="ctr">
              <a:spcBef>
                <a:spcPct val="0"/>
              </a:spcBef>
            </a:pPr>
            <a:r>
              <a:rPr lang="en-US" sz="3200" dirty="0" smtClean="0">
                <a:solidFill>
                  <a:srgbClr val="800000"/>
                </a:solidFill>
                <a:latin typeface="Arial Narrow" charset="0"/>
                <a:cs typeface="Arial Narrow" charset="0"/>
              </a:rPr>
              <a:t>Tone in online comments polarizes readers</a:t>
            </a:r>
            <a:endParaRPr lang="en-US" sz="3200" dirty="0">
              <a:solidFill>
                <a:srgbClr val="800000"/>
              </a:solidFill>
              <a:latin typeface="Arial Narrow" charset="0"/>
              <a:cs typeface="Arial Narrow" charset="0"/>
            </a:endParaRPr>
          </a:p>
        </p:txBody>
      </p:sp>
    </p:spTree>
    <p:extLst>
      <p:ext uri="{BB962C8B-B14F-4D97-AF65-F5344CB8AC3E}">
        <p14:creationId xmlns:p14="http://schemas.microsoft.com/office/powerpoint/2010/main" val="30360579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bwMode="auto">
          <a:xfrm>
            <a:off x="457200" y="275167"/>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fr-CA">
              <a:latin typeface="Times New Roman" charset="0"/>
              <a:ea typeface="ＭＳ Ｐゴシック" charset="0"/>
              <a:cs typeface="ＭＳ Ｐゴシック" charset="0"/>
            </a:endParaRPr>
          </a:p>
        </p:txBody>
      </p:sp>
      <p:pic>
        <p:nvPicPr>
          <p:cNvPr id="51202" name="Content Placeholder 3" descr="this story stinks.tiff"/>
          <p:cNvPicPr>
            <a:picLocks noGrp="1" noChangeAspect="1"/>
          </p:cNvPicPr>
          <p:nvPr>
            <p:ph idx="1"/>
          </p:nvPr>
        </p:nvPicPr>
        <p:blipFill>
          <a:blip r:embed="rId2">
            <a:extLst>
              <a:ext uri="{28A0092B-C50C-407E-A947-70E740481C1C}">
                <a14:useLocalDpi xmlns:a14="http://schemas.microsoft.com/office/drawing/2010/main" val="0"/>
              </a:ext>
            </a:extLst>
          </a:blip>
          <a:srcRect l="-47229" r="-47229"/>
          <a:stretch>
            <a:fillRect/>
          </a:stretch>
        </p:blipFill>
        <p:spPr bwMode="auto">
          <a:xfrm>
            <a:off x="762003" y="1219202"/>
            <a:ext cx="8499475" cy="51350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461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de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3400"/>
            <a:ext cx="4673118" cy="4724400"/>
          </a:xfrm>
          <a:prstGeom prst="rect">
            <a:avLst/>
          </a:prstGeom>
        </p:spPr>
      </p:pic>
      <p:sp>
        <p:nvSpPr>
          <p:cNvPr id="6" name="Rectangle 5"/>
          <p:cNvSpPr/>
          <p:nvPr/>
        </p:nvSpPr>
        <p:spPr>
          <a:xfrm>
            <a:off x="316832" y="5722206"/>
            <a:ext cx="8839200" cy="830997"/>
          </a:xfrm>
          <a:prstGeom prst="rect">
            <a:avLst/>
          </a:prstGeom>
        </p:spPr>
        <p:txBody>
          <a:bodyPr wrap="square">
            <a:spAutoFit/>
          </a:bodyPr>
          <a:lstStyle>
            <a:defPPr>
              <a:defRPr lang="en-US"/>
            </a:defPPr>
            <a:lvl1pPr algn="l" rtl="0" fontAlgn="base">
              <a:spcBef>
                <a:spcPct val="20000"/>
              </a:spcBef>
              <a:spcAft>
                <a:spcPct val="0"/>
              </a:spcAft>
              <a:defRPr sz="2000" kern="1200">
                <a:solidFill>
                  <a:schemeClr val="tx1"/>
                </a:solidFill>
                <a:latin typeface="Times New Roman" charset="0"/>
                <a:ea typeface="ＭＳ Ｐゴシック" charset="0"/>
                <a:cs typeface="ＭＳ Ｐゴシック" charset="0"/>
              </a:defRPr>
            </a:lvl1pPr>
            <a:lvl2pPr marL="457200" algn="l" rtl="0" fontAlgn="base">
              <a:spcBef>
                <a:spcPct val="20000"/>
              </a:spcBef>
              <a:spcAft>
                <a:spcPct val="0"/>
              </a:spcAft>
              <a:defRPr sz="2000" kern="1200">
                <a:solidFill>
                  <a:schemeClr val="tx1"/>
                </a:solidFill>
                <a:latin typeface="Times New Roman" charset="0"/>
                <a:ea typeface="ＭＳ Ｐゴシック" charset="0"/>
                <a:cs typeface="ＭＳ Ｐゴシック" charset="0"/>
              </a:defRPr>
            </a:lvl2pPr>
            <a:lvl3pPr marL="914400" algn="l" rtl="0" fontAlgn="base">
              <a:spcBef>
                <a:spcPct val="20000"/>
              </a:spcBef>
              <a:spcAft>
                <a:spcPct val="0"/>
              </a:spcAft>
              <a:defRPr sz="2000" kern="1200">
                <a:solidFill>
                  <a:schemeClr val="tx1"/>
                </a:solidFill>
                <a:latin typeface="Times New Roman" charset="0"/>
                <a:ea typeface="ＭＳ Ｐゴシック" charset="0"/>
                <a:cs typeface="ＭＳ Ｐゴシック" charset="0"/>
              </a:defRPr>
            </a:lvl3pPr>
            <a:lvl4pPr marL="1371600" algn="l" rtl="0" fontAlgn="base">
              <a:spcBef>
                <a:spcPct val="20000"/>
              </a:spcBef>
              <a:spcAft>
                <a:spcPct val="0"/>
              </a:spcAft>
              <a:defRPr sz="2000" kern="1200">
                <a:solidFill>
                  <a:schemeClr val="tx1"/>
                </a:solidFill>
                <a:latin typeface="Times New Roman" charset="0"/>
                <a:ea typeface="ＭＳ Ｐゴシック" charset="0"/>
                <a:cs typeface="ＭＳ Ｐゴシック" charset="0"/>
              </a:defRPr>
            </a:lvl4pPr>
            <a:lvl5pPr marL="1828800" algn="l" rtl="0" fontAlgn="base">
              <a:spcBef>
                <a:spcPct val="20000"/>
              </a:spcBef>
              <a:spcAft>
                <a:spcPct val="0"/>
              </a:spcAft>
              <a:defRPr sz="20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0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0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0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000" kern="1200">
                <a:solidFill>
                  <a:schemeClr val="tx1"/>
                </a:solidFill>
                <a:latin typeface="Times New Roman" charset="0"/>
                <a:ea typeface="ＭＳ Ｐゴシック" charset="0"/>
                <a:cs typeface="ＭＳ Ｐゴシック" charset="0"/>
              </a:defRPr>
            </a:lvl9pPr>
          </a:lstStyle>
          <a:p>
            <a:r>
              <a:rPr lang="en-GB" sz="1600" dirty="0" err="1">
                <a:solidFill>
                  <a:srgbClr val="800000"/>
                </a:solidFill>
                <a:latin typeface="Arial Narrow"/>
                <a:cs typeface="Arial Narrow"/>
              </a:rPr>
              <a:t>Spartz</a:t>
            </a:r>
            <a:r>
              <a:rPr lang="en-GB" sz="1600" dirty="0">
                <a:solidFill>
                  <a:srgbClr val="800000"/>
                </a:solidFill>
                <a:latin typeface="Arial Narrow"/>
                <a:cs typeface="Arial Narrow"/>
              </a:rPr>
              <a:t>, J.T., Su, Leona Y.F., Dunwoody, S., Griffin, R., Brossard, D. (2015). Social Norms, new media, and climate change. </a:t>
            </a:r>
            <a:r>
              <a:rPr lang="en-GB" sz="1600" i="1" dirty="0">
                <a:solidFill>
                  <a:srgbClr val="800000"/>
                </a:solidFill>
                <a:latin typeface="Arial Narrow"/>
                <a:cs typeface="Arial Narrow"/>
              </a:rPr>
              <a:t>Environmental Communication: A Journal of Nature and Culture, Vol. 9</a:t>
            </a:r>
            <a:r>
              <a:rPr lang="en-GB" sz="1600" dirty="0">
                <a:solidFill>
                  <a:srgbClr val="800000"/>
                </a:solidFill>
                <a:latin typeface="Arial Narrow"/>
                <a:cs typeface="Arial Narrow"/>
              </a:rPr>
              <a:t>. DOI:10.1080/17524032.2015.1047887</a:t>
            </a:r>
          </a:p>
        </p:txBody>
      </p:sp>
      <p:sp>
        <p:nvSpPr>
          <p:cNvPr id="7" name="Content Placeholder 2"/>
          <p:cNvSpPr>
            <a:spLocks noGrp="1"/>
          </p:cNvSpPr>
          <p:nvPr>
            <p:ph idx="1"/>
          </p:nvPr>
        </p:nvSpPr>
        <p:spPr bwMode="auto">
          <a:xfrm>
            <a:off x="5638800" y="914400"/>
            <a:ext cx="3048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buFontTx/>
              <a:buNone/>
            </a:pPr>
            <a:endParaRPr lang="en-US" sz="2800" dirty="0">
              <a:latin typeface="Arial Narrow" charset="0"/>
              <a:ea typeface="ＭＳ Ｐゴシック" charset="0"/>
              <a:cs typeface="Arial Narrow" charset="0"/>
            </a:endParaRPr>
          </a:p>
          <a:p>
            <a:pPr algn="ctr">
              <a:buFontTx/>
              <a:buNone/>
            </a:pPr>
            <a:endParaRPr lang="en-US" sz="2800" dirty="0">
              <a:latin typeface="Arial Narrow" charset="0"/>
              <a:ea typeface="ＭＳ Ｐゴシック" charset="0"/>
              <a:cs typeface="Arial Narrow" charset="0"/>
            </a:endParaRPr>
          </a:p>
          <a:p>
            <a:pPr algn="ctr">
              <a:buFontTx/>
              <a:buNone/>
            </a:pPr>
            <a:r>
              <a:rPr lang="en-US" sz="2400" dirty="0" smtClean="0">
                <a:latin typeface="Arial Narrow" charset="0"/>
                <a:ea typeface="ＭＳ Ｐゴシック" charset="0"/>
                <a:cs typeface="Arial Narrow" charset="0"/>
              </a:rPr>
              <a:t>And platforms such as YouTube the normative importance of an issue</a:t>
            </a:r>
            <a:endParaRPr lang="en-US" sz="2400" dirty="0">
              <a:latin typeface="Times New Roman" charset="0"/>
              <a:ea typeface="ＭＳ Ｐゴシック" charset="0"/>
              <a:cs typeface="ＭＳ Ｐゴシック" charset="0"/>
            </a:endParaRPr>
          </a:p>
        </p:txBody>
      </p:sp>
      <p:pic>
        <p:nvPicPr>
          <p:cNvPr id="8" name="Ink 1"/>
          <p:cNvPicPr>
            <a:picLocks noRot="1" noChangeAspect="1" noEditPoints="1"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581400"/>
            <a:ext cx="1459386"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7713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7" grpId="1"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bwMode="auto">
          <a:xfrm>
            <a:off x="457200" y="25146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200" dirty="0" smtClean="0">
                <a:solidFill>
                  <a:srgbClr val="800000"/>
                </a:solidFill>
                <a:latin typeface="Arial Narrow" charset="0"/>
                <a:ea typeface="ＭＳ Ｐゴシック" charset="0"/>
                <a:cs typeface="Arial Narrow" charset="0"/>
              </a:rPr>
              <a:t>Let’s go back to the “pink slime” issue.</a:t>
            </a:r>
            <a:r>
              <a:rPr lang="en-US" sz="3200" dirty="0">
                <a:solidFill>
                  <a:srgbClr val="800000"/>
                </a:solidFill>
                <a:latin typeface="Arial Narrow" charset="0"/>
                <a:ea typeface="ＭＳ Ｐゴシック" charset="0"/>
                <a:cs typeface="Arial Narrow" charset="0"/>
              </a:rPr>
              <a:t>.</a:t>
            </a:r>
            <a:endParaRPr lang="en-US" dirty="0">
              <a:solidFill>
                <a:srgbClr val="800000"/>
              </a:solidFill>
              <a:latin typeface="Arial Narrow" charset="0"/>
              <a:ea typeface="ＭＳ Ｐゴシック" charset="0"/>
              <a:cs typeface="Arial Narrow" charset="0"/>
            </a:endParaRPr>
          </a:p>
        </p:txBody>
      </p:sp>
      <p:sp>
        <p:nvSpPr>
          <p:cNvPr id="2" name="Content Placeholder 1"/>
          <p:cNvSpPr>
            <a:spLocks noGrp="1"/>
          </p:cNvSpPr>
          <p:nvPr>
            <p:ph idx="1"/>
          </p:nvPr>
        </p:nvSpPr>
        <p:spPr/>
        <p:txBody>
          <a:bodyPr/>
          <a:lstStyle/>
          <a:p>
            <a:endParaRPr lang="en-GB"/>
          </a:p>
        </p:txBody>
      </p:sp>
    </p:spTree>
    <p:extLst>
      <p:ext uri="{BB962C8B-B14F-4D97-AF65-F5344CB8AC3E}">
        <p14:creationId xmlns:p14="http://schemas.microsoft.com/office/powerpoint/2010/main" val="20051847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stretch>
            <a:fillRect/>
          </a:stretch>
        </p:blipFill>
        <p:spPr>
          <a:xfrm>
            <a:off x="1566866" y="1246983"/>
            <a:ext cx="6010275" cy="4200525"/>
          </a:xfrm>
          <a:prstGeom prst="rect">
            <a:avLst/>
          </a:prstGeom>
        </p:spPr>
      </p:pic>
    </p:spTree>
    <p:extLst>
      <p:ext uri="{BB962C8B-B14F-4D97-AF65-F5344CB8AC3E}">
        <p14:creationId xmlns:p14="http://schemas.microsoft.com/office/powerpoint/2010/main" val="2835886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torage.googleapis.com/retro-report-assets/jack-in-the-box/NYT_Nightma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12430">
            <a:off x="451828" y="2891726"/>
            <a:ext cx="3065807" cy="202512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3429000" y="968191"/>
            <a:ext cx="4953038" cy="4781692"/>
          </a:xfrm>
        </p:spPr>
        <p:txBody>
          <a:bodyPr>
            <a:normAutofit/>
          </a:bodyPr>
          <a:lstStyle/>
          <a:p>
            <a:pPr marL="342900" indent="-342900">
              <a:spcAft>
                <a:spcPts val="900"/>
              </a:spcAft>
              <a:buFont typeface="Arial" panose="020B0604020202020204" pitchFamily="34" charset="0"/>
              <a:buChar char="•"/>
            </a:pPr>
            <a:r>
              <a:rPr lang="en-US" dirty="0" smtClean="0">
                <a:latin typeface="Arial Narrow"/>
                <a:cs typeface="Arial Narrow"/>
              </a:rPr>
              <a:t>1993 USDA approves BPI’s heated centrifuge process to separate lean beef from boneless, fatty trimmings</a:t>
            </a:r>
          </a:p>
          <a:p>
            <a:pPr marL="342900" indent="-342900">
              <a:spcAft>
                <a:spcPts val="900"/>
              </a:spcAft>
              <a:buFont typeface="Arial" panose="020B0604020202020204" pitchFamily="34" charset="0"/>
              <a:buChar char="•"/>
            </a:pPr>
            <a:r>
              <a:rPr lang="en-US" dirty="0" smtClean="0">
                <a:latin typeface="Arial Narrow"/>
                <a:cs typeface="Arial Narrow"/>
              </a:rPr>
              <a:t>2001 FDA &amp; USDA approve use of ammonium hydroxide to eliminate pathogens in lean beef</a:t>
            </a:r>
          </a:p>
        </p:txBody>
      </p:sp>
      <p:pic>
        <p:nvPicPr>
          <p:cNvPr id="1030" name="Picture 6" descr="http://kansasagnetwork.com/wp-content/uploads/2014/08/BPI-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88" y="968189"/>
            <a:ext cx="2709502"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2999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rend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8720667" cy="6858000"/>
          </a:xfrm>
          <a:prstGeom prst="rect">
            <a:avLst/>
          </a:prstGeom>
        </p:spPr>
      </p:pic>
    </p:spTree>
    <p:extLst>
      <p:ext uri="{BB962C8B-B14F-4D97-AF65-F5344CB8AC3E}">
        <p14:creationId xmlns:p14="http://schemas.microsoft.com/office/powerpoint/2010/main" val="39735329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torage.googleapis.com/retro-report-assets/jack-in-the-box/NYT_Nightma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12430">
            <a:off x="451828" y="2891726"/>
            <a:ext cx="3065807" cy="202512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3429000" y="968191"/>
            <a:ext cx="4953038" cy="4781692"/>
          </a:xfrm>
        </p:spPr>
        <p:txBody>
          <a:bodyPr>
            <a:normAutofit fontScale="85000" lnSpcReduction="10000"/>
          </a:bodyPr>
          <a:lstStyle/>
          <a:p>
            <a:pPr marL="342900" indent="-342900">
              <a:spcAft>
                <a:spcPts val="900"/>
              </a:spcAft>
              <a:buFont typeface="Arial" panose="020B0604020202020204" pitchFamily="34" charset="0"/>
              <a:buChar char="•"/>
            </a:pPr>
            <a:r>
              <a:rPr lang="en-US" dirty="0" smtClean="0">
                <a:solidFill>
                  <a:schemeClr val="bg1">
                    <a:lumMod val="85000"/>
                  </a:schemeClr>
                </a:solidFill>
                <a:latin typeface="Arial Narrow"/>
                <a:cs typeface="Arial Narrow"/>
              </a:rPr>
              <a:t>1993 USDA approves BPI’s heated centrifuge process to separate lean beef from boneless, fatty trimmings</a:t>
            </a:r>
          </a:p>
          <a:p>
            <a:pPr marL="342900" indent="-342900">
              <a:spcAft>
                <a:spcPts val="900"/>
              </a:spcAft>
              <a:buFont typeface="Arial" panose="020B0604020202020204" pitchFamily="34" charset="0"/>
              <a:buChar char="•"/>
            </a:pPr>
            <a:r>
              <a:rPr lang="en-US" dirty="0" smtClean="0">
                <a:solidFill>
                  <a:schemeClr val="bg1">
                    <a:lumMod val="85000"/>
                  </a:schemeClr>
                </a:solidFill>
                <a:latin typeface="Arial Narrow"/>
                <a:cs typeface="Arial Narrow"/>
              </a:rPr>
              <a:t>2001 FDA &amp; USDA approve use of ammonium hydroxide to eliminate pathogens in lean beef</a:t>
            </a:r>
          </a:p>
          <a:p>
            <a:pPr marL="342900" indent="-342900">
              <a:spcAft>
                <a:spcPts val="900"/>
              </a:spcAft>
              <a:buFont typeface="Arial" panose="020B0604020202020204" pitchFamily="34" charset="0"/>
              <a:buChar char="•"/>
            </a:pPr>
            <a:r>
              <a:rPr lang="en-US" dirty="0" smtClean="0">
                <a:latin typeface="Arial Narrow"/>
                <a:cs typeface="Arial Narrow"/>
              </a:rPr>
              <a:t>2007 USDA officials say ammonium hydroxide treatment reduces E. coli to undetectable levels</a:t>
            </a:r>
          </a:p>
        </p:txBody>
      </p:sp>
      <p:pic>
        <p:nvPicPr>
          <p:cNvPr id="1030" name="Picture 6" descr="http://kansasagnetwork.com/wp-content/uploads/2014/08/BPI-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88" y="968189"/>
            <a:ext cx="2709502"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1870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0" y="1828802"/>
            <a:ext cx="4953038" cy="4781692"/>
          </a:xfrm>
        </p:spPr>
        <p:txBody>
          <a:bodyPr>
            <a:normAutofit/>
          </a:bodyPr>
          <a:lstStyle/>
          <a:p>
            <a:pPr marL="342900" indent="-342900">
              <a:spcAft>
                <a:spcPts val="900"/>
              </a:spcAft>
              <a:buFont typeface="Arial" panose="020B0604020202020204" pitchFamily="34" charset="0"/>
              <a:buChar char="•"/>
            </a:pPr>
            <a:r>
              <a:rPr lang="en-US" dirty="0" smtClean="0">
                <a:latin typeface="Arial Narrow"/>
                <a:cs typeface="Arial Narrow"/>
              </a:rPr>
              <a:t>2008 Food Inc. contains segment on BPI and LFTB</a:t>
            </a:r>
          </a:p>
          <a:p>
            <a:pPr marL="342900" indent="-342900">
              <a:spcAft>
                <a:spcPts val="900"/>
              </a:spcAft>
              <a:buFont typeface="Arial" panose="020B0604020202020204" pitchFamily="34" charset="0"/>
              <a:buChar char="•"/>
            </a:pPr>
            <a:endParaRPr lang="en-US" dirty="0" smtClean="0"/>
          </a:p>
        </p:txBody>
      </p:sp>
      <p:pic>
        <p:nvPicPr>
          <p:cNvPr id="6" name="Picture 5"/>
          <p:cNvPicPr>
            <a:picLocks noChangeAspect="1"/>
          </p:cNvPicPr>
          <p:nvPr/>
        </p:nvPicPr>
        <p:blipFill>
          <a:blip r:embed="rId2"/>
          <a:stretch>
            <a:fillRect/>
          </a:stretch>
        </p:blipFill>
        <p:spPr>
          <a:xfrm>
            <a:off x="762000" y="1447800"/>
            <a:ext cx="2800350" cy="3971925"/>
          </a:xfrm>
          <a:prstGeom prst="rect">
            <a:avLst/>
          </a:prstGeom>
        </p:spPr>
      </p:pic>
    </p:spTree>
    <p:extLst>
      <p:ext uri="{BB962C8B-B14F-4D97-AF65-F5344CB8AC3E}">
        <p14:creationId xmlns:p14="http://schemas.microsoft.com/office/powerpoint/2010/main" val="15075115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6852" y="378984"/>
            <a:ext cx="2800350" cy="3971925"/>
          </a:xfrm>
          <a:prstGeom prst="rect">
            <a:avLst/>
          </a:prstGeom>
        </p:spPr>
      </p:pic>
      <p:sp>
        <p:nvSpPr>
          <p:cNvPr id="5" name="Content Placeholder 4"/>
          <p:cNvSpPr>
            <a:spLocks noGrp="1"/>
          </p:cNvSpPr>
          <p:nvPr>
            <p:ph idx="1"/>
          </p:nvPr>
        </p:nvSpPr>
        <p:spPr>
          <a:xfrm>
            <a:off x="3452161" y="1264026"/>
            <a:ext cx="4953038" cy="4781692"/>
          </a:xfrm>
        </p:spPr>
        <p:txBody>
          <a:bodyPr>
            <a:normAutofit/>
          </a:bodyPr>
          <a:lstStyle/>
          <a:p>
            <a:pPr marL="342900" indent="-342900">
              <a:spcAft>
                <a:spcPts val="900"/>
              </a:spcAft>
              <a:buFont typeface="Arial" panose="020B0604020202020204" pitchFamily="34" charset="0"/>
              <a:buChar char="•"/>
            </a:pPr>
            <a:r>
              <a:rPr lang="en-US" dirty="0" smtClean="0">
                <a:solidFill>
                  <a:schemeClr val="bg1">
                    <a:lumMod val="85000"/>
                  </a:schemeClr>
                </a:solidFill>
                <a:latin typeface="Arial Narrow"/>
                <a:cs typeface="Arial Narrow"/>
              </a:rPr>
              <a:t>2008 Food Inc. contains segment on BPI and LFTB</a:t>
            </a:r>
          </a:p>
          <a:p>
            <a:pPr marL="342900" indent="-342900">
              <a:spcAft>
                <a:spcPts val="900"/>
              </a:spcAft>
              <a:buFont typeface="Arial" panose="020B0604020202020204" pitchFamily="34" charset="0"/>
              <a:buChar char="•"/>
            </a:pPr>
            <a:endParaRPr lang="en-US" dirty="0" smtClean="0">
              <a:latin typeface="Arial Narrow"/>
              <a:cs typeface="Arial Narrow"/>
            </a:endParaRPr>
          </a:p>
          <a:p>
            <a:pPr marL="342900" indent="-342900">
              <a:spcAft>
                <a:spcPts val="900"/>
              </a:spcAft>
              <a:buFont typeface="Arial" panose="020B0604020202020204" pitchFamily="34" charset="0"/>
              <a:buChar char="•"/>
            </a:pPr>
            <a:r>
              <a:rPr lang="en-US" dirty="0" smtClean="0">
                <a:latin typeface="Arial Narrow"/>
                <a:cs typeface="Arial Narrow"/>
              </a:rPr>
              <a:t>2009 New York Times Pulitzer Prize for Explanatory Reporting for piece on risks related to LFTB</a:t>
            </a:r>
          </a:p>
        </p:txBody>
      </p:sp>
      <p:pic>
        <p:nvPicPr>
          <p:cNvPr id="2" name="Picture 1"/>
          <p:cNvPicPr>
            <a:picLocks noChangeAspect="1"/>
          </p:cNvPicPr>
          <p:nvPr/>
        </p:nvPicPr>
        <p:blipFill>
          <a:blip r:embed="rId3"/>
          <a:stretch>
            <a:fillRect/>
          </a:stretch>
        </p:blipFill>
        <p:spPr>
          <a:xfrm rot="20741700">
            <a:off x="854018" y="2893143"/>
            <a:ext cx="2582745" cy="1835477"/>
          </a:xfrm>
          <a:prstGeom prst="rect">
            <a:avLst/>
          </a:prstGeom>
        </p:spPr>
      </p:pic>
      <p:pic>
        <p:nvPicPr>
          <p:cNvPr id="3" name="Picture 2"/>
          <p:cNvPicPr>
            <a:picLocks noChangeAspect="1"/>
          </p:cNvPicPr>
          <p:nvPr/>
        </p:nvPicPr>
        <p:blipFill>
          <a:blip r:embed="rId4"/>
          <a:stretch>
            <a:fillRect/>
          </a:stretch>
        </p:blipFill>
        <p:spPr>
          <a:xfrm rot="20756203">
            <a:off x="269582" y="2310035"/>
            <a:ext cx="3158849" cy="584972"/>
          </a:xfrm>
          <a:prstGeom prst="rect">
            <a:avLst/>
          </a:prstGeom>
        </p:spPr>
      </p:pic>
    </p:spTree>
    <p:extLst>
      <p:ext uri="{BB962C8B-B14F-4D97-AF65-F5344CB8AC3E}">
        <p14:creationId xmlns:p14="http://schemas.microsoft.com/office/powerpoint/2010/main" val="16741429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6852" y="378984"/>
            <a:ext cx="2800350" cy="3971925"/>
          </a:xfrm>
          <a:prstGeom prst="rect">
            <a:avLst/>
          </a:prstGeom>
        </p:spPr>
      </p:pic>
      <p:sp>
        <p:nvSpPr>
          <p:cNvPr id="5" name="Content Placeholder 4"/>
          <p:cNvSpPr>
            <a:spLocks noGrp="1"/>
          </p:cNvSpPr>
          <p:nvPr>
            <p:ph idx="1"/>
          </p:nvPr>
        </p:nvSpPr>
        <p:spPr>
          <a:xfrm>
            <a:off x="3452161" y="1264026"/>
            <a:ext cx="4953038" cy="4781692"/>
          </a:xfrm>
        </p:spPr>
        <p:txBody>
          <a:bodyPr>
            <a:normAutofit fontScale="92500" lnSpcReduction="20000"/>
          </a:bodyPr>
          <a:lstStyle/>
          <a:p>
            <a:pPr marL="342900" indent="-342900">
              <a:spcAft>
                <a:spcPts val="900"/>
              </a:spcAft>
              <a:buFont typeface="Arial" panose="020B0604020202020204" pitchFamily="34" charset="0"/>
              <a:buChar char="•"/>
            </a:pPr>
            <a:r>
              <a:rPr lang="en-US" dirty="0" smtClean="0">
                <a:solidFill>
                  <a:schemeClr val="bg1">
                    <a:lumMod val="85000"/>
                  </a:schemeClr>
                </a:solidFill>
                <a:latin typeface="Arial Narrow"/>
                <a:cs typeface="Arial Narrow"/>
              </a:rPr>
              <a:t>2008 Food Inc. contains segment on BPI and LFTB</a:t>
            </a:r>
          </a:p>
          <a:p>
            <a:pPr marL="342900" indent="-342900">
              <a:spcAft>
                <a:spcPts val="900"/>
              </a:spcAft>
              <a:buFont typeface="Arial" panose="020B0604020202020204" pitchFamily="34" charset="0"/>
              <a:buChar char="•"/>
            </a:pPr>
            <a:endParaRPr lang="en-US" dirty="0" smtClean="0">
              <a:solidFill>
                <a:schemeClr val="bg1">
                  <a:lumMod val="85000"/>
                </a:schemeClr>
              </a:solidFill>
              <a:latin typeface="Arial Narrow"/>
              <a:cs typeface="Arial Narrow"/>
            </a:endParaRPr>
          </a:p>
          <a:p>
            <a:pPr marL="342900" indent="-342900">
              <a:spcAft>
                <a:spcPts val="900"/>
              </a:spcAft>
              <a:buFont typeface="Arial" panose="020B0604020202020204" pitchFamily="34" charset="0"/>
              <a:buChar char="•"/>
            </a:pPr>
            <a:r>
              <a:rPr lang="en-US" dirty="0" smtClean="0">
                <a:solidFill>
                  <a:schemeClr val="bg1">
                    <a:lumMod val="85000"/>
                  </a:schemeClr>
                </a:solidFill>
                <a:latin typeface="Arial Narrow"/>
                <a:cs typeface="Arial Narrow"/>
              </a:rPr>
              <a:t>2009 New York Times Pulitzer Prize for Explanatory Reporting for piece on risks related to LFTB</a:t>
            </a:r>
          </a:p>
          <a:p>
            <a:pPr marL="342900" indent="-342900">
              <a:spcAft>
                <a:spcPts val="900"/>
              </a:spcAft>
              <a:buFont typeface="Arial" panose="020B0604020202020204" pitchFamily="34" charset="0"/>
              <a:buChar char="•"/>
            </a:pPr>
            <a:endParaRPr lang="en-US" dirty="0" smtClean="0">
              <a:latin typeface="Arial Narrow"/>
              <a:cs typeface="Arial Narrow"/>
            </a:endParaRPr>
          </a:p>
          <a:p>
            <a:pPr marL="342900" indent="-342900">
              <a:spcAft>
                <a:spcPts val="900"/>
              </a:spcAft>
              <a:buFont typeface="Arial" panose="020B0604020202020204" pitchFamily="34" charset="0"/>
              <a:buChar char="•"/>
            </a:pPr>
            <a:r>
              <a:rPr lang="en-US" dirty="0" smtClean="0">
                <a:latin typeface="Arial Narrow"/>
                <a:cs typeface="Arial Narrow"/>
              </a:rPr>
              <a:t>2011 ABC’s </a:t>
            </a:r>
            <a:r>
              <a:rPr lang="en-US" i="1" dirty="0" smtClean="0">
                <a:latin typeface="Arial Narrow"/>
                <a:cs typeface="Arial Narrow"/>
              </a:rPr>
              <a:t>Food Revolution </a:t>
            </a:r>
            <a:r>
              <a:rPr lang="en-US" dirty="0" smtClean="0">
                <a:latin typeface="Arial Narrow"/>
                <a:cs typeface="Arial Narrow"/>
              </a:rPr>
              <a:t>season premiere</a:t>
            </a:r>
            <a:endParaRPr lang="en-US" dirty="0">
              <a:latin typeface="Arial Narrow"/>
              <a:cs typeface="Arial Narrow"/>
            </a:endParaRPr>
          </a:p>
        </p:txBody>
      </p:sp>
      <p:pic>
        <p:nvPicPr>
          <p:cNvPr id="2" name="Picture 1"/>
          <p:cNvPicPr>
            <a:picLocks noChangeAspect="1"/>
          </p:cNvPicPr>
          <p:nvPr/>
        </p:nvPicPr>
        <p:blipFill>
          <a:blip r:embed="rId3"/>
          <a:stretch>
            <a:fillRect/>
          </a:stretch>
        </p:blipFill>
        <p:spPr>
          <a:xfrm rot="20741700">
            <a:off x="854018" y="2893143"/>
            <a:ext cx="2582745" cy="1835477"/>
          </a:xfrm>
          <a:prstGeom prst="rect">
            <a:avLst/>
          </a:prstGeom>
        </p:spPr>
      </p:pic>
      <p:pic>
        <p:nvPicPr>
          <p:cNvPr id="3" name="Picture 2"/>
          <p:cNvPicPr>
            <a:picLocks noChangeAspect="1"/>
          </p:cNvPicPr>
          <p:nvPr/>
        </p:nvPicPr>
        <p:blipFill>
          <a:blip r:embed="rId4"/>
          <a:stretch>
            <a:fillRect/>
          </a:stretch>
        </p:blipFill>
        <p:spPr>
          <a:xfrm rot="20756203">
            <a:off x="269582" y="2310035"/>
            <a:ext cx="3158849" cy="584972"/>
          </a:xfrm>
          <a:prstGeom prst="rect">
            <a:avLst/>
          </a:prstGeom>
        </p:spPr>
      </p:pic>
      <p:pic>
        <p:nvPicPr>
          <p:cNvPr id="4" name="Picture 3"/>
          <p:cNvPicPr>
            <a:picLocks noChangeAspect="1"/>
          </p:cNvPicPr>
          <p:nvPr/>
        </p:nvPicPr>
        <p:blipFill>
          <a:blip r:embed="rId5"/>
          <a:stretch>
            <a:fillRect/>
          </a:stretch>
        </p:blipFill>
        <p:spPr>
          <a:xfrm rot="780109">
            <a:off x="834647" y="3984453"/>
            <a:ext cx="2402601" cy="2418619"/>
          </a:xfrm>
          <a:prstGeom prst="rect">
            <a:avLst/>
          </a:prstGeom>
        </p:spPr>
      </p:pic>
    </p:spTree>
    <p:extLst>
      <p:ext uri="{BB962C8B-B14F-4D97-AF65-F5344CB8AC3E}">
        <p14:creationId xmlns:p14="http://schemas.microsoft.com/office/powerpoint/2010/main" val="897137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452161" y="1264026"/>
            <a:ext cx="4953038" cy="4781692"/>
          </a:xfrm>
        </p:spPr>
        <p:txBody>
          <a:bodyPr>
            <a:normAutofit/>
          </a:bodyPr>
          <a:lstStyle/>
          <a:p>
            <a:pPr marL="342900" indent="-342900">
              <a:spcAft>
                <a:spcPts val="900"/>
              </a:spcAft>
              <a:buFont typeface="Arial" panose="020B0604020202020204" pitchFamily="34" charset="0"/>
              <a:buChar char="•"/>
            </a:pPr>
            <a:endParaRPr lang="en-US" dirty="0" smtClean="0">
              <a:solidFill>
                <a:schemeClr val="tx1"/>
              </a:solidFill>
            </a:endParaRPr>
          </a:p>
          <a:p>
            <a:pPr algn="ctr">
              <a:spcAft>
                <a:spcPts val="900"/>
              </a:spcAft>
            </a:pPr>
            <a:r>
              <a:rPr lang="en-US" b="1" dirty="0" smtClean="0">
                <a:solidFill>
                  <a:schemeClr val="tx1"/>
                </a:solidFill>
                <a:latin typeface="Arial Narrow"/>
                <a:cs typeface="Arial Narrow"/>
              </a:rPr>
              <a:t>2012</a:t>
            </a:r>
          </a:p>
          <a:p>
            <a:pPr marL="342900" indent="-342900">
              <a:spcAft>
                <a:spcPts val="900"/>
              </a:spcAft>
              <a:buFont typeface="Arial" panose="020B0604020202020204" pitchFamily="34" charset="0"/>
              <a:buChar char="•"/>
            </a:pPr>
            <a:r>
              <a:rPr lang="en-US" b="1" dirty="0" smtClean="0">
                <a:solidFill>
                  <a:schemeClr val="tx1"/>
                </a:solidFill>
                <a:latin typeface="Arial Narrow"/>
                <a:cs typeface="Arial Narrow"/>
              </a:rPr>
              <a:t>31 January </a:t>
            </a:r>
            <a:r>
              <a:rPr lang="en-US" dirty="0" smtClean="0">
                <a:solidFill>
                  <a:schemeClr val="tx1"/>
                </a:solidFill>
                <a:latin typeface="Arial Narrow"/>
                <a:cs typeface="Arial Narrow"/>
              </a:rPr>
              <a:t>McDonald’s, Taco Bell, and Burger King announce they will no longer use ground beef containing LFTB in their recipes</a:t>
            </a:r>
          </a:p>
          <a:p>
            <a:pPr marL="342900" indent="-342900">
              <a:spcAft>
                <a:spcPts val="900"/>
              </a:spcAft>
              <a:buFont typeface="Arial" panose="020B0604020202020204" pitchFamily="34" charset="0"/>
              <a:buChar char="•"/>
            </a:pPr>
            <a:endParaRPr lang="en-US" dirty="0" smtClean="0"/>
          </a:p>
        </p:txBody>
      </p:sp>
      <p:pic>
        <p:nvPicPr>
          <p:cNvPr id="7" name="Picture 6"/>
          <p:cNvPicPr>
            <a:picLocks noChangeAspect="1"/>
          </p:cNvPicPr>
          <p:nvPr/>
        </p:nvPicPr>
        <p:blipFill>
          <a:blip r:embed="rId2"/>
          <a:stretch>
            <a:fillRect/>
          </a:stretch>
        </p:blipFill>
        <p:spPr>
          <a:xfrm>
            <a:off x="781622" y="454851"/>
            <a:ext cx="2190173" cy="1637661"/>
          </a:xfrm>
          <a:prstGeom prst="rect">
            <a:avLst/>
          </a:prstGeom>
        </p:spPr>
      </p:pic>
      <p:pic>
        <p:nvPicPr>
          <p:cNvPr id="8" name="Picture 7"/>
          <p:cNvPicPr>
            <a:picLocks noChangeAspect="1"/>
          </p:cNvPicPr>
          <p:nvPr/>
        </p:nvPicPr>
        <p:blipFill>
          <a:blip r:embed="rId3"/>
          <a:stretch>
            <a:fillRect/>
          </a:stretch>
        </p:blipFill>
        <p:spPr>
          <a:xfrm>
            <a:off x="929537" y="2368492"/>
            <a:ext cx="1786770" cy="1849245"/>
          </a:xfrm>
          <a:prstGeom prst="rect">
            <a:avLst/>
          </a:prstGeom>
        </p:spPr>
      </p:pic>
      <p:pic>
        <p:nvPicPr>
          <p:cNvPr id="9" name="Picture 8"/>
          <p:cNvPicPr>
            <a:picLocks noChangeAspect="1"/>
          </p:cNvPicPr>
          <p:nvPr/>
        </p:nvPicPr>
        <p:blipFill>
          <a:blip r:embed="rId4"/>
          <a:stretch>
            <a:fillRect/>
          </a:stretch>
        </p:blipFill>
        <p:spPr>
          <a:xfrm>
            <a:off x="856420" y="4424085"/>
            <a:ext cx="2027289" cy="1942819"/>
          </a:xfrm>
          <a:prstGeom prst="rect">
            <a:avLst/>
          </a:prstGeom>
        </p:spPr>
      </p:pic>
    </p:spTree>
    <p:extLst>
      <p:ext uri="{BB962C8B-B14F-4D97-AF65-F5344CB8AC3E}">
        <p14:creationId xmlns:p14="http://schemas.microsoft.com/office/powerpoint/2010/main" val="10291209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8" descr="http://i.embed.ly/1/display/resize?key=1e6a1a1efdb011df84894040444cdc60&amp;url=http%3A%2F%2Fabcnews.go.com%2Fimages%2FUS%2Fgty_ground_beef_pink_slime_wy_120321_wbl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47897">
            <a:off x="334441" y="676894"/>
            <a:ext cx="3222392" cy="181343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3452161" y="1264026"/>
            <a:ext cx="4953038" cy="4781692"/>
          </a:xfrm>
        </p:spPr>
        <p:txBody>
          <a:bodyPr>
            <a:normAutofit/>
          </a:bodyPr>
          <a:lstStyle/>
          <a:p>
            <a:pPr marL="342900" indent="-342900">
              <a:spcAft>
                <a:spcPts val="900"/>
              </a:spcAft>
              <a:buFont typeface="Arial" panose="020B0604020202020204" pitchFamily="34" charset="0"/>
              <a:buChar char="•"/>
            </a:pPr>
            <a:r>
              <a:rPr lang="en-US" sz="2800" b="1" dirty="0" smtClean="0">
                <a:solidFill>
                  <a:schemeClr val="tx1"/>
                </a:solidFill>
                <a:latin typeface="Arial Narrow"/>
                <a:cs typeface="Arial Narrow"/>
              </a:rPr>
              <a:t>5 March </a:t>
            </a:r>
            <a:r>
              <a:rPr lang="en-US" sz="2800" dirty="0" smtClean="0">
                <a:solidFill>
                  <a:schemeClr val="tx1"/>
                </a:solidFill>
                <a:latin typeface="Arial Narrow"/>
                <a:cs typeface="Arial Narrow"/>
              </a:rPr>
              <a:t>David Knowles, NY Daily reports USDA purchased 7 million pounds of LFTB-containing beef for use in school lunches</a:t>
            </a:r>
          </a:p>
        </p:txBody>
      </p:sp>
    </p:spTree>
    <p:extLst>
      <p:ext uri="{BB962C8B-B14F-4D97-AF65-F5344CB8AC3E}">
        <p14:creationId xmlns:p14="http://schemas.microsoft.com/office/powerpoint/2010/main" val="42320358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8" descr="http://i.embed.ly/1/display/resize?key=1e6a1a1efdb011df84894040444cdc60&amp;url=http%3A%2F%2Fabcnews.go.com%2Fimages%2FUS%2Fgty_ground_beef_pink_slime_wy_120321_wbl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47897">
            <a:off x="334441" y="676894"/>
            <a:ext cx="3222392" cy="18134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rot="835636">
            <a:off x="143734" y="2544135"/>
            <a:ext cx="3595441" cy="1284591"/>
          </a:xfrm>
          <a:prstGeom prst="rect">
            <a:avLst/>
          </a:prstGeom>
        </p:spPr>
      </p:pic>
      <p:sp>
        <p:nvSpPr>
          <p:cNvPr id="5" name="Content Placeholder 4"/>
          <p:cNvSpPr>
            <a:spLocks noGrp="1"/>
          </p:cNvSpPr>
          <p:nvPr>
            <p:ph idx="1"/>
          </p:nvPr>
        </p:nvSpPr>
        <p:spPr>
          <a:xfrm>
            <a:off x="3452161" y="1264026"/>
            <a:ext cx="4953038" cy="4781692"/>
          </a:xfrm>
        </p:spPr>
        <p:txBody>
          <a:bodyPr>
            <a:normAutofit/>
          </a:bodyPr>
          <a:lstStyle/>
          <a:p>
            <a:pPr marL="342900" indent="-342900">
              <a:spcAft>
                <a:spcPts val="900"/>
              </a:spcAft>
              <a:buFont typeface="Arial" panose="020B0604020202020204" pitchFamily="34" charset="0"/>
              <a:buChar char="•"/>
            </a:pPr>
            <a:r>
              <a:rPr lang="en-US" dirty="0" smtClean="0">
                <a:solidFill>
                  <a:schemeClr val="bg1">
                    <a:lumMod val="85000"/>
                  </a:schemeClr>
                </a:solidFill>
                <a:latin typeface="Arial Narrow"/>
                <a:cs typeface="Arial Narrow"/>
              </a:rPr>
              <a:t>5 March David Knowles, NY Daily reports USDA purchased 7 million pounds of LFTB-containing beef for use in school lunches</a:t>
            </a:r>
          </a:p>
          <a:p>
            <a:pPr marL="342900" indent="-342900">
              <a:spcAft>
                <a:spcPts val="900"/>
              </a:spcAft>
              <a:buFont typeface="Arial" panose="020B0604020202020204" pitchFamily="34" charset="0"/>
              <a:buChar char="•"/>
            </a:pPr>
            <a:r>
              <a:rPr lang="en-US" b="1" dirty="0" smtClean="0">
                <a:solidFill>
                  <a:schemeClr val="tx1"/>
                </a:solidFill>
                <a:latin typeface="Arial Narrow"/>
                <a:cs typeface="Arial Narrow"/>
              </a:rPr>
              <a:t>6 March </a:t>
            </a:r>
            <a:r>
              <a:rPr lang="en-US" dirty="0" smtClean="0">
                <a:solidFill>
                  <a:schemeClr val="tx1"/>
                </a:solidFill>
                <a:latin typeface="Arial Narrow"/>
                <a:cs typeface="Arial Narrow"/>
              </a:rPr>
              <a:t>Bettina Elias Siegel launches petition on Change.org</a:t>
            </a:r>
          </a:p>
        </p:txBody>
      </p:sp>
    </p:spTree>
    <p:extLst>
      <p:ext uri="{BB962C8B-B14F-4D97-AF65-F5344CB8AC3E}">
        <p14:creationId xmlns:p14="http://schemas.microsoft.com/office/powerpoint/2010/main" val="3292196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8" descr="http://i.embed.ly/1/display/resize?key=1e6a1a1efdb011df84894040444cdc60&amp;url=http%3A%2F%2Fabcnews.go.com%2Fimages%2FUS%2Fgty_ground_beef_pink_slime_wy_120321_wbl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47897">
            <a:off x="334441" y="676894"/>
            <a:ext cx="3222392" cy="18134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rot="835636">
            <a:off x="143734" y="2544135"/>
            <a:ext cx="3595441" cy="1284591"/>
          </a:xfrm>
          <a:prstGeom prst="rect">
            <a:avLst/>
          </a:prstGeom>
        </p:spPr>
      </p:pic>
      <p:sp>
        <p:nvSpPr>
          <p:cNvPr id="5" name="Content Placeholder 4"/>
          <p:cNvSpPr>
            <a:spLocks noGrp="1"/>
          </p:cNvSpPr>
          <p:nvPr>
            <p:ph idx="1"/>
          </p:nvPr>
        </p:nvSpPr>
        <p:spPr>
          <a:xfrm>
            <a:off x="3452161" y="1264026"/>
            <a:ext cx="4953038" cy="4781692"/>
          </a:xfrm>
        </p:spPr>
        <p:txBody>
          <a:bodyPr>
            <a:normAutofit fontScale="85000" lnSpcReduction="10000"/>
          </a:bodyPr>
          <a:lstStyle/>
          <a:p>
            <a:pPr marL="342900" indent="-342900">
              <a:spcAft>
                <a:spcPts val="900"/>
              </a:spcAft>
              <a:buFont typeface="Arial" panose="020B0604020202020204" pitchFamily="34" charset="0"/>
              <a:buChar char="•"/>
            </a:pPr>
            <a:r>
              <a:rPr lang="en-US" dirty="0" smtClean="0">
                <a:solidFill>
                  <a:schemeClr val="bg1">
                    <a:lumMod val="85000"/>
                  </a:schemeClr>
                </a:solidFill>
                <a:latin typeface="Arial Narrow"/>
                <a:cs typeface="Arial Narrow"/>
              </a:rPr>
              <a:t>5 March David Knowles, NY Daily reports USDA purchased 7 million pounds of LFTB-containing beef for use in school lunches</a:t>
            </a:r>
          </a:p>
          <a:p>
            <a:pPr marL="342900" indent="-342900">
              <a:spcAft>
                <a:spcPts val="900"/>
              </a:spcAft>
              <a:buFont typeface="Arial" panose="020B0604020202020204" pitchFamily="34" charset="0"/>
              <a:buChar char="•"/>
            </a:pPr>
            <a:r>
              <a:rPr lang="en-US" dirty="0" smtClean="0">
                <a:solidFill>
                  <a:schemeClr val="bg1">
                    <a:lumMod val="85000"/>
                  </a:schemeClr>
                </a:solidFill>
                <a:latin typeface="Arial Narrow"/>
                <a:cs typeface="Arial Narrow"/>
              </a:rPr>
              <a:t>6 March Bettina Elias Siegel launches petition on Change.org</a:t>
            </a:r>
          </a:p>
          <a:p>
            <a:pPr marL="342900" indent="-342900">
              <a:spcAft>
                <a:spcPts val="900"/>
              </a:spcAft>
              <a:buFont typeface="Arial" panose="020B0604020202020204" pitchFamily="34" charset="0"/>
              <a:buChar char="•"/>
            </a:pPr>
            <a:r>
              <a:rPr lang="en-US" b="1" dirty="0" smtClean="0">
                <a:solidFill>
                  <a:schemeClr val="tx1"/>
                </a:solidFill>
                <a:latin typeface="Arial Narrow"/>
                <a:cs typeface="Arial Narrow"/>
              </a:rPr>
              <a:t>7 March </a:t>
            </a:r>
            <a:r>
              <a:rPr lang="en-US" dirty="0" smtClean="0">
                <a:solidFill>
                  <a:schemeClr val="tx1"/>
                </a:solidFill>
                <a:latin typeface="Arial Narrow"/>
                <a:cs typeface="Arial Narrow"/>
              </a:rPr>
              <a:t>ABC News runs first of several reports on LFTB, claiming up to 70% of ground beef in supermarkets contains LFTB</a:t>
            </a:r>
          </a:p>
        </p:txBody>
      </p:sp>
      <p:pic>
        <p:nvPicPr>
          <p:cNvPr id="9" name="Picture 2" descr="http://a.scpr.org/i/abcc1322a11f9e9755d19445414181a0/47192-f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769" y="3654873"/>
            <a:ext cx="3222392" cy="204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5655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9"/>
          <p:cNvPicPr>
            <a:picLocks noGrp="1" noChangeAspect="1"/>
          </p:cNvPicPr>
          <p:nvPr>
            <p:ph sz="half" idx="2"/>
          </p:nvPr>
        </p:nvPicPr>
        <p:blipFill>
          <a:blip r:embed="rId2"/>
          <a:stretch>
            <a:fillRect/>
          </a:stretch>
        </p:blipFill>
        <p:spPr>
          <a:xfrm>
            <a:off x="444104" y="1383831"/>
            <a:ext cx="2800694" cy="3530552"/>
          </a:xfrm>
          <a:prstGeom prst="rect">
            <a:avLst/>
          </a:prstGeom>
        </p:spPr>
      </p:pic>
      <p:sp>
        <p:nvSpPr>
          <p:cNvPr id="17" name="Content Placeholder 16"/>
          <p:cNvSpPr>
            <a:spLocks noGrp="1"/>
          </p:cNvSpPr>
          <p:nvPr>
            <p:ph sz="quarter" idx="4"/>
          </p:nvPr>
        </p:nvSpPr>
        <p:spPr>
          <a:xfrm>
            <a:off x="3430540" y="1141768"/>
            <a:ext cx="5127677" cy="4130320"/>
          </a:xfrm>
        </p:spPr>
        <p:txBody>
          <a:bodyPr>
            <a:noAutofit/>
          </a:bodyPr>
          <a:lstStyle/>
          <a:p>
            <a:pPr indent="0" algn="ctr">
              <a:buNone/>
            </a:pPr>
            <a:r>
              <a:rPr lang="en-US" sz="2400" dirty="0" smtClean="0">
                <a:latin typeface="+mn-lt"/>
                <a:cs typeface="Arial" panose="020B0604020202020204" pitchFamily="34" charset="0"/>
              </a:rPr>
              <a:t>“</a:t>
            </a:r>
            <a:r>
              <a:rPr lang="en-US" sz="2400" dirty="0" smtClean="0">
                <a:latin typeface="Arial Narrow"/>
                <a:cs typeface="Arial Narrow"/>
              </a:rPr>
              <a:t>a social media frenzy”</a:t>
            </a:r>
          </a:p>
          <a:p>
            <a:pPr indent="0" algn="ctr">
              <a:buNone/>
            </a:pPr>
            <a:endParaRPr lang="en-US" sz="2400" dirty="0" smtClean="0">
              <a:latin typeface="Arial Narrow"/>
              <a:cs typeface="Arial Narrow"/>
            </a:endParaRPr>
          </a:p>
          <a:p>
            <a:pPr indent="0" algn="ctr">
              <a:buNone/>
            </a:pPr>
            <a:r>
              <a:rPr lang="en-US" sz="2400" dirty="0" smtClean="0">
                <a:latin typeface="Arial Narrow"/>
                <a:cs typeface="Arial Narrow"/>
              </a:rPr>
              <a:t>“You had a perfect storm of sort-of-facts. You have this product no one knows anything about, and … it gets tagged with the ‘Pink Slime’ name.”</a:t>
            </a:r>
          </a:p>
          <a:p>
            <a:pPr indent="0" algn="ctr">
              <a:buNone/>
            </a:pPr>
            <a:endParaRPr lang="en-US" sz="2400" dirty="0">
              <a:latin typeface="Arial Narrow"/>
              <a:cs typeface="Arial Narrow"/>
            </a:endParaRPr>
          </a:p>
          <a:p>
            <a:pPr indent="0" algn="ctr">
              <a:buNone/>
            </a:pPr>
            <a:r>
              <a:rPr lang="en-US" sz="2400" dirty="0">
                <a:latin typeface="Arial Narrow"/>
                <a:cs typeface="Arial Narrow"/>
              </a:rPr>
              <a:t>“What the bloggers did with the story </a:t>
            </a:r>
            <a:r>
              <a:rPr lang="en-US" sz="2400" dirty="0" smtClean="0">
                <a:latin typeface="Arial Narrow"/>
                <a:cs typeface="Arial Narrow"/>
              </a:rPr>
              <a:t>… </a:t>
            </a:r>
            <a:r>
              <a:rPr lang="en-US" sz="2400" dirty="0">
                <a:latin typeface="Arial Narrow"/>
                <a:cs typeface="Arial Narrow"/>
              </a:rPr>
              <a:t>was pure </a:t>
            </a:r>
            <a:r>
              <a:rPr lang="en-US" sz="2400" dirty="0" err="1">
                <a:latin typeface="Arial Narrow"/>
                <a:cs typeface="Arial Narrow"/>
              </a:rPr>
              <a:t>infocide</a:t>
            </a:r>
            <a:r>
              <a:rPr lang="en-US" sz="2400" dirty="0">
                <a:latin typeface="Arial Narrow"/>
                <a:cs typeface="Arial Narrow"/>
              </a:rPr>
              <a:t>”</a:t>
            </a:r>
          </a:p>
          <a:p>
            <a:pPr indent="0" algn="ctr">
              <a:buNone/>
            </a:pPr>
            <a:endParaRPr lang="en-US" sz="2400" dirty="0" smtClean="0">
              <a:latin typeface="+mn-lt"/>
              <a:cs typeface="Arial" panose="020B0604020202020204" pitchFamily="34" charset="0"/>
            </a:endParaRPr>
          </a:p>
          <a:p>
            <a:pPr indent="0" algn="ctr">
              <a:buNone/>
            </a:pPr>
            <a:endParaRPr lang="en-US" sz="2400" dirty="0"/>
          </a:p>
        </p:txBody>
      </p:sp>
      <p:pic>
        <p:nvPicPr>
          <p:cNvPr id="18" name="Content Placeholder 10"/>
          <p:cNvPicPr>
            <a:picLocks noGrp="1" noChangeAspect="1"/>
          </p:cNvPicPr>
          <p:nvPr>
            <p:ph sz="half" idx="2"/>
          </p:nvPr>
        </p:nvPicPr>
        <p:blipFill>
          <a:blip r:embed="rId3"/>
          <a:stretch>
            <a:fillRect/>
          </a:stretch>
        </p:blipFill>
        <p:spPr>
          <a:xfrm>
            <a:off x="444103" y="2502203"/>
            <a:ext cx="2800694" cy="2769887"/>
          </a:xfrm>
          <a:prstGeom prst="rect">
            <a:avLst/>
          </a:prstGeom>
        </p:spPr>
      </p:pic>
    </p:spTree>
    <p:extLst>
      <p:ext uri="{BB962C8B-B14F-4D97-AF65-F5344CB8AC3E}">
        <p14:creationId xmlns:p14="http://schemas.microsoft.com/office/powerpoint/2010/main" val="22398954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675"/>
            <a:ext cx="8229600" cy="1143000"/>
          </a:xfrm>
        </p:spPr>
        <p:txBody>
          <a:bodyPr/>
          <a:lstStyle/>
          <a:p>
            <a:r>
              <a:rPr lang="en-US" sz="3200" dirty="0" smtClean="0">
                <a:solidFill>
                  <a:srgbClr val="800000"/>
                </a:solidFill>
                <a:latin typeface="Arial Narrow"/>
                <a:cs typeface="Arial Narrow"/>
              </a:rPr>
              <a:t>Our recent study</a:t>
            </a:r>
            <a:br>
              <a:rPr lang="en-US" sz="3200" dirty="0" smtClean="0">
                <a:solidFill>
                  <a:srgbClr val="800000"/>
                </a:solidFill>
                <a:latin typeface="Arial Narrow"/>
                <a:cs typeface="Arial Narrow"/>
              </a:rPr>
            </a:br>
            <a:r>
              <a:rPr lang="en-US" sz="1800" dirty="0" err="1" smtClean="0">
                <a:solidFill>
                  <a:srgbClr val="800000"/>
                </a:solidFill>
                <a:latin typeface="Arial Narrow"/>
                <a:cs typeface="Arial Narrow"/>
              </a:rPr>
              <a:t>Runge</a:t>
            </a:r>
            <a:r>
              <a:rPr lang="en-US" sz="1800" dirty="0" smtClean="0">
                <a:solidFill>
                  <a:srgbClr val="800000"/>
                </a:solidFill>
                <a:latin typeface="Arial Narrow"/>
                <a:cs typeface="Arial Narrow"/>
              </a:rPr>
              <a:t>, K., Brossard, D. </a:t>
            </a:r>
            <a:r>
              <a:rPr lang="en-US" sz="1800" dirty="0">
                <a:solidFill>
                  <a:srgbClr val="800000"/>
                </a:solidFill>
                <a:latin typeface="Arial Narrow"/>
                <a:cs typeface="Arial Narrow"/>
              </a:rPr>
              <a:t>&amp; Scheufele, D.(2015). Pink Slimed: A Time Series Analysis of </a:t>
            </a:r>
            <a:r>
              <a:rPr lang="en-US" sz="1800" dirty="0" smtClean="0">
                <a:solidFill>
                  <a:srgbClr val="800000"/>
                </a:solidFill>
                <a:latin typeface="Arial Narrow"/>
                <a:cs typeface="Arial Narrow"/>
              </a:rPr>
              <a:t>Broadcast Coverage </a:t>
            </a:r>
            <a:r>
              <a:rPr lang="en-US" sz="1800" dirty="0">
                <a:solidFill>
                  <a:srgbClr val="800000"/>
                </a:solidFill>
                <a:latin typeface="Arial Narrow"/>
                <a:cs typeface="Arial Narrow"/>
              </a:rPr>
              <a:t>and Twitter Discourse During the </a:t>
            </a:r>
            <a:r>
              <a:rPr lang="en-US" sz="1800" dirty="0" smtClean="0">
                <a:solidFill>
                  <a:srgbClr val="800000"/>
                </a:solidFill>
                <a:latin typeface="Arial Narrow"/>
                <a:cs typeface="Arial Narrow"/>
              </a:rPr>
              <a:t>2012 '</a:t>
            </a:r>
            <a:r>
              <a:rPr lang="en-US" sz="1800" dirty="0">
                <a:solidFill>
                  <a:srgbClr val="800000"/>
                </a:solidFill>
                <a:latin typeface="Arial Narrow"/>
                <a:cs typeface="Arial Narrow"/>
              </a:rPr>
              <a:t>Lean Textured Beef' </a:t>
            </a:r>
            <a:r>
              <a:rPr lang="en-US" sz="1800" dirty="0" smtClean="0">
                <a:solidFill>
                  <a:srgbClr val="800000"/>
                </a:solidFill>
                <a:latin typeface="Arial Narrow"/>
                <a:cs typeface="Arial Narrow"/>
              </a:rPr>
              <a:t>Controversy. Paper presented at the 2015 APLS Conference</a:t>
            </a:r>
            <a:endParaRPr lang="en-US" sz="1800" dirty="0">
              <a:solidFill>
                <a:srgbClr val="800000"/>
              </a:solidFill>
              <a:latin typeface="Arial Narrow"/>
              <a:cs typeface="Arial Narrow"/>
            </a:endParaRPr>
          </a:p>
        </p:txBody>
      </p:sp>
      <p:sp>
        <p:nvSpPr>
          <p:cNvPr id="5" name="Content Placeholder 4"/>
          <p:cNvSpPr>
            <a:spLocks noGrp="1"/>
          </p:cNvSpPr>
          <p:nvPr>
            <p:ph idx="1"/>
          </p:nvPr>
        </p:nvSpPr>
        <p:spPr/>
        <p:txBody>
          <a:bodyPr/>
          <a:lstStyle/>
          <a:p>
            <a:pPr marL="0" indent="0">
              <a:buNone/>
            </a:pPr>
            <a:r>
              <a:rPr lang="en-US" dirty="0" smtClean="0">
                <a:latin typeface="Arial Narrow"/>
                <a:cs typeface="Arial Narrow"/>
              </a:rPr>
              <a:t>From 1 January – 31 December 2012:</a:t>
            </a:r>
          </a:p>
          <a:p>
            <a:r>
              <a:rPr lang="en-US" dirty="0" smtClean="0">
                <a:latin typeface="Arial Narrow"/>
                <a:cs typeface="Arial Narrow"/>
              </a:rPr>
              <a:t>336,240 LFTB tweets on Twitter</a:t>
            </a:r>
          </a:p>
          <a:p>
            <a:r>
              <a:rPr lang="en-US" dirty="0" smtClean="0">
                <a:latin typeface="Arial Narrow"/>
                <a:cs typeface="Arial Narrow"/>
              </a:rPr>
              <a:t>200,000 signatures on </a:t>
            </a:r>
            <a:r>
              <a:rPr lang="en-US" dirty="0" err="1" smtClean="0">
                <a:latin typeface="Arial Narrow"/>
                <a:cs typeface="Arial Narrow"/>
              </a:rPr>
              <a:t>Change.org</a:t>
            </a:r>
            <a:r>
              <a:rPr lang="en-US" dirty="0" smtClean="0">
                <a:latin typeface="Arial Narrow"/>
                <a:cs typeface="Arial Narrow"/>
              </a:rPr>
              <a:t> petition (9 days)</a:t>
            </a:r>
          </a:p>
          <a:p>
            <a:r>
              <a:rPr lang="en-US" dirty="0" smtClean="0">
                <a:latin typeface="Arial Narrow"/>
                <a:cs typeface="Arial Narrow"/>
              </a:rPr>
              <a:t>LexisNexis</a:t>
            </a:r>
          </a:p>
          <a:p>
            <a:pPr lvl="1"/>
            <a:r>
              <a:rPr lang="en-US" dirty="0" smtClean="0">
                <a:latin typeface="Arial Narrow"/>
                <a:cs typeface="Arial Narrow"/>
              </a:rPr>
              <a:t>37 ABC News </a:t>
            </a:r>
          </a:p>
          <a:p>
            <a:pPr lvl="1"/>
            <a:r>
              <a:rPr lang="en-US" dirty="0" smtClean="0">
                <a:latin typeface="Arial Narrow"/>
                <a:cs typeface="Arial Narrow"/>
              </a:rPr>
              <a:t>728 reports on other television stations or networks</a:t>
            </a:r>
          </a:p>
          <a:p>
            <a:pPr lvl="1"/>
            <a:r>
              <a:rPr lang="en-US" dirty="0" smtClean="0">
                <a:latin typeface="Arial Narrow"/>
                <a:cs typeface="Arial Narrow"/>
              </a:rPr>
              <a:t>360 newspaper articles</a:t>
            </a:r>
          </a:p>
          <a:p>
            <a:pPr lvl="1"/>
            <a:r>
              <a:rPr lang="en-US" dirty="0" smtClean="0">
                <a:latin typeface="Arial Narrow"/>
                <a:cs typeface="Arial Narrow"/>
              </a:rPr>
              <a:t>10 industry responses</a:t>
            </a:r>
            <a:endParaRPr lang="en-US" dirty="0">
              <a:latin typeface="Arial Narrow"/>
              <a:cs typeface="Arial Narrow"/>
            </a:endParaRPr>
          </a:p>
        </p:txBody>
      </p:sp>
    </p:spTree>
    <p:extLst>
      <p:ext uri="{BB962C8B-B14F-4D97-AF65-F5344CB8AC3E}">
        <p14:creationId xmlns:p14="http://schemas.microsoft.com/office/powerpoint/2010/main" val="29921124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ews 3.tiff"/>
          <p:cNvPicPr>
            <a:picLocks noGrp="1" noChangeAspect="1"/>
          </p:cNvPicPr>
          <p:nvPr>
            <p:ph idx="1"/>
          </p:nvPr>
        </p:nvPicPr>
        <p:blipFill>
          <a:blip r:embed="rId2">
            <a:extLst>
              <a:ext uri="{28A0092B-C50C-407E-A947-70E740481C1C}">
                <a14:useLocalDpi xmlns:a14="http://schemas.microsoft.com/office/drawing/2010/main" val="0"/>
              </a:ext>
            </a:extLst>
          </a:blip>
          <a:srcRect t="21260" b="21260"/>
          <a:stretch>
            <a:fillRect/>
          </a:stretch>
        </p:blipFill>
        <p:spPr>
          <a:xfrm>
            <a:off x="16164" y="914401"/>
            <a:ext cx="8229600" cy="4525963"/>
          </a:xfrm>
        </p:spPr>
      </p:pic>
      <p:pic>
        <p:nvPicPr>
          <p:cNvPr id="5" name="Picture 4" descr="news 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219200"/>
            <a:ext cx="5478734" cy="4419600"/>
          </a:xfrm>
          <a:prstGeom prst="rect">
            <a:avLst/>
          </a:prstGeom>
        </p:spPr>
      </p:pic>
      <p:pic>
        <p:nvPicPr>
          <p:cNvPr id="6" name="Picture 5" descr="news 4.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667000"/>
            <a:ext cx="5061452" cy="3912712"/>
          </a:xfrm>
          <a:prstGeom prst="rect">
            <a:avLst/>
          </a:prstGeom>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4225820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p:cNvGraphicFramePr>
            <a:graphicFrameLocks noGrp="1"/>
          </p:cNvGraphicFramePr>
          <p:nvPr>
            <p:ph idx="1"/>
            <p:extLst>
              <p:ext uri="{D42A27DB-BD31-4B8C-83A1-F6EECF244321}">
                <p14:modId xmlns:p14="http://schemas.microsoft.com/office/powerpoint/2010/main" val="527431379"/>
              </p:ext>
            </p:extLst>
          </p:nvPr>
        </p:nvGraphicFramePr>
        <p:xfrm>
          <a:off x="457200" y="797171"/>
          <a:ext cx="8229600" cy="5588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9"/>
          <p:cNvSpPr txBox="1">
            <a:spLocks/>
          </p:cNvSpPr>
          <p:nvPr/>
        </p:nvSpPr>
        <p:spPr>
          <a:xfrm>
            <a:off x="1100503" y="6629454"/>
            <a:ext cx="7244862" cy="228548"/>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b="0" dirty="0">
                <a:latin typeface="+mj-lt"/>
              </a:rPr>
              <a:t>N=37 ABC News reports; N=728 broadcast/other television coverage reports; N=360 newspaper reports; </a:t>
            </a:r>
            <a:endParaRPr lang="en-US" sz="1200" b="0" dirty="0" smtClean="0">
              <a:latin typeface="+mj-lt"/>
            </a:endParaRPr>
          </a:p>
        </p:txBody>
      </p:sp>
    </p:spTree>
    <p:extLst>
      <p:ext uri="{BB962C8B-B14F-4D97-AF65-F5344CB8AC3E}">
        <p14:creationId xmlns:p14="http://schemas.microsoft.com/office/powerpoint/2010/main" val="42742889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629842" y="1141605"/>
            <a:ext cx="3868340" cy="617935"/>
          </a:xfrm>
        </p:spPr>
        <p:txBody>
          <a:bodyPr>
            <a:normAutofit/>
          </a:bodyPr>
          <a:lstStyle/>
          <a:p>
            <a:r>
              <a:rPr lang="en-US" dirty="0" smtClean="0">
                <a:solidFill>
                  <a:schemeClr val="bg1">
                    <a:lumMod val="50000"/>
                  </a:schemeClr>
                </a:solidFill>
                <a:latin typeface="+mj-lt"/>
              </a:rPr>
              <a:t>Media</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026874969"/>
              </p:ext>
            </p:extLst>
          </p:nvPr>
        </p:nvGraphicFramePr>
        <p:xfrm>
          <a:off x="629842" y="1923225"/>
          <a:ext cx="3868340" cy="357627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10"/>
          <p:cNvSpPr>
            <a:spLocks noGrp="1"/>
          </p:cNvSpPr>
          <p:nvPr>
            <p:ph type="body" sz="quarter" idx="3"/>
          </p:nvPr>
        </p:nvSpPr>
        <p:spPr>
          <a:xfrm>
            <a:off x="4629154" y="1141605"/>
            <a:ext cx="3887391" cy="617935"/>
          </a:xfrm>
        </p:spPr>
        <p:txBody>
          <a:bodyPr/>
          <a:lstStyle/>
          <a:p>
            <a:r>
              <a:rPr lang="en-US" dirty="0" smtClean="0">
                <a:solidFill>
                  <a:schemeClr val="bg1">
                    <a:lumMod val="50000"/>
                  </a:schemeClr>
                </a:solidFill>
                <a:latin typeface="+mj-lt"/>
              </a:rPr>
              <a:t>LFTB keyword tweets</a:t>
            </a:r>
            <a:endParaRPr lang="en-US" dirty="0">
              <a:solidFill>
                <a:schemeClr val="bg1">
                  <a:lumMod val="50000"/>
                </a:schemeClr>
              </a:solidFill>
              <a:latin typeface="+mj-lt"/>
            </a:endParaRPr>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144281966"/>
              </p:ext>
            </p:extLst>
          </p:nvPr>
        </p:nvGraphicFramePr>
        <p:xfrm>
          <a:off x="4629154" y="1923226"/>
          <a:ext cx="3887391" cy="334434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9"/>
          <p:cNvSpPr txBox="1">
            <a:spLocks/>
          </p:cNvSpPr>
          <p:nvPr/>
        </p:nvSpPr>
        <p:spPr>
          <a:xfrm>
            <a:off x="1006719" y="6561954"/>
            <a:ext cx="7244862" cy="228548"/>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b="0" dirty="0">
                <a:latin typeface="+mj-lt"/>
              </a:rPr>
              <a:t>N=37 ABC News reports; N=728 broadcast/other television coverage reports; N=360 newspaper reports; </a:t>
            </a:r>
            <a:endParaRPr lang="en-US" sz="1200" b="0" dirty="0" smtClean="0">
              <a:latin typeface="+mj-lt"/>
            </a:endParaRPr>
          </a:p>
          <a:p>
            <a:pPr algn="ctr"/>
            <a:r>
              <a:rPr lang="en-US" sz="1200" b="0" dirty="0" smtClean="0">
                <a:latin typeface="+mj-lt"/>
              </a:rPr>
              <a:t>N=336,240 </a:t>
            </a:r>
            <a:r>
              <a:rPr lang="en-US" sz="1200" b="0" dirty="0">
                <a:latin typeface="+mj-lt"/>
              </a:rPr>
              <a:t>LFTB keyword tweets</a:t>
            </a:r>
            <a:r>
              <a:rPr lang="en-US" sz="1200" b="0" dirty="0">
                <a:solidFill>
                  <a:schemeClr val="bg1">
                    <a:lumMod val="50000"/>
                  </a:schemeClr>
                </a:solidFill>
                <a:latin typeface="+mj-lt"/>
              </a:rPr>
              <a:t> </a:t>
            </a:r>
          </a:p>
        </p:txBody>
      </p:sp>
    </p:spTree>
    <p:extLst>
      <p:ext uri="{BB962C8B-B14F-4D97-AF65-F5344CB8AC3E}">
        <p14:creationId xmlns:p14="http://schemas.microsoft.com/office/powerpoint/2010/main" val="7108318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endParaRPr lang="en-US" sz="2000" dirty="0">
              <a:solidFill>
                <a:srgbClr val="800000"/>
              </a:solidFill>
              <a:latin typeface="Arial Narrow"/>
              <a:cs typeface="Arial Narrow"/>
            </a:endParaRPr>
          </a:p>
        </p:txBody>
      </p:sp>
      <p:sp>
        <p:nvSpPr>
          <p:cNvPr id="5" name="Content Placeholder 4"/>
          <p:cNvSpPr>
            <a:spLocks noGrp="1"/>
          </p:cNvSpPr>
          <p:nvPr>
            <p:ph idx="1"/>
          </p:nvPr>
        </p:nvSpPr>
        <p:spPr/>
        <p:txBody>
          <a:bodyPr/>
          <a:lstStyle/>
          <a:p>
            <a:r>
              <a:rPr lang="en-US" dirty="0" smtClean="0">
                <a:latin typeface="Arial Narrow"/>
                <a:cs typeface="Arial Narrow"/>
              </a:rPr>
              <a:t>Results of a “time </a:t>
            </a:r>
            <a:r>
              <a:rPr lang="en-US" dirty="0" err="1" smtClean="0">
                <a:latin typeface="Arial Narrow"/>
                <a:cs typeface="Arial Narrow"/>
              </a:rPr>
              <a:t>serie</a:t>
            </a:r>
            <a:r>
              <a:rPr lang="en-US" dirty="0" smtClean="0">
                <a:latin typeface="Arial Narrow"/>
                <a:cs typeface="Arial Narrow"/>
              </a:rPr>
              <a:t> analysis”: Business responses were inadequate in tone and volume to </a:t>
            </a:r>
            <a:r>
              <a:rPr lang="en-US" dirty="0">
                <a:latin typeface="Arial Narrow"/>
                <a:cs typeface="Arial Narrow"/>
              </a:rPr>
              <a:t>influence </a:t>
            </a:r>
            <a:r>
              <a:rPr lang="en-US" dirty="0" smtClean="0">
                <a:latin typeface="Arial Narrow"/>
                <a:cs typeface="Arial Narrow"/>
              </a:rPr>
              <a:t>the voice of a contingent </a:t>
            </a:r>
            <a:r>
              <a:rPr lang="en-US" dirty="0">
                <a:latin typeface="Arial Narrow"/>
                <a:cs typeface="Arial Narrow"/>
              </a:rPr>
              <a:t>of interested citizens with active social media </a:t>
            </a:r>
            <a:r>
              <a:rPr lang="en-US" dirty="0" smtClean="0">
                <a:latin typeface="Arial Narrow"/>
                <a:cs typeface="Arial Narrow"/>
              </a:rPr>
              <a:t>accounts</a:t>
            </a:r>
          </a:p>
          <a:p>
            <a:endParaRPr lang="en-US" dirty="0" smtClean="0">
              <a:latin typeface="Arial Narrow"/>
              <a:cs typeface="Arial Narrow"/>
            </a:endParaRPr>
          </a:p>
          <a:p>
            <a:r>
              <a:rPr lang="en-US" dirty="0" smtClean="0">
                <a:latin typeface="Arial Narrow"/>
                <a:cs typeface="Arial Narrow"/>
              </a:rPr>
              <a:t>Recent experiment in Wisconsin: </a:t>
            </a:r>
            <a:r>
              <a:rPr lang="en-US" dirty="0">
                <a:latin typeface="Arial Narrow"/>
                <a:cs typeface="Arial Narrow"/>
              </a:rPr>
              <a:t>c</a:t>
            </a:r>
            <a:r>
              <a:rPr lang="en-US" dirty="0" smtClean="0">
                <a:latin typeface="Arial Narrow"/>
                <a:cs typeface="Arial Narrow"/>
              </a:rPr>
              <a:t>onsumers see more risk in “ground meat with pink slime” than in “ground </a:t>
            </a:r>
            <a:r>
              <a:rPr lang="en-US" smtClean="0">
                <a:latin typeface="Arial Narrow"/>
                <a:cs typeface="Arial Narrow"/>
              </a:rPr>
              <a:t>meat with LFTB</a:t>
            </a:r>
            <a:r>
              <a:rPr lang="en-US" dirty="0" smtClean="0">
                <a:latin typeface="Arial Narrow"/>
                <a:cs typeface="Arial Narrow"/>
              </a:rPr>
              <a:t>”</a:t>
            </a:r>
          </a:p>
          <a:p>
            <a:pPr marL="0" indent="0">
              <a:buNone/>
            </a:pPr>
            <a:endParaRPr lang="en-US" dirty="0" smtClean="0">
              <a:latin typeface="Arial Narrow"/>
              <a:cs typeface="Arial Narrow"/>
            </a:endParaRPr>
          </a:p>
        </p:txBody>
      </p:sp>
    </p:spTree>
    <p:extLst>
      <p:ext uri="{BB962C8B-B14F-4D97-AF65-F5344CB8AC3E}">
        <p14:creationId xmlns:p14="http://schemas.microsoft.com/office/powerpoint/2010/main" val="35923657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57200" y="304800"/>
            <a:ext cx="8458200" cy="1360372"/>
          </a:xfrm>
          <a:prstGeom prst="rect">
            <a:avLst/>
          </a:prstGeom>
          <a:noFill/>
          <a:ln w="9525">
            <a:noFill/>
            <a:miter lim="800000"/>
            <a:headEnd/>
            <a:tailEnd/>
          </a:ln>
        </p:spPr>
        <p:txBody>
          <a:bodyPr wrap="square">
            <a:spAutoFit/>
          </a:bodyPr>
          <a:lstStyle/>
          <a:p>
            <a:pPr algn="ctr">
              <a:spcBef>
                <a:spcPts val="0"/>
              </a:spcBef>
            </a:pPr>
            <a:r>
              <a:rPr lang="en-US" sz="2800" dirty="0" smtClean="0">
                <a:solidFill>
                  <a:srgbClr val="800000"/>
                </a:solidFill>
                <a:latin typeface="Arial Narrow" pitchFamily="34" charset="0"/>
              </a:rPr>
              <a:t>In the social media age, it now matters even more </a:t>
            </a:r>
          </a:p>
          <a:p>
            <a:pPr algn="ctr">
              <a:spcBef>
                <a:spcPts val="0"/>
              </a:spcBef>
            </a:pPr>
            <a:r>
              <a:rPr lang="en-US" sz="2800" dirty="0" smtClean="0">
                <a:solidFill>
                  <a:srgbClr val="800000"/>
                </a:solidFill>
                <a:latin typeface="Arial Narrow" pitchFamily="34" charset="0"/>
              </a:rPr>
              <a:t>how we talk about science early on…</a:t>
            </a:r>
            <a:endParaRPr lang="en-US" sz="2800" dirty="0">
              <a:solidFill>
                <a:srgbClr val="800000"/>
              </a:solidFill>
              <a:latin typeface="Arial Narrow" pitchFamily="34" charset="0"/>
            </a:endParaRPr>
          </a:p>
          <a:p>
            <a:pPr algn="ctr"/>
            <a:r>
              <a:rPr lang="en-US" sz="1200" b="0" dirty="0" smtClean="0">
                <a:solidFill>
                  <a:srgbClr val="800000"/>
                </a:solidFill>
                <a:latin typeface="Arial Narrow" pitchFamily="34" charset="0"/>
              </a:rPr>
              <a:t>Tewksbury, D., &amp; Scheufele, D. A. (2009). News framing theory and research. In J. Bryant &amp; M. B. Oliver (Eds.), </a:t>
            </a:r>
            <a:br>
              <a:rPr lang="en-US" sz="1200" b="0" dirty="0" smtClean="0">
                <a:solidFill>
                  <a:srgbClr val="800000"/>
                </a:solidFill>
                <a:latin typeface="Arial Narrow" pitchFamily="34" charset="0"/>
              </a:rPr>
            </a:br>
            <a:r>
              <a:rPr lang="en-US" sz="1200" b="0" i="1" dirty="0" smtClean="0">
                <a:solidFill>
                  <a:srgbClr val="800000"/>
                </a:solidFill>
                <a:latin typeface="Arial Narrow" pitchFamily="34" charset="0"/>
              </a:rPr>
              <a:t>Media effects: Advances in theory and research</a:t>
            </a:r>
            <a:r>
              <a:rPr lang="en-US" sz="1200" b="0" dirty="0" smtClean="0">
                <a:solidFill>
                  <a:srgbClr val="800000"/>
                </a:solidFill>
                <a:latin typeface="Arial Narrow" pitchFamily="34" charset="0"/>
              </a:rPr>
              <a:t> (3rd ed., pp. 17-33). Hillsdale, NJ: Erlbaum.</a:t>
            </a:r>
          </a:p>
        </p:txBody>
      </p:sp>
      <p:sp>
        <p:nvSpPr>
          <p:cNvPr id="527363" name="Rectangle 3"/>
          <p:cNvSpPr>
            <a:spLocks noChangeArrowheads="1"/>
          </p:cNvSpPr>
          <p:nvPr/>
        </p:nvSpPr>
        <p:spPr bwMode="auto">
          <a:xfrm>
            <a:off x="4135824" y="2508184"/>
            <a:ext cx="4749472" cy="3098800"/>
          </a:xfrm>
          <a:prstGeom prst="rect">
            <a:avLst/>
          </a:prstGeom>
          <a:noFill/>
          <a:ln w="9525">
            <a:noFill/>
            <a:miter lim="800000"/>
            <a:headEnd/>
            <a:tailEnd/>
          </a:ln>
        </p:spPr>
        <p:txBody>
          <a:bodyPr/>
          <a:lstStyle/>
          <a:p>
            <a:pPr marL="685800" lvl="1" indent="-228600">
              <a:spcBef>
                <a:spcPts val="0"/>
              </a:spcBef>
              <a:buClr>
                <a:srgbClr val="B2B2B2"/>
              </a:buClr>
              <a:buFont typeface="Wingdings" pitchFamily="2" charset="2"/>
              <a:buChar char="§"/>
            </a:pPr>
            <a:r>
              <a:rPr lang="en-US" sz="2200" b="0" dirty="0" smtClean="0">
                <a:solidFill>
                  <a:srgbClr val="000000"/>
                </a:solidFill>
                <a:latin typeface="Arial Narrow" pitchFamily="34" charset="0"/>
                <a:sym typeface="Wingdings" pitchFamily="2" charset="2"/>
              </a:rPr>
              <a:t>Once a frame is established in public discourse, it’s virtually impossible to change</a:t>
            </a:r>
          </a:p>
          <a:p>
            <a:pPr lvl="1">
              <a:spcBef>
                <a:spcPts val="0"/>
              </a:spcBef>
              <a:buClr>
                <a:srgbClr val="B2B2B2"/>
              </a:buClr>
            </a:pPr>
            <a:endParaRPr lang="en-US" sz="2200" b="0" dirty="0" smtClean="0">
              <a:solidFill>
                <a:srgbClr val="000000"/>
              </a:solidFill>
              <a:latin typeface="Arial Narrow" pitchFamily="34" charset="0"/>
              <a:sym typeface="Wingdings" pitchFamily="2" charset="2"/>
            </a:endParaRPr>
          </a:p>
          <a:p>
            <a:pPr marL="685800" lvl="1" indent="-228600">
              <a:spcBef>
                <a:spcPts val="0"/>
              </a:spcBef>
              <a:buClr>
                <a:srgbClr val="B2B2B2"/>
              </a:buClr>
              <a:buFont typeface="Wingdings" pitchFamily="2" charset="2"/>
              <a:buChar char="§"/>
            </a:pPr>
            <a:r>
              <a:rPr lang="en-US" sz="2200" b="0" dirty="0" smtClean="0">
                <a:solidFill>
                  <a:srgbClr val="000000"/>
                </a:solidFill>
                <a:latin typeface="Arial Narrow" pitchFamily="34" charset="0"/>
                <a:sym typeface="Wingdings" pitchFamily="2" charset="2"/>
              </a:rPr>
              <a:t>And there is no such thing as unframed information </a:t>
            </a:r>
            <a:r>
              <a:rPr lang="en-US" sz="2200" b="0" dirty="0" smtClean="0">
                <a:solidFill>
                  <a:srgbClr val="B2B2B2"/>
                </a:solidFill>
                <a:latin typeface="Arial Narrow" pitchFamily="34" charset="0"/>
                <a:sym typeface="Wingdings" pitchFamily="2" charset="2"/>
              </a:rPr>
              <a:t>…</a:t>
            </a:r>
            <a:endParaRPr lang="en-US" sz="2200" b="0" dirty="0">
              <a:solidFill>
                <a:srgbClr val="B2B2B2"/>
              </a:solidFill>
              <a:latin typeface="Arial Narrow" pitchFamily="34" charset="0"/>
              <a:sym typeface="Wingdings" pitchFamily="2" charset="2"/>
            </a:endParaRPr>
          </a:p>
        </p:txBody>
      </p:sp>
      <p:pic>
        <p:nvPicPr>
          <p:cNvPr id="7" name="Picture 6"/>
          <p:cNvPicPr>
            <a:picLocks noChangeAspect="1"/>
          </p:cNvPicPr>
          <p:nvPr/>
        </p:nvPicPr>
        <p:blipFill>
          <a:blip r:embed="rId4"/>
          <a:stretch>
            <a:fillRect/>
          </a:stretch>
        </p:blipFill>
        <p:spPr>
          <a:xfrm>
            <a:off x="549488" y="2072009"/>
            <a:ext cx="3824072" cy="3583243"/>
          </a:xfrm>
          <a:prstGeom prst="rect">
            <a:avLst/>
          </a:prstGeom>
          <a:ln>
            <a:solidFill>
              <a:srgbClr val="930500"/>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75144329"/>
      </p:ext>
    </p:extLst>
  </p:cSld>
  <p:clrMapOvr>
    <a:masterClrMapping/>
  </p:clrMapOvr>
  <p:transition xmlns:p14="http://schemas.microsoft.com/office/powerpoint/2010/main" spd="slow">
    <p:pull dir="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endCondLst>
                                    <p:cond evt="onNext" delay="0">
                                      <p:tgtEl>
                                        <p:sldTgt/>
                                      </p:tgtEl>
                                    </p:cond>
                                  </p:endCondLst>
                                  <p:childTnLst>
                                    <p:set>
                                      <p:cBhvr override="childStyle">
                                        <p:cTn id="6" dur="indefinite"/>
                                        <p:tgtEl>
                                          <p:spTgt spid="527363">
                                            <p:txEl>
                                              <p:pRg st="0" end="0"/>
                                            </p:txEl>
                                          </p:spTgt>
                                        </p:tgtEl>
                                        <p:attrNameLst>
                                          <p:attrName>style.color</p:attrName>
                                        </p:attrNameLst>
                                      </p:cBhvr>
                                      <p:to>
                                        <p:clrVal>
                                          <a:srgbClr val="930500"/>
                                        </p:clrVal>
                                      </p:to>
                                    </p:set>
                                  </p:childTnLst>
                                </p:cTn>
                              </p:par>
                            </p:childTnLst>
                          </p:cTn>
                        </p:par>
                      </p:childTnLst>
                    </p:cTn>
                  </p:par>
                  <p:par>
                    <p:cTn id="7" fill="hold">
                      <p:stCondLst>
                        <p:cond delay="indefinite"/>
                      </p:stCondLst>
                      <p:childTnLst>
                        <p:par>
                          <p:cTn id="8" fill="hold">
                            <p:stCondLst>
                              <p:cond delay="0"/>
                            </p:stCondLst>
                            <p:childTnLst>
                              <p:par>
                                <p:cTn id="9" presetID="3" presetClass="emph" presetSubtype="1" grpId="0" nodeType="clickEffect">
                                  <p:stCondLst>
                                    <p:cond delay="0"/>
                                  </p:stCondLst>
                                  <p:endCondLst>
                                    <p:cond evt="onNext" delay="0">
                                      <p:tgtEl>
                                        <p:sldTgt/>
                                      </p:tgtEl>
                                    </p:cond>
                                  </p:endCondLst>
                                  <p:childTnLst>
                                    <p:set>
                                      <p:cBhvr override="childStyle">
                                        <p:cTn id="10" dur="indefinite"/>
                                        <p:tgtEl>
                                          <p:spTgt spid="527363">
                                            <p:txEl>
                                              <p:pRg st="2" end="2"/>
                                            </p:txEl>
                                          </p:spTgt>
                                        </p:tgtEl>
                                        <p:attrNameLst>
                                          <p:attrName>style.color</p:attrName>
                                        </p:attrNameLst>
                                      </p:cBhvr>
                                      <p:to>
                                        <p:clrVal>
                                          <a:srgbClr val="9305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3" grpId="0"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990600" y="1676403"/>
            <a:ext cx="7423150" cy="4208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dirty="0">
                <a:latin typeface="Arial Narrow" charset="0"/>
                <a:ea typeface="ＭＳ Ｐゴシック" charset="0"/>
                <a:cs typeface="Arial Narrow" charset="0"/>
              </a:rPr>
              <a:t> </a:t>
            </a:r>
            <a:r>
              <a:rPr lang="en-US" sz="2400" dirty="0">
                <a:latin typeface="Arial Narrow" charset="0"/>
                <a:ea typeface="ＭＳ Ｐゴシック" charset="0"/>
                <a:cs typeface="Arial Narrow" charset="0"/>
              </a:rPr>
              <a:t>Consumers with little knowledge of food production transfer trust to….</a:t>
            </a:r>
          </a:p>
          <a:p>
            <a:pPr lvl="2"/>
            <a:r>
              <a:rPr lang="en-US" dirty="0">
                <a:latin typeface="Arial Narrow" charset="0"/>
                <a:ea typeface="ＭＳ Ｐゴシック" charset="0"/>
                <a:cs typeface="Arial Narrow" charset="0"/>
              </a:rPr>
              <a:t>Actors in food supply chain</a:t>
            </a:r>
          </a:p>
          <a:p>
            <a:pPr lvl="2"/>
            <a:r>
              <a:rPr lang="en-US" dirty="0">
                <a:latin typeface="Arial Narrow" charset="0"/>
                <a:ea typeface="ＭＳ Ｐゴシック" charset="0"/>
                <a:cs typeface="Arial Narrow" charset="0"/>
              </a:rPr>
              <a:t>Government regulatory </a:t>
            </a:r>
            <a:r>
              <a:rPr lang="en-US" dirty="0" smtClean="0">
                <a:latin typeface="Arial Narrow" charset="0"/>
                <a:ea typeface="ＭＳ Ｐゴシック" charset="0"/>
                <a:cs typeface="Arial Narrow" charset="0"/>
              </a:rPr>
              <a:t>agencies</a:t>
            </a:r>
          </a:p>
          <a:p>
            <a:pPr lvl="2"/>
            <a:r>
              <a:rPr lang="en-US" dirty="0" smtClean="0">
                <a:latin typeface="Arial Narrow" charset="0"/>
                <a:ea typeface="ＭＳ Ｐゴシック" charset="0"/>
                <a:cs typeface="Arial Narrow" charset="0"/>
              </a:rPr>
              <a:t>Trusted leaders (on social media)</a:t>
            </a:r>
          </a:p>
          <a:p>
            <a:pPr lvl="2"/>
            <a:r>
              <a:rPr lang="en-US" dirty="0" smtClean="0">
                <a:latin typeface="Arial Narrow" charset="0"/>
                <a:ea typeface="ＭＳ Ｐゴシック" charset="0"/>
                <a:cs typeface="Arial Narrow" charset="0"/>
              </a:rPr>
              <a:t>…</a:t>
            </a:r>
            <a:endParaRPr lang="en-US" dirty="0">
              <a:latin typeface="Arial Narrow" charset="0"/>
              <a:ea typeface="ＭＳ Ｐゴシック" charset="0"/>
              <a:cs typeface="Arial Narrow" charset="0"/>
            </a:endParaRPr>
          </a:p>
          <a:p>
            <a:r>
              <a:rPr lang="en-US" sz="2400" dirty="0">
                <a:latin typeface="Arial Narrow" charset="0"/>
                <a:ea typeface="ＭＳ Ｐゴシック" charset="0"/>
                <a:cs typeface="Arial Narrow" charset="0"/>
              </a:rPr>
              <a:t>Once destroyed, trust is very hard to rebuild</a:t>
            </a:r>
          </a:p>
          <a:p>
            <a:pPr marL="0" indent="0">
              <a:buNone/>
            </a:pPr>
            <a:endParaRPr lang="en-US" sz="2400" dirty="0">
              <a:solidFill>
                <a:srgbClr val="C00000"/>
              </a:solidFill>
              <a:latin typeface="Times New Roman" charset="0"/>
              <a:ea typeface="ＭＳ Ｐゴシック" charset="0"/>
              <a:cs typeface="ＭＳ Ｐゴシック" charset="0"/>
            </a:endParaRPr>
          </a:p>
        </p:txBody>
      </p:sp>
      <p:sp>
        <p:nvSpPr>
          <p:cNvPr id="10" name="Cloud Callout 9"/>
          <p:cNvSpPr/>
          <p:nvPr/>
        </p:nvSpPr>
        <p:spPr>
          <a:xfrm rot="540202">
            <a:off x="4884742" y="1382715"/>
            <a:ext cx="3032125" cy="1846263"/>
          </a:xfrm>
          <a:prstGeom prst="cloudCallout">
            <a:avLst>
              <a:gd name="adj1" fmla="val 107181"/>
              <a:gd name="adj2" fmla="val 187957"/>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b="1">
                <a:solidFill>
                  <a:srgbClr val="FFFFFF"/>
                </a:solidFill>
                <a:latin typeface="Times New Roman" charset="0"/>
                <a:ea typeface="ＭＳ Ｐゴシック" charset="0"/>
                <a:cs typeface="ＭＳ Ｐゴシック" charset="0"/>
              </a:rPr>
              <a:t>Care &amp; Attention?</a:t>
            </a:r>
          </a:p>
        </p:txBody>
      </p:sp>
      <p:sp>
        <p:nvSpPr>
          <p:cNvPr id="11" name="Cloud Callout 10"/>
          <p:cNvSpPr/>
          <p:nvPr/>
        </p:nvSpPr>
        <p:spPr>
          <a:xfrm rot="20431518">
            <a:off x="4183067" y="4186240"/>
            <a:ext cx="3032125" cy="1844675"/>
          </a:xfrm>
          <a:prstGeom prst="cloudCallout">
            <a:avLst>
              <a:gd name="adj1" fmla="val 195573"/>
              <a:gd name="adj2" fmla="val 118043"/>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b="1">
                <a:solidFill>
                  <a:srgbClr val="FFFFFF"/>
                </a:solidFill>
                <a:latin typeface="Times New Roman" charset="0"/>
                <a:ea typeface="ＭＳ Ｐゴシック" charset="0"/>
                <a:cs typeface="ＭＳ Ｐゴシック" charset="0"/>
              </a:rPr>
              <a:t>Honest &amp; Open?</a:t>
            </a:r>
          </a:p>
        </p:txBody>
      </p:sp>
      <p:sp>
        <p:nvSpPr>
          <p:cNvPr id="12" name="Cloud Callout 11"/>
          <p:cNvSpPr/>
          <p:nvPr/>
        </p:nvSpPr>
        <p:spPr>
          <a:xfrm rot="20443668">
            <a:off x="886664" y="1827443"/>
            <a:ext cx="3613150" cy="2292351"/>
          </a:xfrm>
          <a:prstGeom prst="cloudCallout">
            <a:avLst>
              <a:gd name="adj1" fmla="val 83821"/>
              <a:gd name="adj2" fmla="val 137892"/>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b="1" dirty="0">
                <a:solidFill>
                  <a:srgbClr val="FFFFFF"/>
                </a:solidFill>
                <a:latin typeface="Times New Roman" charset="0"/>
                <a:ea typeface="ＭＳ Ｐゴシック" charset="0"/>
                <a:cs typeface="ＭＳ Ｐゴシック" charset="0"/>
              </a:rPr>
              <a:t>Competence &amp; Knowledge?</a:t>
            </a:r>
          </a:p>
        </p:txBody>
      </p:sp>
      <p:sp>
        <p:nvSpPr>
          <p:cNvPr id="4" name="Title 3"/>
          <p:cNvSpPr>
            <a:spLocks noGrp="1"/>
          </p:cNvSpPr>
          <p:nvPr>
            <p:ph type="title"/>
          </p:nvPr>
        </p:nvSpPr>
        <p:spPr/>
        <p:txBody>
          <a:bodyPr/>
          <a:lstStyle/>
          <a:p>
            <a:endParaRPr lang="en-GB"/>
          </a:p>
        </p:txBody>
      </p:sp>
    </p:spTree>
    <p:extLst>
      <p:ext uri="{BB962C8B-B14F-4D97-AF65-F5344CB8AC3E}">
        <p14:creationId xmlns:p14="http://schemas.microsoft.com/office/powerpoint/2010/main" val="479327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828800" y="0"/>
            <a:ext cx="7086600" cy="1077218"/>
          </a:xfrm>
          <a:prstGeom prst="rect">
            <a:avLst/>
          </a:prstGeom>
          <a:noFill/>
          <a:ln w="9525">
            <a:noFill/>
            <a:miter lim="800000"/>
            <a:headEnd/>
            <a:tailEnd/>
          </a:ln>
        </p:spPr>
        <p:txBody>
          <a:bodyPr>
            <a:spAutoFit/>
          </a:bodyPr>
          <a:lstStyle/>
          <a:p>
            <a:pPr algn="ctr">
              <a:spcBef>
                <a:spcPts val="0"/>
              </a:spcBef>
            </a:pPr>
            <a:r>
              <a:rPr lang="en-US" sz="3200" dirty="0" smtClean="0">
                <a:solidFill>
                  <a:srgbClr val="800000"/>
                </a:solidFill>
                <a:latin typeface="Arial Narrow" pitchFamily="34" charset="0"/>
              </a:rPr>
              <a:t>A few do’s of sound </a:t>
            </a:r>
          </a:p>
          <a:p>
            <a:pPr algn="ctr">
              <a:spcBef>
                <a:spcPts val="0"/>
              </a:spcBef>
            </a:pPr>
            <a:r>
              <a:rPr lang="en-US" sz="3200" dirty="0" smtClean="0">
                <a:solidFill>
                  <a:srgbClr val="800000"/>
                </a:solidFill>
                <a:latin typeface="Arial Narrow" pitchFamily="34" charset="0"/>
              </a:rPr>
              <a:t>science and risk communication</a:t>
            </a:r>
            <a:endParaRPr lang="en-US" sz="3200" dirty="0">
              <a:solidFill>
                <a:srgbClr val="800000"/>
              </a:solidFill>
              <a:latin typeface="Arial Narrow" pitchFamily="34" charset="0"/>
            </a:endParaRPr>
          </a:p>
        </p:txBody>
      </p:sp>
      <p:sp>
        <p:nvSpPr>
          <p:cNvPr id="455683" name="Rectangle 3"/>
          <p:cNvSpPr>
            <a:spLocks noChangeArrowheads="1"/>
          </p:cNvSpPr>
          <p:nvPr/>
        </p:nvSpPr>
        <p:spPr bwMode="auto">
          <a:xfrm>
            <a:off x="3276601" y="1371600"/>
            <a:ext cx="5636125" cy="3962400"/>
          </a:xfrm>
          <a:prstGeom prst="rect">
            <a:avLst/>
          </a:prstGeom>
          <a:noFill/>
          <a:ln w="9525">
            <a:noFill/>
            <a:miter lim="800000"/>
            <a:headEnd/>
            <a:tailEnd/>
          </a:ln>
          <a:effectLst/>
        </p:spPr>
        <p:txBody>
          <a:bodyPr/>
          <a:lstStyle/>
          <a:p>
            <a:pPr marL="228600" indent="-228600">
              <a:spcBef>
                <a:spcPct val="20000"/>
              </a:spcBef>
              <a:buClr>
                <a:srgbClr val="B2B2B2"/>
              </a:buClr>
              <a:buFont typeface="Wingdings" pitchFamily="2" charset="2"/>
              <a:buChar char="§"/>
              <a:defRPr/>
            </a:pPr>
            <a:r>
              <a:rPr lang="en-US" sz="2400" b="0" dirty="0" smtClean="0">
                <a:latin typeface="Arial Narrow" pitchFamily="34" charset="0"/>
                <a:sym typeface="Wingdings" pitchFamily="2" charset="2"/>
              </a:rPr>
              <a:t>Be proactive rather than reactive, i.e., when there’s controversy, it’s probably too late.</a:t>
            </a:r>
          </a:p>
          <a:p>
            <a:pPr marL="228600" indent="-228600">
              <a:spcBef>
                <a:spcPct val="20000"/>
              </a:spcBef>
              <a:buClr>
                <a:srgbClr val="B2B2B2"/>
              </a:buClr>
              <a:buFont typeface="Wingdings" pitchFamily="2" charset="2"/>
              <a:buChar char="§"/>
              <a:defRPr/>
            </a:pPr>
            <a:r>
              <a:rPr lang="en-US" sz="2400" b="0" dirty="0">
                <a:latin typeface="Arial Narrow" pitchFamily="34" charset="0"/>
                <a:sym typeface="Wingdings" pitchFamily="2" charset="2"/>
              </a:rPr>
              <a:t>Think about </a:t>
            </a:r>
            <a:r>
              <a:rPr lang="en-US" sz="2400" b="0" i="1" dirty="0">
                <a:latin typeface="Arial Narrow" pitchFamily="34" charset="0"/>
                <a:sym typeface="Wingdings" pitchFamily="2" charset="2"/>
              </a:rPr>
              <a:t>how </a:t>
            </a:r>
            <a:r>
              <a:rPr lang="en-US" sz="2400" b="0" dirty="0">
                <a:latin typeface="Arial Narrow" pitchFamily="34" charset="0"/>
                <a:sym typeface="Wingdings" pitchFamily="2" charset="2"/>
              </a:rPr>
              <a:t>you talk about science as much as the science itself; scientific facts alone will </a:t>
            </a:r>
            <a:r>
              <a:rPr lang="en-US" sz="2400" b="0" i="1" dirty="0">
                <a:latin typeface="Arial Narrow" pitchFamily="34" charset="0"/>
                <a:sym typeface="Wingdings" pitchFamily="2" charset="2"/>
              </a:rPr>
              <a:t>not </a:t>
            </a:r>
            <a:r>
              <a:rPr lang="en-US" sz="2400" b="0" dirty="0">
                <a:latin typeface="Arial Narrow" pitchFamily="34" charset="0"/>
                <a:sym typeface="Wingdings" pitchFamily="2" charset="2"/>
              </a:rPr>
              <a:t>win public debates.</a:t>
            </a:r>
          </a:p>
          <a:p>
            <a:pPr marL="228600" indent="-228600">
              <a:spcBef>
                <a:spcPct val="20000"/>
              </a:spcBef>
              <a:buClr>
                <a:srgbClr val="B2B2B2"/>
              </a:buClr>
              <a:buFont typeface="Wingdings" pitchFamily="2" charset="2"/>
              <a:buChar char="§"/>
              <a:defRPr/>
            </a:pPr>
            <a:r>
              <a:rPr lang="en-US" sz="2400" b="0" dirty="0" smtClean="0">
                <a:latin typeface="Arial Narrow" pitchFamily="34" charset="0"/>
                <a:sym typeface="Wingdings" pitchFamily="2" charset="2"/>
              </a:rPr>
              <a:t>Go beyond “just the science;” take into account values, emotions, prior beliefs etc. that your audiences bring to the table.</a:t>
            </a:r>
          </a:p>
          <a:p>
            <a:pPr marL="228600" indent="-228600">
              <a:spcBef>
                <a:spcPct val="20000"/>
              </a:spcBef>
              <a:buClr>
                <a:srgbClr val="B2B2B2"/>
              </a:buClr>
              <a:buFont typeface="Wingdings" pitchFamily="2" charset="2"/>
              <a:buChar char="§"/>
              <a:defRPr/>
            </a:pPr>
            <a:r>
              <a:rPr lang="en-US" sz="2400" b="0" dirty="0" smtClean="0">
                <a:latin typeface="Arial Narrow" pitchFamily="34" charset="0"/>
                <a:sym typeface="Wingdings" pitchFamily="2" charset="2"/>
              </a:rPr>
              <a:t>Use new and social media as much as possible; it pays off and it will be more and more important.</a:t>
            </a:r>
          </a:p>
          <a:p>
            <a:pPr marL="228600" indent="-228600">
              <a:spcBef>
                <a:spcPct val="20000"/>
              </a:spcBef>
              <a:buClr>
                <a:srgbClr val="B2B2B2"/>
              </a:buClr>
              <a:buFont typeface="Wingdings" pitchFamily="2" charset="2"/>
              <a:buChar char="§"/>
              <a:defRPr/>
            </a:pPr>
            <a:r>
              <a:rPr lang="en-US" sz="2400" dirty="0" smtClean="0">
                <a:latin typeface="Arial Narrow" pitchFamily="34" charset="0"/>
                <a:sym typeface="Wingdings" pitchFamily="2" charset="2"/>
              </a:rPr>
              <a:t>Rely on</a:t>
            </a:r>
            <a:r>
              <a:rPr lang="en-US" sz="2400" b="0" dirty="0" smtClean="0">
                <a:latin typeface="Arial Narrow" pitchFamily="34" charset="0"/>
                <a:sym typeface="Wingdings" pitchFamily="2" charset="2"/>
              </a:rPr>
              <a:t> on sound social science.  </a:t>
            </a:r>
          </a:p>
        </p:txBody>
      </p:sp>
      <p:pic>
        <p:nvPicPr>
          <p:cNvPr id="7176" name="Picture 8" descr="http://www.cosmeticsdesign-europe.com/img/imgCDE/blank.gif"/>
          <p:cNvPicPr>
            <a:picLocks noChangeAspect="1" noChangeArrowheads="1"/>
          </p:cNvPicPr>
          <p:nvPr/>
        </p:nvPicPr>
        <p:blipFill>
          <a:blip r:embed="rId4"/>
          <a:srcRect/>
          <a:stretch>
            <a:fillRect/>
          </a:stretch>
        </p:blipFill>
        <p:spPr bwMode="auto">
          <a:xfrm>
            <a:off x="117475" y="-136525"/>
            <a:ext cx="1905000" cy="47625"/>
          </a:xfrm>
          <a:prstGeom prst="rect">
            <a:avLst/>
          </a:prstGeom>
          <a:noFill/>
        </p:spPr>
      </p:pic>
      <p:pic>
        <p:nvPicPr>
          <p:cNvPr id="2" name="Picture 1"/>
          <p:cNvPicPr>
            <a:picLocks noChangeAspect="1"/>
          </p:cNvPicPr>
          <p:nvPr/>
        </p:nvPicPr>
        <p:blipFill>
          <a:blip r:embed="rId5"/>
          <a:stretch>
            <a:fillRect/>
          </a:stretch>
        </p:blipFill>
        <p:spPr>
          <a:xfrm>
            <a:off x="1518769" y="3719786"/>
            <a:ext cx="1405390" cy="2093071"/>
          </a:xfrm>
          <a:prstGeom prst="rect">
            <a:avLst/>
          </a:prstGeom>
          <a:ln>
            <a:solidFill>
              <a:srgbClr val="930500"/>
            </a:solidFill>
          </a:ln>
          <a:effectLst>
            <a:outerShdw blurRad="292100" dist="139700" dir="2700000" algn="tl" rotWithShape="0">
              <a:srgbClr val="333333">
                <a:alpha val="65000"/>
              </a:srgbClr>
            </a:outerShdw>
          </a:effectLst>
        </p:spPr>
      </p:pic>
      <p:pic>
        <p:nvPicPr>
          <p:cNvPr id="2050" name="Picture 2" descr="UW-Madison LS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8772" y="2120474"/>
            <a:ext cx="1411657" cy="1411657"/>
          </a:xfrm>
          <a:prstGeom prst="rect">
            <a:avLst/>
          </a:prstGeom>
          <a:ln>
            <a:solidFill>
              <a:srgbClr val="9305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81884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endCondLst>
                                    <p:cond evt="onNext" delay="0">
                                      <p:tgtEl>
                                        <p:sldTgt/>
                                      </p:tgtEl>
                                    </p:cond>
                                  </p:endCondLst>
                                  <p:childTnLst>
                                    <p:set>
                                      <p:cBhvr override="childStyle">
                                        <p:cTn id="6" dur="indefinite"/>
                                        <p:tgtEl>
                                          <p:spTgt spid="455683">
                                            <p:txEl>
                                              <p:pRg st="0" end="0"/>
                                            </p:txEl>
                                          </p:spTgt>
                                        </p:tgtEl>
                                        <p:attrNameLst>
                                          <p:attrName>style.color</p:attrName>
                                        </p:attrNameLst>
                                      </p:cBhvr>
                                      <p:to>
                                        <p:clrVal>
                                          <a:srgbClr val="930500"/>
                                        </p:clrVal>
                                      </p:to>
                                    </p:set>
                                  </p:childTnLst>
                                </p:cTn>
                              </p:par>
                            </p:childTnLst>
                          </p:cTn>
                        </p:par>
                      </p:childTnLst>
                    </p:cTn>
                  </p:par>
                  <p:par>
                    <p:cTn id="7" fill="hold">
                      <p:stCondLst>
                        <p:cond delay="indefinite"/>
                      </p:stCondLst>
                      <p:childTnLst>
                        <p:par>
                          <p:cTn id="8" fill="hold">
                            <p:stCondLst>
                              <p:cond delay="0"/>
                            </p:stCondLst>
                            <p:childTnLst>
                              <p:par>
                                <p:cTn id="9" presetID="3" presetClass="emph" presetSubtype="1" grpId="0" nodeType="clickEffect">
                                  <p:stCondLst>
                                    <p:cond delay="0"/>
                                  </p:stCondLst>
                                  <p:endCondLst>
                                    <p:cond evt="onNext" delay="0">
                                      <p:tgtEl>
                                        <p:sldTgt/>
                                      </p:tgtEl>
                                    </p:cond>
                                  </p:endCondLst>
                                  <p:childTnLst>
                                    <p:set>
                                      <p:cBhvr override="childStyle">
                                        <p:cTn id="10" dur="indefinite"/>
                                        <p:tgtEl>
                                          <p:spTgt spid="455683">
                                            <p:txEl>
                                              <p:pRg st="1" end="1"/>
                                            </p:txEl>
                                          </p:spTgt>
                                        </p:tgtEl>
                                        <p:attrNameLst>
                                          <p:attrName>style.color</p:attrName>
                                        </p:attrNameLst>
                                      </p:cBhvr>
                                      <p:to>
                                        <p:clrVal>
                                          <a:srgbClr val="930500"/>
                                        </p:clrVal>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1" grpId="0" nodeType="clickEffect">
                                  <p:stCondLst>
                                    <p:cond delay="0"/>
                                  </p:stCondLst>
                                  <p:endCondLst>
                                    <p:cond evt="onNext" delay="0">
                                      <p:tgtEl>
                                        <p:sldTgt/>
                                      </p:tgtEl>
                                    </p:cond>
                                  </p:endCondLst>
                                  <p:childTnLst>
                                    <p:set>
                                      <p:cBhvr override="childStyle">
                                        <p:cTn id="14" dur="indefinite"/>
                                        <p:tgtEl>
                                          <p:spTgt spid="455683">
                                            <p:txEl>
                                              <p:pRg st="2" end="2"/>
                                            </p:txEl>
                                          </p:spTgt>
                                        </p:tgtEl>
                                        <p:attrNameLst>
                                          <p:attrName>style.color</p:attrName>
                                        </p:attrNameLst>
                                      </p:cBhvr>
                                      <p:to>
                                        <p:clrVal>
                                          <a:srgbClr val="930500"/>
                                        </p:clrVal>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1" grpId="0" nodeType="clickEffect">
                                  <p:stCondLst>
                                    <p:cond delay="0"/>
                                  </p:stCondLst>
                                  <p:endCondLst>
                                    <p:cond evt="onNext" delay="0">
                                      <p:tgtEl>
                                        <p:sldTgt/>
                                      </p:tgtEl>
                                    </p:cond>
                                  </p:endCondLst>
                                  <p:childTnLst>
                                    <p:set>
                                      <p:cBhvr override="childStyle">
                                        <p:cTn id="18" dur="indefinite"/>
                                        <p:tgtEl>
                                          <p:spTgt spid="455683">
                                            <p:txEl>
                                              <p:pRg st="3" end="3"/>
                                            </p:txEl>
                                          </p:spTgt>
                                        </p:tgtEl>
                                        <p:attrNameLst>
                                          <p:attrName>style.color</p:attrName>
                                        </p:attrNameLst>
                                      </p:cBhvr>
                                      <p:to>
                                        <p:clrVal>
                                          <a:srgbClr val="930500"/>
                                        </p:clrVal>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1" grpId="0" nodeType="clickEffect">
                                  <p:stCondLst>
                                    <p:cond delay="0"/>
                                  </p:stCondLst>
                                  <p:endCondLst>
                                    <p:cond evt="onNext" delay="0">
                                      <p:tgtEl>
                                        <p:sldTgt/>
                                      </p:tgtEl>
                                    </p:cond>
                                  </p:endCondLst>
                                  <p:childTnLst>
                                    <p:set>
                                      <p:cBhvr override="childStyle">
                                        <p:cTn id="22" dur="indefinite"/>
                                        <p:tgtEl>
                                          <p:spTgt spid="455683">
                                            <p:txEl>
                                              <p:pRg st="4" end="4"/>
                                            </p:txEl>
                                          </p:spTgt>
                                        </p:tgtEl>
                                        <p:attrNameLst>
                                          <p:attrName>style.color</p:attrName>
                                        </p:attrNameLst>
                                      </p:cBhvr>
                                      <p:to>
                                        <p:clrVal>
                                          <a:srgbClr val="9305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3" grpId="0"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GB" sz="3200" dirty="0" smtClean="0">
                <a:solidFill>
                  <a:srgbClr val="800000"/>
                </a:solidFill>
                <a:latin typeface="Arial Narrow"/>
                <a:cs typeface="Arial Narrow"/>
              </a:rPr>
              <a:t>Concluding Thoughts</a:t>
            </a:r>
            <a:endParaRPr lang="en-GB" sz="3200" dirty="0">
              <a:solidFill>
                <a:srgbClr val="800000"/>
              </a:solidFill>
              <a:latin typeface="Arial Narrow"/>
              <a:cs typeface="Arial Narrow"/>
            </a:endParaRPr>
          </a:p>
        </p:txBody>
      </p:sp>
      <p:sp>
        <p:nvSpPr>
          <p:cNvPr id="3" name="Content Placeholder 2"/>
          <p:cNvSpPr>
            <a:spLocks noGrp="1"/>
          </p:cNvSpPr>
          <p:nvPr>
            <p:ph idx="1"/>
          </p:nvPr>
        </p:nvSpPr>
        <p:spPr>
          <a:xfrm>
            <a:off x="914400" y="1295401"/>
            <a:ext cx="8229600" cy="4525963"/>
          </a:xfrm>
        </p:spPr>
        <p:txBody>
          <a:bodyPr/>
          <a:lstStyle/>
          <a:p>
            <a:r>
              <a:rPr lang="en-GB" sz="2800" dirty="0" smtClean="0">
                <a:latin typeface="Arial Narrow"/>
                <a:cs typeface="Arial Narrow"/>
              </a:rPr>
              <a:t>Audiences are online and using social media</a:t>
            </a:r>
          </a:p>
          <a:p>
            <a:r>
              <a:rPr lang="en-GB" sz="2800" dirty="0" smtClean="0">
                <a:latin typeface="Arial Narrow"/>
                <a:cs typeface="Arial Narrow"/>
              </a:rPr>
              <a:t>Online profile of companies and regulatory agencies crucial</a:t>
            </a:r>
          </a:p>
          <a:p>
            <a:r>
              <a:rPr lang="en-GB" sz="2800" dirty="0" smtClean="0">
                <a:latin typeface="Arial Narrow"/>
                <a:cs typeface="Arial Narrow"/>
              </a:rPr>
              <a:t>Empirical </a:t>
            </a:r>
            <a:r>
              <a:rPr lang="en-GB" sz="2800" dirty="0">
                <a:latin typeface="Arial Narrow"/>
                <a:cs typeface="Arial Narrow"/>
              </a:rPr>
              <a:t>research </a:t>
            </a:r>
            <a:r>
              <a:rPr lang="en-GB" sz="2800" dirty="0" smtClean="0">
                <a:latin typeface="Arial Narrow"/>
                <a:cs typeface="Arial Narrow"/>
              </a:rPr>
              <a:t>can help!  Research can help</a:t>
            </a:r>
          </a:p>
          <a:p>
            <a:pPr lvl="1"/>
            <a:r>
              <a:rPr lang="en-GB" dirty="0" smtClean="0">
                <a:latin typeface="Arial Narrow"/>
                <a:cs typeface="Arial Narrow"/>
              </a:rPr>
              <a:t>Identify  the </a:t>
            </a:r>
            <a:r>
              <a:rPr lang="en-GB" dirty="0">
                <a:latin typeface="Arial Narrow"/>
                <a:cs typeface="Arial Narrow"/>
              </a:rPr>
              <a:t>sentiment of online </a:t>
            </a:r>
            <a:r>
              <a:rPr lang="en-GB" dirty="0" smtClean="0">
                <a:latin typeface="Arial Narrow"/>
                <a:cs typeface="Arial Narrow"/>
              </a:rPr>
              <a:t>discourses</a:t>
            </a:r>
            <a:endParaRPr lang="en-GB" dirty="0">
              <a:latin typeface="Arial Narrow"/>
              <a:cs typeface="Arial Narrow"/>
            </a:endParaRPr>
          </a:p>
          <a:p>
            <a:pPr lvl="1"/>
            <a:r>
              <a:rPr lang="en-GB" dirty="0" smtClean="0">
                <a:latin typeface="Arial Narrow"/>
                <a:cs typeface="Arial Narrow"/>
              </a:rPr>
              <a:t>Disentangle </a:t>
            </a:r>
            <a:r>
              <a:rPr lang="en-GB" dirty="0">
                <a:latin typeface="Arial Narrow"/>
                <a:cs typeface="Arial Narrow"/>
              </a:rPr>
              <a:t>the effects of “contextual factors” on </a:t>
            </a:r>
            <a:r>
              <a:rPr lang="en-GB" dirty="0" smtClean="0">
                <a:latin typeface="Arial Narrow"/>
                <a:cs typeface="Arial Narrow"/>
              </a:rPr>
              <a:t>risk perceptions </a:t>
            </a:r>
          </a:p>
          <a:p>
            <a:pPr lvl="1"/>
            <a:r>
              <a:rPr lang="is-IS" dirty="0" smtClean="0">
                <a:latin typeface="Arial Narrow"/>
                <a:cs typeface="Arial Narrow"/>
              </a:rPr>
              <a:t>Understand viral </a:t>
            </a:r>
            <a:r>
              <a:rPr lang="is-IS" dirty="0">
                <a:latin typeface="Arial Narrow"/>
                <a:cs typeface="Arial Narrow"/>
              </a:rPr>
              <a:t>processes </a:t>
            </a:r>
            <a:endParaRPr lang="is-IS" dirty="0" smtClean="0">
              <a:latin typeface="Arial Narrow"/>
              <a:cs typeface="Arial Narrow"/>
            </a:endParaRPr>
          </a:p>
          <a:p>
            <a:pPr lvl="1"/>
            <a:r>
              <a:rPr lang="is-IS" dirty="0" smtClean="0">
                <a:latin typeface="Arial Narrow"/>
                <a:cs typeface="Arial Narrow"/>
              </a:rPr>
              <a:t>etc</a:t>
            </a:r>
          </a:p>
          <a:p>
            <a:r>
              <a:rPr lang="en-GB" sz="2800" dirty="0" smtClean="0">
                <a:latin typeface="Arial Narrow"/>
                <a:cs typeface="Arial Narrow"/>
              </a:rPr>
              <a:t>M</a:t>
            </a:r>
            <a:r>
              <a:rPr lang="is-IS" sz="2800" dirty="0" smtClean="0">
                <a:latin typeface="Arial Narrow"/>
                <a:cs typeface="Arial Narrow"/>
              </a:rPr>
              <a:t>ore </a:t>
            </a:r>
            <a:r>
              <a:rPr lang="is-IS" sz="2800" dirty="0">
                <a:latin typeface="Arial Narrow"/>
                <a:cs typeface="Arial Narrow"/>
              </a:rPr>
              <a:t>and more scientists are embracing direct communication with lay </a:t>
            </a:r>
            <a:r>
              <a:rPr lang="is-IS" sz="2800" dirty="0" smtClean="0">
                <a:latin typeface="Arial Narrow"/>
                <a:cs typeface="Arial Narrow"/>
              </a:rPr>
              <a:t>publics -- they can play an important role </a:t>
            </a:r>
          </a:p>
          <a:p>
            <a:pPr marL="0" indent="0">
              <a:buNone/>
            </a:pPr>
            <a:endParaRPr lang="en-GB" dirty="0" smtClean="0"/>
          </a:p>
          <a:p>
            <a:endParaRPr lang="en-GB" dirty="0"/>
          </a:p>
        </p:txBody>
      </p:sp>
    </p:spTree>
    <p:extLst>
      <p:ext uri="{BB962C8B-B14F-4D97-AF65-F5344CB8AC3E}">
        <p14:creationId xmlns:p14="http://schemas.microsoft.com/office/powerpoint/2010/main" val="37354806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solidFill>
                  <a:srgbClr val="800000"/>
                </a:solidFill>
                <a:latin typeface="Arial Narrow"/>
                <a:cs typeface="Arial Narrow"/>
              </a:rPr>
              <a:t>Take home </a:t>
            </a:r>
            <a:r>
              <a:rPr lang="en-GB" sz="3600" dirty="0">
                <a:solidFill>
                  <a:srgbClr val="800000"/>
                </a:solidFill>
                <a:latin typeface="Arial Narrow"/>
                <a:cs typeface="Arial Narrow"/>
              </a:rPr>
              <a:t>m</a:t>
            </a:r>
            <a:r>
              <a:rPr lang="en-GB" sz="3600" dirty="0" smtClean="0">
                <a:solidFill>
                  <a:srgbClr val="800000"/>
                </a:solidFill>
                <a:latin typeface="Arial Narrow"/>
                <a:cs typeface="Arial Narrow"/>
              </a:rPr>
              <a:t>essages </a:t>
            </a:r>
            <a:r>
              <a:rPr lang="en-GB" sz="3600" dirty="0">
                <a:solidFill>
                  <a:srgbClr val="800000"/>
                </a:solidFill>
                <a:latin typeface="Arial Narrow"/>
                <a:cs typeface="Arial Narrow"/>
              </a:rPr>
              <a:t>f</a:t>
            </a:r>
            <a:r>
              <a:rPr lang="en-GB" sz="3600" dirty="0" smtClean="0">
                <a:solidFill>
                  <a:srgbClr val="800000"/>
                </a:solidFill>
                <a:latin typeface="Arial Narrow"/>
                <a:cs typeface="Arial Narrow"/>
              </a:rPr>
              <a:t>or </a:t>
            </a:r>
            <a:r>
              <a:rPr lang="en-GB" sz="3600" dirty="0">
                <a:solidFill>
                  <a:srgbClr val="800000"/>
                </a:solidFill>
                <a:latin typeface="Arial Narrow"/>
                <a:cs typeface="Arial Narrow"/>
              </a:rPr>
              <a:t>p</a:t>
            </a:r>
            <a:r>
              <a:rPr lang="en-GB" sz="3600" dirty="0" smtClean="0">
                <a:solidFill>
                  <a:srgbClr val="800000"/>
                </a:solidFill>
                <a:latin typeface="Arial Narrow"/>
                <a:cs typeface="Arial Narrow"/>
              </a:rPr>
              <a:t>ractitioners</a:t>
            </a:r>
            <a:endParaRPr lang="en-GB" sz="3600" dirty="0">
              <a:solidFill>
                <a:srgbClr val="800000"/>
              </a:solidFill>
              <a:latin typeface="Arial Narrow"/>
              <a:cs typeface="Arial Narrow"/>
            </a:endParaRPr>
          </a:p>
        </p:txBody>
      </p:sp>
      <p:sp>
        <p:nvSpPr>
          <p:cNvPr id="3" name="Content Placeholder 2"/>
          <p:cNvSpPr>
            <a:spLocks noGrp="1"/>
          </p:cNvSpPr>
          <p:nvPr>
            <p:ph idx="1"/>
          </p:nvPr>
        </p:nvSpPr>
        <p:spPr>
          <a:xfrm>
            <a:off x="609600" y="1447801"/>
            <a:ext cx="8229600" cy="4525963"/>
          </a:xfrm>
        </p:spPr>
        <p:txBody>
          <a:bodyPr/>
          <a:lstStyle/>
          <a:p>
            <a:r>
              <a:rPr lang="en-GB" dirty="0" smtClean="0">
                <a:latin typeface="Arial Narrow"/>
                <a:cs typeface="Arial Narrow"/>
              </a:rPr>
              <a:t>Specificities on online media have to be taken into account</a:t>
            </a:r>
          </a:p>
          <a:p>
            <a:pPr lvl="1"/>
            <a:r>
              <a:rPr lang="en-GB" dirty="0" smtClean="0">
                <a:latin typeface="Arial Narrow"/>
                <a:cs typeface="Arial Narrow"/>
              </a:rPr>
              <a:t>Information is contextualized (“likes,” MT, </a:t>
            </a:r>
            <a:r>
              <a:rPr lang="en-GB" dirty="0" err="1" smtClean="0">
                <a:latin typeface="Arial Narrow"/>
                <a:cs typeface="Arial Narrow"/>
              </a:rPr>
              <a:t>etc</a:t>
            </a:r>
            <a:r>
              <a:rPr lang="en-GB" dirty="0" smtClean="0">
                <a:latin typeface="Arial Narrow"/>
                <a:cs typeface="Arial Narrow"/>
              </a:rPr>
              <a:t>) </a:t>
            </a:r>
          </a:p>
          <a:p>
            <a:pPr lvl="1"/>
            <a:r>
              <a:rPr lang="en-GB" dirty="0" smtClean="0">
                <a:latin typeface="Arial Narrow"/>
                <a:cs typeface="Arial Narrow"/>
              </a:rPr>
              <a:t>Information is shared</a:t>
            </a:r>
          </a:p>
          <a:p>
            <a:pPr lvl="1"/>
            <a:r>
              <a:rPr lang="en-GB" dirty="0" smtClean="0">
                <a:latin typeface="Arial Narrow"/>
                <a:cs typeface="Arial Narrow"/>
              </a:rPr>
              <a:t>Information is commented on</a:t>
            </a:r>
          </a:p>
          <a:p>
            <a:pPr marL="457200" lvl="1" indent="0">
              <a:buNone/>
            </a:pPr>
            <a:r>
              <a:rPr lang="en-GB" dirty="0" smtClean="0">
                <a:latin typeface="Arial Narrow"/>
                <a:cs typeface="Arial Narrow"/>
              </a:rPr>
              <a:t>=&gt; Unique characteristics of each social media platform needs to be leveraged</a:t>
            </a:r>
          </a:p>
          <a:p>
            <a:r>
              <a:rPr lang="en-GB" dirty="0" smtClean="0">
                <a:latin typeface="Arial Narrow"/>
                <a:cs typeface="Arial Narrow"/>
              </a:rPr>
              <a:t>Crisis need to be anticipated and adequate social media plans launched as needed</a:t>
            </a:r>
          </a:p>
          <a:p>
            <a:endParaRPr lang="en-GB" dirty="0" smtClean="0"/>
          </a:p>
        </p:txBody>
      </p:sp>
    </p:spTree>
    <p:extLst>
      <p:ext uri="{BB962C8B-B14F-4D97-AF65-F5344CB8AC3E}">
        <p14:creationId xmlns:p14="http://schemas.microsoft.com/office/powerpoint/2010/main" val="24503426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GB">
              <a:latin typeface="Times New Roman" charset="0"/>
              <a:ea typeface="ＭＳ Ｐゴシック" charset="0"/>
              <a:cs typeface="ＭＳ Ｐゴシック" charset="0"/>
            </a:endParaRPr>
          </a:p>
        </p:txBody>
      </p:sp>
      <p:sp>
        <p:nvSpPr>
          <p:cNvPr id="13314"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buFontTx/>
              <a:buNone/>
            </a:pPr>
            <a:endParaRPr lang="en-US">
              <a:latin typeface="Times New Roman" charset="0"/>
              <a:ea typeface="ＭＳ Ｐゴシック" charset="0"/>
              <a:cs typeface="ＭＳ Ｐゴシック" charset="0"/>
            </a:endParaRPr>
          </a:p>
          <a:p>
            <a:pPr algn="ctr">
              <a:buFontTx/>
              <a:buNone/>
            </a:pPr>
            <a:r>
              <a:rPr lang="en-US">
                <a:latin typeface="Arial Narrow" charset="0"/>
                <a:ea typeface="ＭＳ Ｐゴシック" charset="0"/>
                <a:cs typeface="Arial Narrow" charset="0"/>
              </a:rPr>
              <a:t>Thank you</a:t>
            </a:r>
          </a:p>
          <a:p>
            <a:pPr algn="ctr">
              <a:buFontTx/>
              <a:buNone/>
            </a:pPr>
            <a:endParaRPr lang="en-US">
              <a:latin typeface="Arial Narrow" charset="0"/>
              <a:ea typeface="ＭＳ Ｐゴシック" charset="0"/>
              <a:cs typeface="Arial Narrow" charset="0"/>
            </a:endParaRPr>
          </a:p>
          <a:p>
            <a:pPr algn="ctr">
              <a:buFontTx/>
              <a:buNone/>
            </a:pPr>
            <a:r>
              <a:rPr lang="en-US">
                <a:solidFill>
                  <a:srgbClr val="800000"/>
                </a:solidFill>
                <a:latin typeface="Arial Narrow" charset="0"/>
                <a:ea typeface="ＭＳ Ｐゴシック" charset="0"/>
                <a:cs typeface="Arial Narrow" charset="0"/>
                <a:hlinkClick r:id="rId2"/>
              </a:rPr>
              <a:t>dbrossard@wisc.edu</a:t>
            </a:r>
            <a:endParaRPr lang="en-US">
              <a:solidFill>
                <a:srgbClr val="800000"/>
              </a:solidFill>
              <a:latin typeface="Arial Narrow" charset="0"/>
              <a:ea typeface="ＭＳ Ｐゴシック" charset="0"/>
              <a:cs typeface="Arial Narrow" charset="0"/>
            </a:endParaRPr>
          </a:p>
          <a:p>
            <a:pPr algn="ctr">
              <a:buFontTx/>
              <a:buNone/>
            </a:pPr>
            <a:r>
              <a:rPr lang="en-US">
                <a:solidFill>
                  <a:srgbClr val="800000"/>
                </a:solidFill>
                <a:latin typeface="Arial Narrow" charset="0"/>
                <a:ea typeface="ＭＳ Ｐゴシック" charset="0"/>
                <a:cs typeface="Arial Narrow" charset="0"/>
              </a:rPr>
              <a:t>scimep.wisc.edu</a:t>
            </a:r>
          </a:p>
          <a:p>
            <a:pPr algn="ctr">
              <a:buFontTx/>
              <a:buNone/>
            </a:pPr>
            <a:r>
              <a:rPr lang="en-US">
                <a:solidFill>
                  <a:srgbClr val="800000"/>
                </a:solidFill>
                <a:latin typeface="Arial Narrow" charset="0"/>
                <a:ea typeface="ＭＳ Ｐゴシック" charset="0"/>
                <a:cs typeface="Arial Narrow" charset="0"/>
              </a:rPr>
              <a:t>@brossardd</a:t>
            </a:r>
          </a:p>
          <a:p>
            <a:pPr algn="ctr">
              <a:buFontTx/>
              <a:buNone/>
            </a:pPr>
            <a:endParaRPr lang="en-US">
              <a:solidFill>
                <a:srgbClr val="800000"/>
              </a:solidFill>
              <a:latin typeface="Arial Narrow" charset="0"/>
              <a:ea typeface="ＭＳ Ｐゴシック" charset="0"/>
              <a:cs typeface="Arial Narrow" charset="0"/>
            </a:endParaRPr>
          </a:p>
        </p:txBody>
      </p:sp>
      <p:pic>
        <p:nvPicPr>
          <p:cNvPr id="13315" name="Picture 3" descr="v65oai7fxn47qv9nectx.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572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381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ja-JP" sz="3200" dirty="0" smtClean="0">
                <a:solidFill>
                  <a:srgbClr val="800000"/>
                </a:solidFill>
                <a:latin typeface="Arial Narrow" charset="0"/>
                <a:ea typeface="ＭＳ Ｐゴシック" charset="0"/>
                <a:cs typeface="ＭＳ Ｐゴシック" charset="0"/>
              </a:rPr>
              <a:t>GE Food: a </a:t>
            </a:r>
            <a:r>
              <a:rPr lang="ja-JP" altLang="en-US" sz="3200" dirty="0" smtClean="0">
                <a:solidFill>
                  <a:srgbClr val="800000"/>
                </a:solidFill>
                <a:latin typeface="Arial Narrow" charset="0"/>
                <a:ea typeface="ＭＳ Ｐゴシック" charset="0"/>
                <a:cs typeface="ＭＳ Ｐゴシック" charset="0"/>
              </a:rPr>
              <a:t>“</a:t>
            </a:r>
            <a:r>
              <a:rPr lang="en-US" sz="3200" dirty="0" smtClean="0">
                <a:solidFill>
                  <a:srgbClr val="800000"/>
                </a:solidFill>
                <a:latin typeface="Arial Narrow" charset="0"/>
                <a:ea typeface="ＭＳ Ｐゴシック" charset="0"/>
                <a:cs typeface="ＭＳ Ｐゴシック" charset="0"/>
              </a:rPr>
              <a:t>Controversia</a:t>
            </a:r>
            <a:r>
              <a:rPr lang="en-US" sz="3200" dirty="0">
                <a:solidFill>
                  <a:srgbClr val="800000"/>
                </a:solidFill>
                <a:latin typeface="Arial Narrow" charset="0"/>
                <a:ea typeface="ＭＳ Ｐゴシック" charset="0"/>
                <a:cs typeface="ＭＳ Ｐゴシック" charset="0"/>
              </a:rPr>
              <a:t>l</a:t>
            </a:r>
            <a:r>
              <a:rPr lang="en-US" sz="3200" dirty="0" smtClean="0">
                <a:solidFill>
                  <a:srgbClr val="800000"/>
                </a:solidFill>
                <a:latin typeface="Arial Narrow" charset="0"/>
                <a:ea typeface="ＭＳ Ｐゴシック" charset="0"/>
                <a:cs typeface="ＭＳ Ｐゴシック" charset="0"/>
              </a:rPr>
              <a:t>,” or “Post-Normal” Science/Technology Bases Issue</a:t>
            </a:r>
            <a:endParaRPr lang="en-US" sz="3200" dirty="0">
              <a:solidFill>
                <a:srgbClr val="800000"/>
              </a:solidFill>
              <a:latin typeface="Arial Narrow" charset="0"/>
              <a:ea typeface="ＭＳ Ｐゴシック" charset="0"/>
              <a:cs typeface="ＭＳ Ｐゴシック" charset="0"/>
            </a:endParaRPr>
          </a:p>
        </p:txBody>
      </p:sp>
      <p:sp>
        <p:nvSpPr>
          <p:cNvPr id="3" name="Content Placeholder 2"/>
          <p:cNvSpPr>
            <a:spLocks noGrp="1"/>
          </p:cNvSpPr>
          <p:nvPr>
            <p:ph idx="1"/>
          </p:nvPr>
        </p:nvSpPr>
        <p:spPr>
          <a:xfrm>
            <a:off x="152400" y="1600200"/>
            <a:ext cx="5715000" cy="4495800"/>
          </a:xfrm>
        </p:spPr>
        <p:txBody>
          <a:bodyPr wrap="square" lIns="91440" tIns="45720" rIns="91440" bIns="45720" numCol="1" anchor="t" anchorCtr="0" compatLnSpc="1">
            <a:prstTxWarp prst="textNoShape">
              <a:avLst/>
            </a:prstTxWarp>
          </a:bodyPr>
          <a:lstStyle/>
          <a:p>
            <a:r>
              <a:rPr lang="en-US" sz="2400" dirty="0">
                <a:latin typeface="Arial Narrow" charset="0"/>
                <a:ea typeface="ＭＳ Ｐゴシック" charset="0"/>
                <a:cs typeface="ＭＳ Ｐゴシック" charset="0"/>
              </a:rPr>
              <a:t>Issues that have technical, social, legal, ethical dimensions</a:t>
            </a:r>
          </a:p>
          <a:p>
            <a:r>
              <a:rPr lang="en-US" sz="2400" dirty="0">
                <a:latin typeface="Arial Narrow" charset="0"/>
                <a:ea typeface="ＭＳ Ｐゴシック" charset="0"/>
                <a:cs typeface="ＭＳ Ｐゴシック" charset="0"/>
              </a:rPr>
              <a:t>Shared features:</a:t>
            </a:r>
          </a:p>
          <a:p>
            <a:pPr lvl="1"/>
            <a:r>
              <a:rPr lang="en-US" sz="2400" dirty="0">
                <a:latin typeface="Arial Narrow" charset="0"/>
                <a:ea typeface="ＭＳ Ｐゴシック" charset="0"/>
              </a:rPr>
              <a:t>Ideological components (political, </a:t>
            </a:r>
            <a:endParaRPr lang="en-US" sz="2400" dirty="0" smtClean="0">
              <a:latin typeface="Arial Narrow" charset="0"/>
              <a:ea typeface="ＭＳ Ｐゴシック" charset="0"/>
            </a:endParaRPr>
          </a:p>
          <a:p>
            <a:pPr marL="457200" lvl="1" indent="0">
              <a:buNone/>
            </a:pPr>
            <a:r>
              <a:rPr lang="en-US" sz="2400" dirty="0">
                <a:latin typeface="Arial Narrow" charset="0"/>
                <a:ea typeface="ＭＳ Ｐゴシック" charset="0"/>
              </a:rPr>
              <a:t>	</a:t>
            </a:r>
            <a:r>
              <a:rPr lang="en-US" sz="2400" dirty="0" smtClean="0">
                <a:latin typeface="Arial Narrow" charset="0"/>
                <a:ea typeface="ＭＳ Ｐゴシック" charset="0"/>
              </a:rPr>
              <a:t>religious</a:t>
            </a:r>
            <a:r>
              <a:rPr lang="en-US" sz="2400" dirty="0">
                <a:latin typeface="Arial Narrow" charset="0"/>
                <a:ea typeface="ＭＳ Ｐゴシック" charset="0"/>
              </a:rPr>
              <a:t>, </a:t>
            </a:r>
            <a:r>
              <a:rPr lang="en-US" sz="2400" dirty="0" smtClean="0">
                <a:latin typeface="Arial Narrow" charset="0"/>
                <a:ea typeface="ＭＳ Ｐゴシック" charset="0"/>
              </a:rPr>
              <a:t>etc.)</a:t>
            </a:r>
            <a:endParaRPr lang="en-US" sz="2400" dirty="0">
              <a:latin typeface="Arial Narrow" charset="0"/>
              <a:ea typeface="ＭＳ Ｐゴシック" charset="0"/>
            </a:endParaRPr>
          </a:p>
          <a:p>
            <a:pPr lvl="1"/>
            <a:r>
              <a:rPr lang="en-US" sz="2400" dirty="0">
                <a:latin typeface="Arial Narrow" charset="0"/>
                <a:ea typeface="ＭＳ Ｐゴシック" charset="0"/>
              </a:rPr>
              <a:t>Competing interests/agenda</a:t>
            </a:r>
          </a:p>
          <a:p>
            <a:pPr lvl="1"/>
            <a:r>
              <a:rPr lang="en-US" sz="2400" dirty="0">
                <a:latin typeface="Arial Narrow" charset="0"/>
                <a:ea typeface="ＭＳ Ｐゴシック" charset="0"/>
              </a:rPr>
              <a:t>Likely to be intensively debated in the public sphere</a:t>
            </a:r>
          </a:p>
          <a:p>
            <a:pPr lvl="1"/>
            <a:r>
              <a:rPr lang="en-US" sz="2400" dirty="0">
                <a:latin typeface="Arial Narrow" charset="0"/>
                <a:ea typeface="ＭＳ Ｐゴシック" charset="0"/>
              </a:rPr>
              <a:t>Linked to the socio-cultural and political climate</a:t>
            </a:r>
          </a:p>
          <a:p>
            <a:pPr lvl="1">
              <a:buFontTx/>
              <a:buNone/>
            </a:pPr>
            <a:r>
              <a:rPr lang="en-US" sz="2400" dirty="0">
                <a:latin typeface="Arial Narrow" charset="0"/>
                <a:ea typeface="ＭＳ Ｐゴシック" charset="0"/>
              </a:rPr>
              <a:t>=&gt; Potential for polarization</a:t>
            </a:r>
          </a:p>
        </p:txBody>
      </p:sp>
      <p:grpSp>
        <p:nvGrpSpPr>
          <p:cNvPr id="7" name="Group 6"/>
          <p:cNvGrpSpPr/>
          <p:nvPr/>
        </p:nvGrpSpPr>
        <p:grpSpPr>
          <a:xfrm>
            <a:off x="4578556" y="2209802"/>
            <a:ext cx="4572000" cy="4336197"/>
            <a:chOff x="4578556" y="2209800"/>
            <a:chExt cx="4572000" cy="4336197"/>
          </a:xfrm>
        </p:grpSpPr>
        <p:pic>
          <p:nvPicPr>
            <p:cNvPr id="5" name="Picture 4" descr="Systems of Uncertaint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9975" y="2209800"/>
              <a:ext cx="42640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78556" y="5715000"/>
              <a:ext cx="4572000" cy="830997"/>
            </a:xfrm>
            <a:prstGeom prst="rect">
              <a:avLst/>
            </a:prstGeom>
          </p:spPr>
          <p:txBody>
            <a:bodyPr>
              <a:spAutoFit/>
            </a:bodyPr>
            <a:lstStyle/>
            <a:p>
              <a:r>
                <a:rPr lang="en-GB" sz="1200" dirty="0" err="1"/>
                <a:t>Funtowicz</a:t>
              </a:r>
              <a:r>
                <a:rPr lang="en-GB" sz="1200" dirty="0"/>
                <a:t>, S. O</a:t>
              </a:r>
              <a:r>
                <a:rPr lang="en-GB" sz="1200" dirty="0" smtClean="0"/>
                <a:t>.</a:t>
              </a:r>
              <a:r>
                <a:rPr lang="en-GB" sz="1200" dirty="0"/>
                <a:t> </a:t>
              </a:r>
              <a:r>
                <a:rPr lang="en-GB" sz="1200" dirty="0" smtClean="0"/>
                <a:t>&amp;  </a:t>
              </a:r>
              <a:r>
                <a:rPr lang="en-GB" sz="1200" dirty="0"/>
                <a:t>J. R. </a:t>
              </a:r>
              <a:r>
                <a:rPr lang="en-GB" sz="1200" dirty="0" err="1" smtClean="0"/>
                <a:t>Ravetz</a:t>
              </a:r>
              <a:r>
                <a:rPr lang="en-GB" sz="1200" dirty="0" smtClean="0"/>
                <a:t>, J. R.  </a:t>
              </a:r>
              <a:r>
                <a:rPr lang="en-GB" sz="1200" dirty="0"/>
                <a:t>(1992). </a:t>
              </a:r>
              <a:r>
                <a:rPr lang="en-GB" sz="1200" dirty="0" smtClean="0"/>
                <a:t>Three </a:t>
              </a:r>
              <a:r>
                <a:rPr lang="en-GB" sz="1200" dirty="0"/>
                <a:t>types of risk assessment and the emergence of post-normal science</a:t>
              </a:r>
              <a:r>
                <a:rPr lang="en-GB" sz="1200" dirty="0" smtClean="0"/>
                <a:t>. </a:t>
              </a:r>
              <a:r>
                <a:rPr lang="en-GB" sz="1200" dirty="0"/>
                <a:t>In </a:t>
              </a:r>
              <a:r>
                <a:rPr lang="en-GB" sz="1200" dirty="0" err="1"/>
                <a:t>Krimsky</a:t>
              </a:r>
              <a:r>
                <a:rPr lang="en-GB" sz="1200" dirty="0"/>
                <a:t>, S., and D. Golding, ed., Social </a:t>
              </a:r>
              <a:r>
                <a:rPr lang="en-GB" sz="1200" dirty="0" smtClean="0"/>
                <a:t>Theories </a:t>
              </a:r>
              <a:r>
                <a:rPr lang="en-GB" sz="1200" dirty="0"/>
                <a:t>of </a:t>
              </a:r>
              <a:r>
                <a:rPr lang="en-GB" sz="1200" dirty="0" smtClean="0"/>
                <a:t>Risk</a:t>
              </a:r>
              <a:r>
                <a:rPr lang="en-GB" sz="1200" dirty="0"/>
                <a:t>. p. 251–274. Westport, CT: </a:t>
              </a:r>
              <a:r>
                <a:rPr lang="en-GB" sz="1200" dirty="0" err="1"/>
                <a:t>Praeger</a:t>
              </a:r>
              <a:r>
                <a:rPr lang="en-GB" sz="1200" dirty="0"/>
                <a:t>.</a:t>
              </a:r>
            </a:p>
          </p:txBody>
        </p:sp>
      </p:grpSp>
    </p:spTree>
    <p:extLst>
      <p:ext uri="{BB962C8B-B14F-4D97-AF65-F5344CB8AC3E}">
        <p14:creationId xmlns:p14="http://schemas.microsoft.com/office/powerpoint/2010/main" val="40020273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185555870"/>
              </p:ext>
            </p:extLst>
          </p:nvPr>
        </p:nvGraphicFramePr>
        <p:xfrm>
          <a:off x="838204" y="1371603"/>
          <a:ext cx="7619999" cy="434339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bwMode="auto">
          <a:xfrm>
            <a:off x="533400" y="228600"/>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65" charset="0"/>
              </a:defRPr>
            </a:lvl6pPr>
            <a:lvl7pPr marL="914400" algn="ctr" rtl="0" fontAlgn="base">
              <a:spcBef>
                <a:spcPct val="0"/>
              </a:spcBef>
              <a:spcAft>
                <a:spcPct val="0"/>
              </a:spcAft>
              <a:defRPr sz="4400">
                <a:solidFill>
                  <a:schemeClr val="tx2"/>
                </a:solidFill>
                <a:latin typeface="Times New Roman" pitchFamily="-65" charset="0"/>
              </a:defRPr>
            </a:lvl7pPr>
            <a:lvl8pPr marL="1371600" algn="ctr" rtl="0" fontAlgn="base">
              <a:spcBef>
                <a:spcPct val="0"/>
              </a:spcBef>
              <a:spcAft>
                <a:spcPct val="0"/>
              </a:spcAft>
              <a:defRPr sz="4400">
                <a:solidFill>
                  <a:schemeClr val="tx2"/>
                </a:solidFill>
                <a:latin typeface="Times New Roman" pitchFamily="-65" charset="0"/>
              </a:defRPr>
            </a:lvl8pPr>
            <a:lvl9pPr marL="1828800" algn="ctr" rtl="0" fontAlgn="base">
              <a:spcBef>
                <a:spcPct val="0"/>
              </a:spcBef>
              <a:spcAft>
                <a:spcPct val="0"/>
              </a:spcAft>
              <a:defRPr sz="4400">
                <a:solidFill>
                  <a:schemeClr val="tx2"/>
                </a:solidFill>
                <a:latin typeface="Times New Roman" pitchFamily="-65" charset="0"/>
              </a:defRPr>
            </a:lvl9pPr>
          </a:lstStyle>
          <a:p>
            <a:r>
              <a:rPr lang="en-US" sz="3600" dirty="0" smtClean="0">
                <a:solidFill>
                  <a:srgbClr val="7E0000"/>
                </a:solidFill>
                <a:latin typeface="Arial Narrow" charset="0"/>
                <a:ea typeface="ＭＳ Ｐゴシック" charset="0"/>
                <a:cs typeface="Arial Narrow" charset="0"/>
              </a:rPr>
              <a:t>Awareness of GM food in the U.S.</a:t>
            </a:r>
            <a:endParaRPr lang="en-GB" sz="36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26117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33400" y="228600"/>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65" charset="0"/>
              </a:defRPr>
            </a:lvl6pPr>
            <a:lvl7pPr marL="914400" algn="ctr" rtl="0" fontAlgn="base">
              <a:spcBef>
                <a:spcPct val="0"/>
              </a:spcBef>
              <a:spcAft>
                <a:spcPct val="0"/>
              </a:spcAft>
              <a:defRPr sz="4400">
                <a:solidFill>
                  <a:schemeClr val="tx2"/>
                </a:solidFill>
                <a:latin typeface="Times New Roman" pitchFamily="-65" charset="0"/>
              </a:defRPr>
            </a:lvl7pPr>
            <a:lvl8pPr marL="1371600" algn="ctr" rtl="0" fontAlgn="base">
              <a:spcBef>
                <a:spcPct val="0"/>
              </a:spcBef>
              <a:spcAft>
                <a:spcPct val="0"/>
              </a:spcAft>
              <a:defRPr sz="4400">
                <a:solidFill>
                  <a:schemeClr val="tx2"/>
                </a:solidFill>
                <a:latin typeface="Times New Roman" pitchFamily="-65" charset="0"/>
              </a:defRPr>
            </a:lvl8pPr>
            <a:lvl9pPr marL="1828800" algn="ctr" rtl="0" fontAlgn="base">
              <a:spcBef>
                <a:spcPct val="0"/>
              </a:spcBef>
              <a:spcAft>
                <a:spcPct val="0"/>
              </a:spcAft>
              <a:defRPr sz="4400">
                <a:solidFill>
                  <a:schemeClr val="tx2"/>
                </a:solidFill>
                <a:latin typeface="Times New Roman" pitchFamily="-65" charset="0"/>
              </a:defRPr>
            </a:lvl9pPr>
          </a:lstStyle>
          <a:p>
            <a:r>
              <a:rPr lang="en-US" sz="3600" dirty="0" smtClean="0">
                <a:solidFill>
                  <a:srgbClr val="7E0000"/>
                </a:solidFill>
                <a:latin typeface="Arial Narrow" charset="0"/>
                <a:ea typeface="ＭＳ Ｐゴシック" charset="0"/>
                <a:cs typeface="Arial Narrow" charset="0"/>
              </a:rPr>
              <a:t>Public opinion in the U.S.</a:t>
            </a:r>
            <a:endParaRPr lang="en-GB" sz="3600" dirty="0">
              <a:latin typeface="Times New Roman" charset="0"/>
              <a:ea typeface="ＭＳ Ｐゴシック" charset="0"/>
              <a:cs typeface="ＭＳ Ｐゴシック"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86823941"/>
              </p:ext>
            </p:extLst>
          </p:nvPr>
        </p:nvGraphicFramePr>
        <p:xfrm>
          <a:off x="1294867" y="1219200"/>
          <a:ext cx="10820937" cy="5537200"/>
        </p:xfrm>
        <a:graphic>
          <a:graphicData uri="http://schemas.openxmlformats.org/presentationml/2006/ole">
            <mc:AlternateContent xmlns:mc="http://schemas.openxmlformats.org/markup-compatibility/2006">
              <mc:Choice xmlns:v="urn:schemas-microsoft-com:vml" Requires="v">
                <p:oleObj spid="_x0000_s2237" name="Document" r:id="rId3" imgW="7048500" imgH="3606800" progId="Word.Document.12">
                  <p:embed/>
                </p:oleObj>
              </mc:Choice>
              <mc:Fallback>
                <p:oleObj name="Document" r:id="rId3" imgW="7048500" imgH="3606800" progId="Word.Document.12">
                  <p:embed/>
                  <p:pic>
                    <p:nvPicPr>
                      <p:cNvPr id="0" name=""/>
                      <p:cNvPicPr/>
                      <p:nvPr/>
                    </p:nvPicPr>
                    <p:blipFill>
                      <a:blip r:embed="rId4"/>
                      <a:stretch>
                        <a:fillRect/>
                      </a:stretch>
                    </p:blipFill>
                    <p:spPr>
                      <a:xfrm>
                        <a:off x="1294867" y="1219200"/>
                        <a:ext cx="10820937" cy="5537200"/>
                      </a:xfrm>
                      <a:prstGeom prst="rect">
                        <a:avLst/>
                      </a:prstGeom>
                    </p:spPr>
                  </p:pic>
                </p:oleObj>
              </mc:Fallback>
            </mc:AlternateContent>
          </a:graphicData>
        </a:graphic>
      </p:graphicFrame>
    </p:spTree>
    <p:extLst>
      <p:ext uri="{BB962C8B-B14F-4D97-AF65-F5344CB8AC3E}">
        <p14:creationId xmlns:p14="http://schemas.microsoft.com/office/powerpoint/2010/main" val="3618559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Kristin Runge\Downloads\MP900305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953000"/>
            <a:ext cx="169545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auto">
          <a:xfrm>
            <a:off x="990600" y="3048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200" dirty="0" smtClean="0">
                <a:solidFill>
                  <a:srgbClr val="7E0000"/>
                </a:solidFill>
                <a:latin typeface="Arial Narrow" charset="0"/>
                <a:ea typeface="ＭＳ Ｐゴシック" charset="0"/>
                <a:cs typeface="Arial Narrow" charset="0"/>
              </a:rPr>
              <a:t>What research tell us:</a:t>
            </a:r>
            <a:br>
              <a:rPr lang="en-US" sz="3200" dirty="0" smtClean="0">
                <a:solidFill>
                  <a:srgbClr val="7E0000"/>
                </a:solidFill>
                <a:latin typeface="Arial Narrow" charset="0"/>
                <a:ea typeface="ＭＳ Ｐゴシック" charset="0"/>
                <a:cs typeface="Arial Narrow" charset="0"/>
              </a:rPr>
            </a:br>
            <a:r>
              <a:rPr lang="en-US" sz="3200" dirty="0" smtClean="0">
                <a:solidFill>
                  <a:srgbClr val="7E0000"/>
                </a:solidFill>
                <a:latin typeface="Arial Narrow" charset="0"/>
                <a:ea typeface="ＭＳ Ｐゴシック" charset="0"/>
                <a:cs typeface="Arial Narrow" charset="0"/>
              </a:rPr>
              <a:t>The </a:t>
            </a:r>
            <a:r>
              <a:rPr lang="en-US" sz="3200" dirty="0">
                <a:solidFill>
                  <a:srgbClr val="7E0000"/>
                </a:solidFill>
                <a:latin typeface="Arial Narrow" charset="0"/>
                <a:ea typeface="ＭＳ Ｐゴシック" charset="0"/>
                <a:cs typeface="Arial Narrow" charset="0"/>
              </a:rPr>
              <a:t>myth of more information and knowledge</a:t>
            </a:r>
          </a:p>
        </p:txBody>
      </p:sp>
      <p:sp>
        <p:nvSpPr>
          <p:cNvPr id="3" name="Content Placeholder 2"/>
          <p:cNvSpPr>
            <a:spLocks noGrp="1"/>
          </p:cNvSpPr>
          <p:nvPr>
            <p:ph idx="1"/>
          </p:nvPr>
        </p:nvSpPr>
        <p:spPr bwMode="auto">
          <a:xfrm>
            <a:off x="1524000" y="1905003"/>
            <a:ext cx="7048500" cy="4208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2800" dirty="0">
                <a:latin typeface="Arial Narrow" charset="0"/>
                <a:ea typeface="ＭＳ Ｐゴシック" charset="0"/>
                <a:cs typeface="Arial Narrow" charset="0"/>
              </a:rPr>
              <a:t>Knowledge only accounts for a small amount of </a:t>
            </a:r>
            <a:r>
              <a:rPr lang="en-US" sz="2800" dirty="0" smtClean="0">
                <a:latin typeface="Arial Narrow" charset="0"/>
                <a:ea typeface="ＭＳ Ｐゴシック" charset="0"/>
                <a:cs typeface="Arial Narrow" charset="0"/>
              </a:rPr>
              <a:t>when explaining variance in attitudes toward GE in plants and food (</a:t>
            </a:r>
            <a:r>
              <a:rPr lang="en-US" sz="2800" dirty="0">
                <a:latin typeface="Arial Narrow" charset="0"/>
                <a:ea typeface="ＭＳ Ｐゴシック" charset="0"/>
                <a:cs typeface="Arial Narrow" charset="0"/>
              </a:rPr>
              <a:t>and other technologies)</a:t>
            </a:r>
          </a:p>
          <a:p>
            <a:endParaRPr lang="en-US" sz="2800" dirty="0">
              <a:latin typeface="Arial Narrow" charset="0"/>
              <a:ea typeface="ＭＳ Ｐゴシック" charset="0"/>
              <a:cs typeface="Arial Narrow" charset="0"/>
            </a:endParaRPr>
          </a:p>
          <a:p>
            <a:r>
              <a:rPr lang="en-US" sz="2800" dirty="0" smtClean="0">
                <a:latin typeface="Arial Narrow" charset="0"/>
                <a:ea typeface="ＭＳ Ｐゴシック" charset="0"/>
                <a:cs typeface="Arial Narrow" charset="0"/>
              </a:rPr>
              <a:t>heuristics </a:t>
            </a:r>
            <a:r>
              <a:rPr lang="en-US" sz="2800" dirty="0">
                <a:latin typeface="Arial Narrow" charset="0"/>
                <a:ea typeface="ＭＳ Ｐゴシック" charset="0"/>
                <a:cs typeface="Arial Narrow" charset="0"/>
              </a:rPr>
              <a:t>and mental shortcuts play a more important </a:t>
            </a:r>
            <a:r>
              <a:rPr lang="en-US" sz="2800" dirty="0" smtClean="0">
                <a:latin typeface="Arial Narrow" charset="0"/>
                <a:ea typeface="ＭＳ Ｐゴシック" charset="0"/>
                <a:cs typeface="Arial Narrow" charset="0"/>
              </a:rPr>
              <a:t>role</a:t>
            </a:r>
            <a:endParaRPr lang="en-US" sz="2800" dirty="0">
              <a:latin typeface="Arial Narrow" charset="0"/>
              <a:ea typeface="ＭＳ Ｐゴシック" charset="0"/>
              <a:cs typeface="Arial Narrow" charset="0"/>
            </a:endParaRPr>
          </a:p>
        </p:txBody>
      </p:sp>
    </p:spTree>
    <p:extLst>
      <p:ext uri="{BB962C8B-B14F-4D97-AF65-F5344CB8AC3E}">
        <p14:creationId xmlns:p14="http://schemas.microsoft.com/office/powerpoint/2010/main" val="5535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DVSECTIONID" val="bDDm7GtfVlfbA24sAVRkJ1"/>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DVSHAPEID" val="Zisgen8i18VyKORxkM6Khz"/>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DVSECTIONID" val="U1ZsM3PBgHWzkocWXwCnS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DVSECTIONID" val="A3mPnXFEPq2rgtnVw3XXni"/>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DVSHAPEID" val="Xcn2ShwFPLKGWsV3PRxKsX"/>
</p:tagLst>
</file>

<file path=ppt/tags/tag4.xml><?xml version="1.0" encoding="utf-8"?>
<p:tagLst xmlns:a="http://schemas.openxmlformats.org/drawingml/2006/main" xmlns:r="http://schemas.openxmlformats.org/officeDocument/2006/relationships" xmlns:p="http://schemas.openxmlformats.org/presentationml/2006/main">
  <p:tag name="DVSECTIONID" val="4D33l75lPZHsUbW2by7fu4"/>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DVSECTIONID" val="4D33l75lPZHsUbW2by7fu4"/>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DVSHAPEID" val="WVO1D2e9l7dinGO4md7JED"/>
</p:tagLst>
</file>

<file path=ppt/tags/tag8.xml><?xml version="1.0" encoding="utf-8"?>
<p:tagLst xmlns:a="http://schemas.openxmlformats.org/drawingml/2006/main" xmlns:r="http://schemas.openxmlformats.org/officeDocument/2006/relationships" xmlns:p="http://schemas.openxmlformats.org/presentationml/2006/main">
  <p:tag name="DVSHAPEID" val="WVO1D2e9l7dinGO4md7JED"/>
</p:tagLst>
</file>

<file path=ppt/tags/tag9.xml><?xml version="1.0" encoding="utf-8"?>
<p:tagLst xmlns:a="http://schemas.openxmlformats.org/drawingml/2006/main" xmlns:r="http://schemas.openxmlformats.org/officeDocument/2006/relationships" xmlns:p="http://schemas.openxmlformats.org/presentationml/2006/main">
  <p:tag name="DVSHAPEID" val="Zisgen8i18VyKORxkM6Khz"/>
</p:tagLst>
</file>

<file path=ppt/theme/theme1.xml><?xml version="1.0" encoding="utf-8"?>
<a:theme xmlns:a="http://schemas.openxmlformats.org/drawingml/2006/main" name="cornell2">
  <a:themeElements>
    <a:clrScheme name="cornell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ornell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6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65" charset="0"/>
          </a:defRPr>
        </a:defPPr>
      </a:lstStyle>
    </a:lnDef>
  </a:objectDefaults>
  <a:extraClrSchemeLst>
    <a:extraClrScheme>
      <a:clrScheme name="cornell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nell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nell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nell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nell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nell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nell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C:\Documents and Settings\scheufele\Application Data\Microsoft\Templates\cornell2.pot</Template>
  <TotalTime>8176</TotalTime>
  <Words>2590</Words>
  <Application>Microsoft Macintosh PowerPoint</Application>
  <PresentationFormat>On-screen Show (4:3)</PresentationFormat>
  <Paragraphs>316</Paragraphs>
  <Slides>58</Slides>
  <Notes>16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61" baseType="lpstr">
      <vt:lpstr>cornell2</vt:lpstr>
      <vt:lpstr>Document</vt:lpstr>
      <vt:lpstr>Worksheet</vt:lpstr>
      <vt:lpstr>PowerPoint Presentation</vt:lpstr>
      <vt:lpstr>This Talk: an Overview</vt:lpstr>
      <vt:lpstr>A case study: GE crops and food</vt:lpstr>
      <vt:lpstr>PowerPoint Presentation</vt:lpstr>
      <vt:lpstr>PowerPoint Presentation</vt:lpstr>
      <vt:lpstr>GE Food: a “Controversial,” or “Post-Normal” Science/Technology Bases Issue</vt:lpstr>
      <vt:lpstr>PowerPoint Presentation</vt:lpstr>
      <vt:lpstr>PowerPoint Presentation</vt:lpstr>
      <vt:lpstr>What research tell us: The myth of more information and knowledge</vt:lpstr>
      <vt:lpstr>PowerPoint Presentation</vt:lpstr>
      <vt:lpstr>PowerPoint Presentation</vt:lpstr>
      <vt:lpstr>PowerPoint Presentation</vt:lpstr>
      <vt:lpstr>Media frames can be powerful</vt:lpstr>
      <vt:lpstr>PowerPoint Presentation</vt:lpstr>
      <vt:lpstr>PowerPoint Presentation</vt:lpstr>
      <vt:lpstr>PowerPoint Presentation</vt:lpstr>
      <vt:lpstr>PowerPoint Presentation</vt:lpstr>
      <vt:lpstr>In a nutshell, “low-information publics”make sense of information through different filters</vt:lpstr>
      <vt:lpstr>PowerPoint Presentation</vt:lpstr>
      <vt:lpstr>PowerPoint Presentation</vt:lpstr>
      <vt:lpstr>PowerPoint Presentation</vt:lpstr>
      <vt:lpstr>“Who do you trust on food issues?”  (WI residents, N=939, Summer 2015)</vt:lpstr>
      <vt:lpstr>“How much trust do you have in the following groups to keep food safe?”</vt:lpstr>
      <vt:lpstr>What about social media?</vt:lpstr>
      <vt:lpstr>The new realities of risk communication:  top channels for “science and technology information”  (Data based on:  Associated press/NORC/API Media Insight Project Poll, Jan. 2015)</vt:lpstr>
      <vt:lpstr>How about information on “food and cooking”?” (Data based on:  Associated press/NORC/API Media Insight Project Poll, Jan. 2015)</vt:lpstr>
      <vt:lpstr>PowerPoint Presentation</vt:lpstr>
      <vt:lpstr>PowerPoint Presentation</vt:lpstr>
      <vt:lpstr> (Online) Americans are using  these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go back to the “pink slime” issue..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recent study Runge, K., Brossard, D. &amp; Scheufele, D.(2015). Pink Slimed: A Time Series Analysis of Broadcast Coverage and Twitter Discourse During the 2012 'Lean Textured Beef' Controversy. Paper presented at the 2015 APLS Conference</vt:lpstr>
      <vt:lpstr>PowerPoint Presentation</vt:lpstr>
      <vt:lpstr>PowerPoint Presentation</vt:lpstr>
      <vt:lpstr>PowerPoint Presentation</vt:lpstr>
      <vt:lpstr>PowerPoint Presentation</vt:lpstr>
      <vt:lpstr>PowerPoint Presentation</vt:lpstr>
      <vt:lpstr>PowerPoint Presentation</vt:lpstr>
      <vt:lpstr>Concluding Thoughts</vt:lpstr>
      <vt:lpstr>Take home messages for practitioners</vt:lpstr>
      <vt:lpstr>PowerPoint Presentation</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Dietram A. Scheufele</dc:creator>
  <cp:lastModifiedBy>Dominique Brossard</cp:lastModifiedBy>
  <cp:revision>1352</cp:revision>
  <cp:lastPrinted>2007-08-09T16:01:55Z</cp:lastPrinted>
  <dcterms:created xsi:type="dcterms:W3CDTF">2014-02-11T13:31:27Z</dcterms:created>
  <dcterms:modified xsi:type="dcterms:W3CDTF">2016-04-05T16:40:18Z</dcterms:modified>
</cp:coreProperties>
</file>