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13"/>
  </p:notesMasterIdLst>
  <p:sldIdLst>
    <p:sldId id="256" r:id="rId2"/>
    <p:sldId id="260" r:id="rId3"/>
    <p:sldId id="274" r:id="rId4"/>
    <p:sldId id="266" r:id="rId5"/>
    <p:sldId id="271" r:id="rId6"/>
    <p:sldId id="270" r:id="rId7"/>
    <p:sldId id="272" r:id="rId8"/>
    <p:sldId id="267" r:id="rId9"/>
    <p:sldId id="268" r:id="rId10"/>
    <p:sldId id="261" r:id="rId11"/>
    <p:sldId id="265" r:id="rId12"/>
  </p:sldIdLst>
  <p:sldSz cx="9144000" cy="6858000" type="screen4x3"/>
  <p:notesSz cx="6858000" cy="9144000"/>
  <p:defaultTextStyle>
    <a:lvl1pPr defTabSz="457200">
      <a:buClr>
        <a:srgbClr val="000000"/>
      </a:buClr>
      <a:buFont typeface="Calibri"/>
      <a:defRPr>
        <a:uFill>
          <a:solidFill/>
        </a:uFill>
        <a:latin typeface="+mn-lt"/>
        <a:ea typeface="+mn-ea"/>
        <a:cs typeface="+mn-cs"/>
        <a:sym typeface="Calibri"/>
      </a:defRPr>
    </a:lvl1pPr>
    <a:lvl2pPr indent="342900" defTabSz="457200">
      <a:buClr>
        <a:srgbClr val="000000"/>
      </a:buClr>
      <a:buFont typeface="Calibri"/>
      <a:defRPr>
        <a:uFill>
          <a:solidFill/>
        </a:uFill>
        <a:latin typeface="+mn-lt"/>
        <a:ea typeface="+mn-ea"/>
        <a:cs typeface="+mn-cs"/>
        <a:sym typeface="Calibri"/>
      </a:defRPr>
    </a:lvl2pPr>
    <a:lvl3pPr indent="685800" defTabSz="457200">
      <a:buClr>
        <a:srgbClr val="000000"/>
      </a:buClr>
      <a:buFont typeface="Calibri"/>
      <a:defRPr>
        <a:uFill>
          <a:solidFill/>
        </a:uFill>
        <a:latin typeface="+mn-lt"/>
        <a:ea typeface="+mn-ea"/>
        <a:cs typeface="+mn-cs"/>
        <a:sym typeface="Calibri"/>
      </a:defRPr>
    </a:lvl3pPr>
    <a:lvl4pPr indent="1028700" defTabSz="457200">
      <a:buClr>
        <a:srgbClr val="000000"/>
      </a:buClr>
      <a:buFont typeface="Calibri"/>
      <a:defRPr>
        <a:uFill>
          <a:solidFill/>
        </a:uFill>
        <a:latin typeface="+mn-lt"/>
        <a:ea typeface="+mn-ea"/>
        <a:cs typeface="+mn-cs"/>
        <a:sym typeface="Calibri"/>
      </a:defRPr>
    </a:lvl4pPr>
    <a:lvl5pPr indent="1371600" defTabSz="457200">
      <a:buClr>
        <a:srgbClr val="000000"/>
      </a:buClr>
      <a:buFont typeface="Calibri"/>
      <a:defRPr>
        <a:uFill>
          <a:solidFill/>
        </a:uFill>
        <a:latin typeface="+mn-lt"/>
        <a:ea typeface="+mn-ea"/>
        <a:cs typeface="+mn-cs"/>
        <a:sym typeface="Calibri"/>
      </a:defRPr>
    </a:lvl5pPr>
    <a:lvl6pPr indent="1714500" defTabSz="457200">
      <a:buClr>
        <a:srgbClr val="000000"/>
      </a:buClr>
      <a:buFont typeface="Calibri"/>
      <a:defRPr>
        <a:uFill>
          <a:solidFill/>
        </a:uFill>
        <a:latin typeface="+mn-lt"/>
        <a:ea typeface="+mn-ea"/>
        <a:cs typeface="+mn-cs"/>
        <a:sym typeface="Calibri"/>
      </a:defRPr>
    </a:lvl6pPr>
    <a:lvl7pPr indent="2057400" defTabSz="457200">
      <a:buClr>
        <a:srgbClr val="000000"/>
      </a:buClr>
      <a:buFont typeface="Calibri"/>
      <a:defRPr>
        <a:uFill>
          <a:solidFill/>
        </a:uFill>
        <a:latin typeface="+mn-lt"/>
        <a:ea typeface="+mn-ea"/>
        <a:cs typeface="+mn-cs"/>
        <a:sym typeface="Calibri"/>
      </a:defRPr>
    </a:lvl7pPr>
    <a:lvl8pPr indent="2400300" defTabSz="457200">
      <a:buClr>
        <a:srgbClr val="000000"/>
      </a:buClr>
      <a:buFont typeface="Calibri"/>
      <a:defRPr>
        <a:uFill>
          <a:solidFill/>
        </a:uFill>
        <a:latin typeface="+mn-lt"/>
        <a:ea typeface="+mn-ea"/>
        <a:cs typeface="+mn-cs"/>
        <a:sym typeface="Calibri"/>
      </a:defRPr>
    </a:lvl8pPr>
    <a:lvl9pPr indent="2743200" defTabSz="457200">
      <a:buClr>
        <a:srgbClr val="000000"/>
      </a:buClr>
      <a:buFont typeface="Calibri"/>
      <a:defRPr>
        <a:uFill>
          <a:solidFill/>
        </a:uFill>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a:tcStyle>
        <a:tcBdr/>
        <a:fill>
          <a:solidFill>
            <a:srgbClr val="F1F5FA"/>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58" autoAdjust="0"/>
  </p:normalViewPr>
  <p:slideViewPr>
    <p:cSldViewPr snapToGrid="0" snapToObjects="1">
      <p:cViewPr varScale="1">
        <p:scale>
          <a:sx n="39" d="100"/>
          <a:sy n="39" d="100"/>
        </p:scale>
        <p:origin x="206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46453875"/>
      </p:ext>
    </p:extLst>
  </p:cSld>
  <p:clrMap bg1="lt1" tx1="dk1" bg2="lt2" tx2="dk2" accent1="accent1" accent2="accent2" accent3="accent3" accent4="accent4" accent5="accent5" accent6="accent6" hlink="hlink" folHlink="folHlink"/>
  <p:notesStyle>
    <a:lvl1pPr defTabSz="457200">
      <a:defRPr sz="1200">
        <a:uFill>
          <a:solidFill/>
        </a:uFill>
        <a:latin typeface="+mn-lt"/>
        <a:ea typeface="+mn-ea"/>
        <a:cs typeface="+mn-cs"/>
        <a:sym typeface="Calibri"/>
      </a:defRPr>
    </a:lvl1pPr>
    <a:lvl2pPr indent="228600" defTabSz="457200">
      <a:defRPr sz="1200">
        <a:uFill>
          <a:solidFill/>
        </a:uFill>
        <a:latin typeface="+mn-lt"/>
        <a:ea typeface="+mn-ea"/>
        <a:cs typeface="+mn-cs"/>
        <a:sym typeface="Calibri"/>
      </a:defRPr>
    </a:lvl2pPr>
    <a:lvl3pPr indent="457200" defTabSz="457200">
      <a:defRPr sz="1200">
        <a:uFill>
          <a:solidFill/>
        </a:uFill>
        <a:latin typeface="+mn-lt"/>
        <a:ea typeface="+mn-ea"/>
        <a:cs typeface="+mn-cs"/>
        <a:sym typeface="Calibri"/>
      </a:defRPr>
    </a:lvl3pPr>
    <a:lvl4pPr indent="685800" defTabSz="457200">
      <a:defRPr sz="1200">
        <a:uFill>
          <a:solidFill/>
        </a:uFill>
        <a:latin typeface="+mn-lt"/>
        <a:ea typeface="+mn-ea"/>
        <a:cs typeface="+mn-cs"/>
        <a:sym typeface="Calibri"/>
      </a:defRPr>
    </a:lvl4pPr>
    <a:lvl5pPr indent="914400" defTabSz="457200">
      <a:defRPr sz="1200">
        <a:uFill>
          <a:solidFill/>
        </a:uFill>
        <a:latin typeface="+mn-lt"/>
        <a:ea typeface="+mn-ea"/>
        <a:cs typeface="+mn-cs"/>
        <a:sym typeface="Calibri"/>
      </a:defRPr>
    </a:lvl5pPr>
    <a:lvl6pPr indent="1143000" defTabSz="457200">
      <a:defRPr sz="1200">
        <a:uFill>
          <a:solidFill/>
        </a:uFill>
        <a:latin typeface="+mn-lt"/>
        <a:ea typeface="+mn-ea"/>
        <a:cs typeface="+mn-cs"/>
        <a:sym typeface="Calibri"/>
      </a:defRPr>
    </a:lvl6pPr>
    <a:lvl7pPr indent="1371600" defTabSz="457200">
      <a:defRPr sz="1200">
        <a:uFill>
          <a:solidFill/>
        </a:uFill>
        <a:latin typeface="+mn-lt"/>
        <a:ea typeface="+mn-ea"/>
        <a:cs typeface="+mn-cs"/>
        <a:sym typeface="Calibri"/>
      </a:defRPr>
    </a:lvl7pPr>
    <a:lvl8pPr indent="1600200" defTabSz="457200">
      <a:defRPr sz="1200">
        <a:uFill>
          <a:solidFill/>
        </a:uFill>
        <a:latin typeface="+mn-lt"/>
        <a:ea typeface="+mn-ea"/>
        <a:cs typeface="+mn-cs"/>
        <a:sym typeface="Calibri"/>
      </a:defRPr>
    </a:lvl8pPr>
    <a:lvl9pPr indent="1828800" defTabSz="457200">
      <a:defRPr sz="1200">
        <a:uFill>
          <a:solidFill/>
        </a:uFill>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Risks are abundant</a:t>
            </a:r>
            <a:r>
              <a:rPr lang="en-US" baseline="0" dirty="0"/>
              <a:t>.  Quite an understatement.  With the evolution of packaged products, more and more fresh foods are processed and prepared in a way that the consumer does not have a kill step at home.   </a:t>
            </a:r>
          </a:p>
          <a:p>
            <a:endParaRPr lang="en-US" baseline="0" dirty="0"/>
          </a:p>
          <a:p>
            <a:r>
              <a:rPr lang="en-US" baseline="0" dirty="0"/>
              <a:t>Packaging has provided better traceability and product identity in the wake of illness and detection methods have gotten much more refined, detecting organism at much lower levels than ever before.   </a:t>
            </a:r>
          </a:p>
          <a:p>
            <a:endParaRPr lang="en-US" baseline="0" dirty="0"/>
          </a:p>
          <a:p>
            <a:r>
              <a:rPr lang="en-US" baseline="0" dirty="0"/>
              <a:t>Packaging also provides a avenue for consumer risk communication but it’s a slippery slope.  How to communicate risk without scaring away business is a huge challenge.  </a:t>
            </a:r>
          </a:p>
          <a:p>
            <a:endParaRPr lang="en-US" baseline="0" dirty="0"/>
          </a:p>
          <a:p>
            <a:r>
              <a:rPr lang="en-US" baseline="0" dirty="0"/>
              <a:t>Who would have thought that prison would be the result of risks and that listeria would be such a driver for recalls today.  In 2006, who would have thought that fresh spinach would be a problem…I didn’t and I was working at a fresh cut salad plant.  </a:t>
            </a:r>
          </a:p>
          <a:p>
            <a:endParaRPr lang="en-US" baseline="0" dirty="0"/>
          </a:p>
          <a:p>
            <a:r>
              <a:rPr lang="en-US" baseline="0" dirty="0"/>
              <a:t>Story of outbreak and weekend meeting with </a:t>
            </a:r>
            <a:r>
              <a:rPr lang="en-US" baseline="0" dirty="0" err="1"/>
              <a:t>Sr</a:t>
            </a:r>
            <a:r>
              <a:rPr lang="en-US" baseline="0" dirty="0"/>
              <a:t> Leadership….didn’t understand the risk</a:t>
            </a:r>
            <a:endParaRPr lang="en-US" dirty="0"/>
          </a:p>
        </p:txBody>
      </p:sp>
    </p:spTree>
    <p:extLst>
      <p:ext uri="{BB962C8B-B14F-4D97-AF65-F5344CB8AC3E}">
        <p14:creationId xmlns:p14="http://schemas.microsoft.com/office/powerpoint/2010/main" val="153272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coming months and years I learned the need to be at the top of the game in communication, especially around risk.</a:t>
            </a:r>
          </a:p>
          <a:p>
            <a:endParaRPr lang="en-US" baseline="0" dirty="0"/>
          </a:p>
          <a:p>
            <a:r>
              <a:rPr lang="en-US" baseline="0" dirty="0"/>
              <a:t>I never wanted to be caught in the same situation as I was at the meeting on Sept 16, 2006.  </a:t>
            </a:r>
          </a:p>
          <a:p>
            <a:endParaRPr lang="en-US" baseline="0" dirty="0"/>
          </a:p>
          <a:p>
            <a:r>
              <a:rPr lang="en-US" baseline="0" dirty="0"/>
              <a:t>I realized I needed to  bolster our program.  </a:t>
            </a:r>
          </a:p>
          <a:p>
            <a:endParaRPr lang="en-US" baseline="0" dirty="0"/>
          </a:p>
          <a:p>
            <a:r>
              <a:rPr lang="en-US" baseline="0" dirty="0"/>
              <a:t>Our risk assessment needed to be enhanced.  We built a huge tool, bringing in all studies possible, building off of recalls and outbreaks, incorporating new information and asking all parties involved for their input.  </a:t>
            </a:r>
          </a:p>
          <a:p>
            <a:endParaRPr lang="en-US" baseline="0" dirty="0"/>
          </a:p>
          <a:p>
            <a:r>
              <a:rPr lang="en-US" baseline="0" dirty="0"/>
              <a:t>We met as often as needed to assess risk; any new product, process, equipment or flow needed assessing.  </a:t>
            </a:r>
          </a:p>
          <a:p>
            <a:endParaRPr lang="en-US" baseline="0" dirty="0"/>
          </a:p>
          <a:p>
            <a:r>
              <a:rPr lang="en-US" baseline="0" dirty="0"/>
              <a:t>I took more opportunities to educate on the risks.  Teaching executives biology is not always an easy deal but when we can leverage the discussion with facts and real people, it becomes more compelling.  </a:t>
            </a:r>
          </a:p>
          <a:p>
            <a:endParaRPr lang="en-US" baseline="0" dirty="0"/>
          </a:p>
          <a:p>
            <a:r>
              <a:rPr lang="en-US" baseline="0" dirty="0"/>
              <a:t>Educating often is very important.  </a:t>
            </a:r>
          </a:p>
          <a:p>
            <a:endParaRPr lang="en-US" baseline="0" dirty="0"/>
          </a:p>
          <a:p>
            <a:r>
              <a:rPr lang="en-US" baseline="0" dirty="0"/>
              <a:t>Timing is always important.  You don’t want to bring up the risk at the end of a new product launch, for example.   You need to talk about this right out of the gate when the idea is presented.  </a:t>
            </a:r>
          </a:p>
          <a:p>
            <a:endParaRPr lang="en-US" baseline="0" dirty="0"/>
          </a:p>
          <a:p>
            <a:r>
              <a:rPr lang="en-US" baseline="0" dirty="0"/>
              <a:t>Consumer facing messaging needed to change!  Best if used by…. Changed to use on or before. More info at website.  </a:t>
            </a:r>
          </a:p>
        </p:txBody>
      </p:sp>
    </p:spTree>
    <p:extLst>
      <p:ext uri="{BB962C8B-B14F-4D97-AF65-F5344CB8AC3E}">
        <p14:creationId xmlns:p14="http://schemas.microsoft.com/office/powerpoint/2010/main" val="282025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we spent a lot of time building</a:t>
            </a:r>
            <a:r>
              <a:rPr lang="en-US" baseline="0" dirty="0"/>
              <a:t> our tool. </a:t>
            </a:r>
          </a:p>
          <a:p>
            <a:endParaRPr lang="en-US" baseline="0" dirty="0"/>
          </a:p>
          <a:p>
            <a:r>
              <a:rPr lang="en-US" baseline="0" dirty="0"/>
              <a:t>We started with the basics like using the matrix here and built from there.  </a:t>
            </a:r>
          </a:p>
          <a:p>
            <a:endParaRPr lang="en-US" baseline="0" dirty="0"/>
          </a:p>
          <a:p>
            <a:r>
              <a:rPr lang="en-US" baseline="0" dirty="0"/>
              <a:t>We had a really smart food scientist who loved the risk assessment side of things and she would build in all this complexity.  Identifying risk in growing areas, regions, commodities, and ingredients through a constant vigilance on new information.  What product is recalled, from where, who were the suppliers involved, etc.  </a:t>
            </a:r>
          </a:p>
          <a:p>
            <a:endParaRPr lang="en-US" baseline="0" dirty="0"/>
          </a:p>
          <a:p>
            <a:r>
              <a:rPr lang="en-US" baseline="0" dirty="0"/>
              <a:t>Building a team is very important and include all the stakeholders.  This also provided an opportunity to educate the members of the team and they will become your advocate.  If you have convinced the floor managers that something carries risk and requires intervention, it will be much easier to convince their boss and your boss.  </a:t>
            </a:r>
          </a:p>
          <a:p>
            <a:endParaRPr lang="en-US" baseline="0" dirty="0"/>
          </a:p>
          <a:p>
            <a:r>
              <a:rPr lang="en-US" baseline="0" dirty="0"/>
              <a:t>Risk may be a little different for everyone.  Some people will take more risks.  Know what and where your limit is and be sure that its not crossed.  Know what you’ll do if it ever happens.  </a:t>
            </a:r>
          </a:p>
          <a:p>
            <a:endParaRPr lang="en-US" baseline="0" dirty="0"/>
          </a:p>
          <a:p>
            <a:r>
              <a:rPr lang="en-US" baseline="0" dirty="0"/>
              <a:t>Know when you will perform a risk assessment.  Pre-determine what will convene the team.  </a:t>
            </a:r>
          </a:p>
          <a:p>
            <a:endParaRPr lang="en-US" baseline="0" dirty="0"/>
          </a:p>
          <a:p>
            <a:r>
              <a:rPr lang="en-US" baseline="0" dirty="0"/>
              <a:t>The assessment team is typically not your executive team so be sure to have a mechanism to update the exec team of new findings.  </a:t>
            </a: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237715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Risks</a:t>
            </a:r>
            <a:r>
              <a:rPr lang="en-US" baseline="0" dirty="0"/>
              <a:t> should not only focus on food safety. There are many additional risks that could affect the brand and drive the company out of business.  </a:t>
            </a:r>
          </a:p>
          <a:p>
            <a:endParaRPr lang="en-US" baseline="0" dirty="0"/>
          </a:p>
          <a:p>
            <a:r>
              <a:rPr lang="en-US" baseline="0" dirty="0"/>
              <a:t>Keep in mind that not only do you need to protect your consumer but you also need to focus on the employee, the company’s reputation, and the ability for the company to manufacture efficiently in order to protect the financial well being.  If, for example, you are assessing a new product and it can be safe while jeopardizing an employees safety, it should be considered as part of the assessment.  </a:t>
            </a:r>
          </a:p>
          <a:p>
            <a:endParaRPr lang="en-US" baseline="0" dirty="0"/>
          </a:p>
          <a:p>
            <a:r>
              <a:rPr lang="en-US" baseline="0" dirty="0"/>
              <a:t>Some of these risks may not fall into the food safety/</a:t>
            </a:r>
            <a:r>
              <a:rPr lang="en-US" baseline="0" dirty="0" err="1"/>
              <a:t>qa</a:t>
            </a:r>
            <a:r>
              <a:rPr lang="en-US" baseline="0" dirty="0"/>
              <a:t> arena so be sure to include those people who are most knowledgeable in your assessment.  </a:t>
            </a:r>
          </a:p>
          <a:p>
            <a:endParaRPr lang="en-US" baseline="0" dirty="0"/>
          </a:p>
          <a:p>
            <a:r>
              <a:rPr lang="en-US" baseline="0" dirty="0"/>
              <a:t>A strong understanding of what drives the business from a financial aspect is critical to gaining buy in from your peers and actionable results from the assessments.</a:t>
            </a:r>
            <a:endParaRPr lang="en-US" dirty="0"/>
          </a:p>
        </p:txBody>
      </p:sp>
    </p:spTree>
    <p:extLst>
      <p:ext uri="{BB962C8B-B14F-4D97-AF65-F5344CB8AC3E}">
        <p14:creationId xmlns:p14="http://schemas.microsoft.com/office/powerpoint/2010/main" val="121825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needs to be assessed?</a:t>
            </a:r>
            <a:r>
              <a:rPr lang="en-US" baseline="0" dirty="0"/>
              <a:t>   I think by now you are getting the picture that everything  needs to be assessed.  </a:t>
            </a:r>
          </a:p>
          <a:p>
            <a:endParaRPr lang="en-US" baseline="0" dirty="0"/>
          </a:p>
          <a:p>
            <a:r>
              <a:rPr lang="en-US" baseline="0" dirty="0"/>
              <a:t>Be sure to understand intended and unintended use of whatever you are assessing.  </a:t>
            </a:r>
          </a:p>
          <a:p>
            <a:endParaRPr lang="en-US" baseline="0" dirty="0"/>
          </a:p>
          <a:p>
            <a:r>
              <a:rPr lang="en-US" baseline="0" dirty="0"/>
              <a:t>Tell story of microgreens</a:t>
            </a:r>
          </a:p>
          <a:p>
            <a:endParaRPr lang="en-US" baseline="0" dirty="0"/>
          </a:p>
          <a:p>
            <a:endParaRPr lang="en-US" dirty="0"/>
          </a:p>
        </p:txBody>
      </p:sp>
    </p:spTree>
    <p:extLst>
      <p:ext uri="{BB962C8B-B14F-4D97-AF65-F5344CB8AC3E}">
        <p14:creationId xmlns:p14="http://schemas.microsoft.com/office/powerpoint/2010/main" val="261583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a:t>
            </a:r>
            <a:r>
              <a:rPr lang="en-US" baseline="0" dirty="0"/>
              <a:t> greens story continued</a:t>
            </a:r>
          </a:p>
          <a:p>
            <a:endParaRPr lang="en-US" baseline="0" dirty="0"/>
          </a:p>
          <a:p>
            <a:r>
              <a:rPr lang="en-US" baseline="0" dirty="0"/>
              <a:t>Consumer facing risk communication is important but can’t be too extreme as to scare off business.  </a:t>
            </a:r>
          </a:p>
          <a:p>
            <a:endParaRPr lang="en-US" baseline="0" dirty="0"/>
          </a:p>
          <a:p>
            <a:r>
              <a:rPr lang="en-US" baseline="0" dirty="0"/>
              <a:t>EBF product testing…..should we communicate that……airlines industry </a:t>
            </a:r>
            <a:endParaRPr lang="en-US" dirty="0"/>
          </a:p>
        </p:txBody>
      </p:sp>
    </p:spTree>
    <p:extLst>
      <p:ext uri="{BB962C8B-B14F-4D97-AF65-F5344CB8AC3E}">
        <p14:creationId xmlns:p14="http://schemas.microsoft.com/office/powerpoint/2010/main" val="299295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a:t>
            </a:r>
            <a:r>
              <a:rPr lang="en-US" baseline="0" dirty="0"/>
              <a:t> a doomsday reporter but identify key moments to insert education.  </a:t>
            </a:r>
          </a:p>
          <a:p>
            <a:endParaRPr lang="en-US" baseline="0" dirty="0"/>
          </a:p>
          <a:p>
            <a:r>
              <a:rPr lang="en-US" baseline="0" dirty="0"/>
              <a:t>Bring in financial implications of decisions and always try and bring in the human factors of decision.</a:t>
            </a:r>
          </a:p>
          <a:p>
            <a:endParaRPr lang="en-US" baseline="0" dirty="0"/>
          </a:p>
          <a:p>
            <a:r>
              <a:rPr lang="en-US" baseline="0" dirty="0"/>
              <a:t>Be honest in the assessment; not everything leads to serious injury or death (although you can almost always assess your way to this conclusion).  </a:t>
            </a:r>
          </a:p>
          <a:p>
            <a:endParaRPr lang="en-US" baseline="0" dirty="0"/>
          </a:p>
          <a:p>
            <a:r>
              <a:rPr lang="en-US" baseline="0" dirty="0"/>
              <a:t>As new information presents itself, be sure to forward on to team.   Especially if it is easily relatable to your product or products.  Being concerned about risks that don’t impact your product can jeopardize the entire process.  You must maintain your credibility.  </a:t>
            </a:r>
          </a:p>
          <a:p>
            <a:endParaRPr lang="en-US" baseline="0" dirty="0"/>
          </a:p>
          <a:p>
            <a:r>
              <a:rPr lang="en-US" baseline="0" dirty="0"/>
              <a:t>Speak to their level of understanding.  Don’t talk down to anyone.  Reinforce their knowledge with acknowledgment and take time to correct folks when or if their message is off point.  </a:t>
            </a:r>
          </a:p>
          <a:p>
            <a:endParaRPr lang="en-US" baseline="0" dirty="0"/>
          </a:p>
          <a:p>
            <a:r>
              <a:rPr lang="en-US" baseline="0" dirty="0" err="1"/>
              <a:t>Knwoing</a:t>
            </a:r>
            <a:r>
              <a:rPr lang="en-US" baseline="0" dirty="0"/>
              <a:t> the team is very important.  Who will require more time and attention?  Who needs less?  Do you need to keep talking points for the team on certain aspects of the plan.  </a:t>
            </a:r>
          </a:p>
          <a:p>
            <a:endParaRPr lang="en-US" baseline="0" dirty="0"/>
          </a:p>
          <a:p>
            <a:r>
              <a:rPr lang="en-US" baseline="0" dirty="0"/>
              <a:t>Gaining buy in is everything.  If you have a plan and people are talking negatively about it in the hallway, you lose credibility.  </a:t>
            </a:r>
            <a:endParaRPr lang="en-US" dirty="0"/>
          </a:p>
        </p:txBody>
      </p:sp>
    </p:spTree>
    <p:extLst>
      <p:ext uri="{BB962C8B-B14F-4D97-AF65-F5344CB8AC3E}">
        <p14:creationId xmlns:p14="http://schemas.microsoft.com/office/powerpoint/2010/main" val="99380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team should be well prepared</a:t>
            </a:r>
            <a:r>
              <a:rPr lang="en-US" baseline="0" dirty="0"/>
              <a:t> for what could become a crisis.  If you are educating during the crisis, you have not done your job.  </a:t>
            </a:r>
          </a:p>
          <a:p>
            <a:endParaRPr lang="en-US" baseline="0" dirty="0"/>
          </a:p>
          <a:p>
            <a:r>
              <a:rPr lang="en-US" baseline="0" dirty="0"/>
              <a:t>Gain buy in from your leadership that what you are doing is important and make sure that you are given the time to properly educate everyone.  </a:t>
            </a:r>
          </a:p>
          <a:p>
            <a:endParaRPr lang="en-US" baseline="0" dirty="0"/>
          </a:p>
          <a:p>
            <a:r>
              <a:rPr lang="en-US" baseline="0" dirty="0"/>
              <a:t>Be sure that your executive leadership is properly educated but also be sure that you are educating the entire staff at the appropriate level.  </a:t>
            </a:r>
          </a:p>
          <a:p>
            <a:endParaRPr lang="en-US" baseline="0" dirty="0"/>
          </a:p>
          <a:p>
            <a:r>
              <a:rPr lang="en-US" baseline="0" dirty="0"/>
              <a:t>Consumer level communication is a huge challenge.  Deliver mitigation strategies to the risk associated with the product.  Package, website and social media.</a:t>
            </a:r>
            <a:endParaRPr lang="en-US" dirty="0"/>
          </a:p>
        </p:txBody>
      </p:sp>
    </p:spTree>
    <p:extLst>
      <p:ext uri="{BB962C8B-B14F-4D97-AF65-F5344CB8AC3E}">
        <p14:creationId xmlns:p14="http://schemas.microsoft.com/office/powerpoint/2010/main" val="104189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different paradigm this time around.  </a:t>
            </a:r>
          </a:p>
          <a:p>
            <a:endParaRPr lang="en-US" dirty="0"/>
          </a:p>
          <a:p>
            <a:r>
              <a:rPr lang="en-US" dirty="0"/>
              <a:t>Executive leadership is different</a:t>
            </a:r>
          </a:p>
          <a:p>
            <a:endParaRPr lang="en-US" dirty="0"/>
          </a:p>
          <a:p>
            <a:r>
              <a:rPr lang="en-US" dirty="0" err="1"/>
              <a:t>Copacked</a:t>
            </a:r>
            <a:r>
              <a:rPr lang="en-US" baseline="0" dirty="0"/>
              <a:t> product..</a:t>
            </a:r>
          </a:p>
          <a:p>
            <a:endParaRPr lang="en-US" baseline="0" dirty="0"/>
          </a:p>
          <a:p>
            <a:r>
              <a:rPr lang="en-US" baseline="0" dirty="0"/>
              <a:t>Social media only accelerates the process and your executive team’s readiness is that much more important.  </a:t>
            </a:r>
            <a:endParaRPr lang="en-US" dirty="0"/>
          </a:p>
        </p:txBody>
      </p:sp>
    </p:spTree>
    <p:extLst>
      <p:ext uri="{BB962C8B-B14F-4D97-AF65-F5344CB8AC3E}">
        <p14:creationId xmlns:p14="http://schemas.microsoft.com/office/powerpoint/2010/main" val="317419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F8C5C3-6758-C24F-A6F7-055A3B66763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266939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8C5C3-6758-C24F-A6F7-055A3B66763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49389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8C5C3-6758-C24F-A6F7-055A3B66763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81334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5" name="Shape 5"/>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6" name="Shape 6"/>
          <p:cNvSpPr>
            <a:spLocks noGrp="1"/>
          </p:cNvSpPr>
          <p:nvPr>
            <p:ph type="body" idx="1"/>
          </p:nvPr>
        </p:nvSpPr>
        <p:spPr>
          <a:prstGeom prst="rect">
            <a:avLst/>
          </a:prstGeom>
        </p:spPr>
        <p:txBody>
          <a:bodyPr/>
          <a:lstStyle>
            <a:lvl2pPr marL="742950" indent="-285750">
              <a:spcBef>
                <a:spcPts val="600"/>
              </a:spcBef>
              <a:buChar char="–"/>
              <a:defRPr sz="2800"/>
            </a:lvl2pPr>
            <a:lvl3pPr marL="1143000" indent="-228600">
              <a:spcBef>
                <a:spcPts val="500"/>
              </a:spcBef>
              <a:defRPr sz="2400"/>
            </a:lvl3pPr>
            <a:lvl4pPr marL="1600200" indent="-228600">
              <a:spcBef>
                <a:spcPts val="400"/>
              </a:spcBef>
              <a:buChar char="–"/>
              <a:defRPr sz="2000"/>
            </a:lvl4pPr>
            <a:lvl5pPr marL="2057400"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8C5C3-6758-C24F-A6F7-055A3B66763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330873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8C5C3-6758-C24F-A6F7-055A3B667634}"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121229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F8C5C3-6758-C24F-A6F7-055A3B667634}"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165937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F8C5C3-6758-C24F-A6F7-055A3B667634}" type="datetimeFigureOut">
              <a:rPr lang="en-US" smtClean="0"/>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70474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F8C5C3-6758-C24F-A6F7-055A3B667634}"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155108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8C5C3-6758-C24F-A6F7-055A3B667634}"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95917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8C5C3-6758-C24F-A6F7-055A3B667634}"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103069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8C5C3-6758-C24F-A6F7-055A3B667634}"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3E760-3C13-7A44-90EE-8A76CB1C7E9A}" type="slidenum">
              <a:rPr lang="en-US" smtClean="0"/>
              <a:t>‹#›</a:t>
            </a:fld>
            <a:endParaRPr lang="en-US"/>
          </a:p>
        </p:txBody>
      </p:sp>
    </p:spTree>
    <p:extLst>
      <p:ext uri="{BB962C8B-B14F-4D97-AF65-F5344CB8AC3E}">
        <p14:creationId xmlns:p14="http://schemas.microsoft.com/office/powerpoint/2010/main" val="120545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8C5C3-6758-C24F-A6F7-055A3B667634}" type="datetimeFigureOut">
              <a:rPr lang="en-US" smtClean="0"/>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3E760-3C13-7A44-90EE-8A76CB1C7E9A}" type="slidenum">
              <a:rPr lang="en-US" smtClean="0"/>
              <a:t>‹#›</a:t>
            </a:fld>
            <a:endParaRPr lang="en-US"/>
          </a:p>
        </p:txBody>
      </p:sp>
    </p:spTree>
    <p:extLst>
      <p:ext uri="{BB962C8B-B14F-4D97-AF65-F5344CB8AC3E}">
        <p14:creationId xmlns:p14="http://schemas.microsoft.com/office/powerpoint/2010/main" val="103823331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hyperlink" Target="mailto:wdaniels@wtrmlnwt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in_Square_Log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574"/>
            <a:ext cx="9144001" cy="6865149"/>
          </a:xfrm>
          <a:prstGeom prst="rect">
            <a:avLst/>
          </a:prstGeom>
        </p:spPr>
      </p:pic>
      <p:sp>
        <p:nvSpPr>
          <p:cNvPr id="6" name="TextBox 5"/>
          <p:cNvSpPr txBox="1"/>
          <p:nvPr/>
        </p:nvSpPr>
        <p:spPr>
          <a:xfrm>
            <a:off x="-1" y="4981375"/>
            <a:ext cx="9144000" cy="1569660"/>
          </a:xfrm>
          <a:prstGeom prst="rect">
            <a:avLst/>
          </a:prstGeom>
          <a:noFill/>
        </p:spPr>
        <p:txBody>
          <a:bodyPr wrap="square" rtlCol="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exa Bold"/>
                <a:cs typeface="Nexa Bold"/>
              </a:rPr>
              <a:t>Leadership: Where Food Risk Communication Begins and Ends </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exa Bold"/>
                <a:cs typeface="Nexa Bold"/>
              </a:rPr>
              <a:t>April 5, 2016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4.jpeg"/>
          <p:cNvPicPr/>
          <p:nvPr/>
        </p:nvPicPr>
        <p:blipFill rotWithShape="1">
          <a:blip r:embed="rId3" cstate="email">
            <a:extLst>
              <a:ext uri="{28A0092B-C50C-407E-A947-70E740481C1C}">
                <a14:useLocalDpi xmlns:a14="http://schemas.microsoft.com/office/drawing/2010/main"/>
              </a:ext>
            </a:extLst>
          </a:blip>
          <a:srcRect/>
          <a:stretch/>
        </p:blipFill>
        <p:spPr>
          <a:xfrm>
            <a:off x="0" y="655938"/>
            <a:ext cx="9180315" cy="6202062"/>
          </a:xfrm>
          <a:prstGeom prst="rect">
            <a:avLst/>
          </a:prstGeom>
          <a:ln w="12700">
            <a:miter lim="400000"/>
          </a:ln>
        </p:spPr>
      </p:pic>
      <p:pic>
        <p:nvPicPr>
          <p:cNvPr id="9" name="Picture 8" descr="CutFrui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8859" y="1981882"/>
            <a:ext cx="5023090" cy="3805085"/>
          </a:xfrm>
          <a:prstGeom prst="rect">
            <a:avLst/>
          </a:prstGeom>
        </p:spPr>
      </p:pic>
      <p:pic>
        <p:nvPicPr>
          <p:cNvPr id="10" name="Picture 9" descr="Bottl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4534" y="1187328"/>
            <a:ext cx="1394986" cy="5008131"/>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4117" y="112693"/>
            <a:ext cx="442383" cy="450340"/>
          </a:xfrm>
          <a:prstGeom prst="rect">
            <a:avLst/>
          </a:prstGeom>
        </p:spPr>
      </p:pic>
      <p:sp>
        <p:nvSpPr>
          <p:cNvPr id="17" name="Shape 30"/>
          <p:cNvSpPr>
            <a:spLocks noGrp="1"/>
          </p:cNvSpPr>
          <p:nvPr>
            <p:ph type="title"/>
          </p:nvPr>
        </p:nvSpPr>
        <p:spPr>
          <a:xfrm>
            <a:off x="279400" y="0"/>
            <a:ext cx="8521700" cy="673100"/>
          </a:xfrm>
          <a:prstGeom prst="rect">
            <a:avLst/>
          </a:prstGeom>
        </p:spPr>
        <p:txBody>
          <a:bodyPr>
            <a:noAutofit/>
          </a:bodyPr>
          <a:lstStyle>
            <a:lvl1pPr algn="l">
              <a:lnSpc>
                <a:spcPts val="4600"/>
              </a:lnSpc>
              <a:defRPr sz="3000" b="1" baseline="28399">
                <a:latin typeface="Nexa Bold"/>
                <a:ea typeface="Nexa Bold"/>
                <a:cs typeface="Nexa Bold"/>
                <a:sym typeface="Nexa Bold"/>
              </a:defRPr>
            </a:lvl1pPr>
          </a:lstStyle>
          <a:p>
            <a:pPr lvl="0">
              <a:defRPr sz="1800" b="0" baseline="0">
                <a:uFillTx/>
              </a:defRPr>
            </a:pPr>
            <a:r>
              <a:rPr lang="en-US" sz="2000" dirty="0">
                <a:uFill>
                  <a:solidFill/>
                </a:uFill>
              </a:rPr>
              <a:t>Nothing</a:t>
            </a:r>
            <a:r>
              <a:rPr lang="en-US" sz="2000" baseline="0" dirty="0">
                <a:uFill>
                  <a:solidFill/>
                </a:uFill>
              </a:rPr>
              <a:t> is static – always be prepared for new challenges…..</a:t>
            </a:r>
            <a:endParaRPr sz="3200" b="1" baseline="28399" dirty="0">
              <a:uFill>
                <a:solidFill/>
              </a:uFill>
            </a:endParaRPr>
          </a:p>
        </p:txBody>
      </p:sp>
      <p:sp>
        <p:nvSpPr>
          <p:cNvPr id="39" name="Shape 39"/>
          <p:cNvSpPr/>
          <p:nvPr/>
        </p:nvSpPr>
        <p:spPr>
          <a:xfrm flipV="1">
            <a:off x="0" y="655938"/>
            <a:ext cx="9163383" cy="0"/>
          </a:xfrm>
          <a:prstGeom prst="line">
            <a:avLst/>
          </a:prstGeom>
          <a:ln w="12700">
            <a:solidFill/>
            <a:miter lim="400000"/>
          </a:ln>
        </p:spPr>
        <p:txBody>
          <a:bodyPr lIns="0" tIns="0" rIns="0" bIns="0"/>
          <a:lstStyle/>
          <a:p>
            <a:pPr lvl="0">
              <a:buClrTx/>
              <a:buFontTx/>
              <a:defRPr sz="1200">
                <a:uFillTx/>
                <a:latin typeface="Helvetica"/>
                <a:ea typeface="Helvetica"/>
                <a:cs typeface="Helvetica"/>
                <a:sym typeface="Helvetica"/>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22"/>
          <p:cNvSpPr/>
          <p:nvPr/>
        </p:nvSpPr>
        <p:spPr>
          <a:xfrm>
            <a:off x="-6390839" y="4327581"/>
            <a:ext cx="6520533" cy="124890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a:lnSpc>
                <a:spcPct val="119999"/>
              </a:lnSpc>
              <a:defRPr sz="25000" b="1">
                <a:solidFill>
                  <a:srgbClr val="2CFDF9"/>
                </a:solidFill>
                <a:uFillTx/>
                <a:latin typeface="Nexa Bold"/>
                <a:ea typeface="Nexa Bold"/>
                <a:cs typeface="Nexa Bold"/>
                <a:sym typeface="Nexa Bold"/>
              </a:defRPr>
            </a:lvl1pPr>
          </a:lstStyle>
          <a:p>
            <a:pPr lvl="0">
              <a:defRPr sz="1800" b="0">
                <a:solidFill>
                  <a:srgbClr val="000000"/>
                </a:solidFill>
              </a:defRPr>
            </a:pPr>
            <a:endParaRPr sz="25000" b="1" dirty="0">
              <a:solidFill>
                <a:schemeClr val="bg1"/>
              </a:solidFill>
            </a:endParaRPr>
          </a:p>
        </p:txBody>
      </p:sp>
      <p:sp>
        <p:nvSpPr>
          <p:cNvPr id="10" name="Shape 222"/>
          <p:cNvSpPr/>
          <p:nvPr/>
        </p:nvSpPr>
        <p:spPr>
          <a:xfrm>
            <a:off x="282094" y="2145443"/>
            <a:ext cx="8675640" cy="189794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a:lnSpc>
                <a:spcPct val="119999"/>
              </a:lnSpc>
              <a:defRPr sz="25000" b="1">
                <a:solidFill>
                  <a:srgbClr val="2CFDF9"/>
                </a:solidFill>
                <a:uFillTx/>
                <a:latin typeface="Nexa Bold"/>
                <a:ea typeface="Nexa Bold"/>
                <a:cs typeface="Nexa Bold"/>
                <a:sym typeface="Nexa Bold"/>
              </a:defRPr>
            </a:lvl1pPr>
          </a:lstStyle>
          <a:p>
            <a:pPr lvl="0">
              <a:defRPr sz="1800" b="0">
                <a:solidFill>
                  <a:srgbClr val="000000"/>
                </a:solidFill>
              </a:defRPr>
            </a:pPr>
            <a:r>
              <a:rPr lang="en-US" sz="10000" b="1" dirty="0">
                <a:solidFill>
                  <a:schemeClr val="tx1"/>
                </a:solidFill>
              </a:rPr>
              <a:t>Thank        you!</a:t>
            </a:r>
            <a:endParaRPr sz="10000" b="1" dirty="0">
              <a:solidFill>
                <a:schemeClr val="tx1"/>
              </a:solidFill>
            </a:endParaRPr>
          </a:p>
        </p:txBody>
      </p:sp>
      <p:pic>
        <p:nvPicPr>
          <p:cNvPr id="13" name="Picture 12" descr="CutFrui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8097" y="1875658"/>
            <a:ext cx="2787124" cy="2111299"/>
          </a:xfrm>
          <a:prstGeom prst="rect">
            <a:avLst/>
          </a:prstGeom>
        </p:spPr>
      </p:pic>
      <p:pic>
        <p:nvPicPr>
          <p:cNvPr id="14" name="Picture 13" descr="Bott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7278" y="1423655"/>
            <a:ext cx="794526" cy="2852422"/>
          </a:xfrm>
          <a:prstGeom prst="rect">
            <a:avLst/>
          </a:prstGeom>
        </p:spPr>
      </p:pic>
      <p:sp>
        <p:nvSpPr>
          <p:cNvPr id="2" name="TextBox 1"/>
          <p:cNvSpPr txBox="1"/>
          <p:nvPr/>
        </p:nvSpPr>
        <p:spPr>
          <a:xfrm>
            <a:off x="872357" y="4803228"/>
            <a:ext cx="4162097" cy="1200329"/>
          </a:xfrm>
          <a:prstGeom prst="rect">
            <a:avLst/>
          </a:prstGeom>
          <a:noFill/>
        </p:spPr>
        <p:txBody>
          <a:bodyPr wrap="square" rtlCol="0">
            <a:spAutoFit/>
          </a:bodyPr>
          <a:lstStyle/>
          <a:p>
            <a:r>
              <a:rPr lang="en-US" sz="2400" dirty="0">
                <a:latin typeface="Nexa Bold" panose="02000000000000000000" pitchFamily="50" charset="0"/>
              </a:rPr>
              <a:t>Will Daniels</a:t>
            </a:r>
          </a:p>
          <a:p>
            <a:r>
              <a:rPr lang="en-US" sz="2400" dirty="0">
                <a:latin typeface="Nexa Bold" panose="02000000000000000000" pitchFamily="50" charset="0"/>
                <a:hlinkClick r:id="rId4"/>
              </a:rPr>
              <a:t>wdaniels@wtrmlnwtr.com</a:t>
            </a:r>
            <a:endParaRPr lang="en-US" sz="2400" dirty="0">
              <a:latin typeface="Nexa Bold" panose="02000000000000000000" pitchFamily="50" charset="0"/>
            </a:endParaRPr>
          </a:p>
          <a:p>
            <a:r>
              <a:rPr lang="en-US" sz="2400" dirty="0">
                <a:latin typeface="Nexa Bold" panose="02000000000000000000" pitchFamily="50" charset="0"/>
              </a:rPr>
              <a:t>831-236-8090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279400" y="0"/>
            <a:ext cx="8521700" cy="673100"/>
          </a:xfrm>
          <a:prstGeom prst="rect">
            <a:avLst/>
          </a:prstGeom>
        </p:spPr>
        <p:txBody>
          <a:bodyPr>
            <a:noAutofit/>
          </a:bodyPr>
          <a:lstStyle>
            <a:lvl1pPr algn="l">
              <a:lnSpc>
                <a:spcPts val="4600"/>
              </a:lnSpc>
              <a:defRPr sz="3000" b="1" baseline="28399">
                <a:latin typeface="Nexa Bold"/>
                <a:ea typeface="Nexa Bold"/>
                <a:cs typeface="Nexa Bold"/>
                <a:sym typeface="Nexa Bold"/>
              </a:defRPr>
            </a:lvl1pPr>
          </a:lstStyle>
          <a:p>
            <a:pPr lvl="0">
              <a:defRPr sz="1800" b="0" baseline="0">
                <a:uFillTx/>
              </a:defRPr>
            </a:pPr>
            <a:r>
              <a:rPr lang="en-US" sz="2400" dirty="0">
                <a:uFill>
                  <a:solidFill/>
                </a:uFill>
              </a:rPr>
              <a:t>Risks are abundant!</a:t>
            </a:r>
            <a:endParaRPr sz="3600" b="1" baseline="28399" dirty="0">
              <a:uFill>
                <a:solidFill/>
              </a:uFill>
            </a:endParaRPr>
          </a:p>
        </p:txBody>
      </p:sp>
      <p:sp>
        <p:nvSpPr>
          <p:cNvPr id="31" name="Shape 31"/>
          <p:cNvSpPr/>
          <p:nvPr/>
        </p:nvSpPr>
        <p:spPr>
          <a:xfrm>
            <a:off x="289292" y="655938"/>
            <a:ext cx="8526958" cy="1"/>
          </a:xfrm>
          <a:prstGeom prst="line">
            <a:avLst/>
          </a:prstGeom>
          <a:ln w="12700">
            <a:solidFill/>
            <a:miter lim="400000"/>
          </a:ln>
        </p:spPr>
        <p:txBody>
          <a:bodyPr lIns="0" tIns="0" rIns="0" bIns="0"/>
          <a:lstStyle/>
          <a:p>
            <a:pPr lvl="0">
              <a:buClrTx/>
              <a:buFontTx/>
              <a:defRPr sz="1200">
                <a:uFillTx/>
                <a:latin typeface="Helvetica"/>
                <a:ea typeface="Helvetica"/>
                <a:cs typeface="Helvetica"/>
                <a:sym typeface="Helvetica"/>
              </a:defRPr>
            </a:pPr>
            <a:endParaRPr/>
          </a:p>
        </p:txBody>
      </p:sp>
      <p:sp>
        <p:nvSpPr>
          <p:cNvPr id="8" name="Shape 372"/>
          <p:cNvSpPr/>
          <p:nvPr/>
        </p:nvSpPr>
        <p:spPr>
          <a:xfrm>
            <a:off x="253999" y="918469"/>
            <a:ext cx="8547101" cy="1097736"/>
          </a:xfrm>
          <a:prstGeom prst="rect">
            <a:avLst/>
          </a:prstGeom>
          <a:ln w="12700">
            <a:miter lim="400000"/>
          </a:ln>
          <a:extLst>
            <a:ext uri="{C572A759-6A51-4108-AA02-DFA0A04FC94B}">
              <ma14:wrappingTextBoxFlag xmlns="" xmlns:ma14="http://schemas.microsoft.com/office/mac/drawingml/2011/main" val="1"/>
            </a:ext>
          </a:extLst>
        </p:spPr>
        <p:txBody>
          <a:bodyPr wrap="square" lIns="406400" tIns="406400" rIns="406400" bIns="406400">
            <a:spAutoFit/>
          </a:bodyPr>
          <a:lstStyle/>
          <a:p>
            <a:pPr lvl="1" algn="l">
              <a:defRPr>
                <a:uFillTx/>
              </a:defRPr>
            </a:pPr>
            <a:endParaRPr dirty="0">
              <a:solidFill>
                <a:schemeClr val="tx1"/>
              </a:solidFill>
              <a:latin typeface="Times"/>
              <a:ea typeface="Times"/>
              <a:cs typeface="Times"/>
              <a:sym typeface="Time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117" y="112693"/>
            <a:ext cx="442383" cy="450340"/>
          </a:xfrm>
          <a:prstGeom prst="rect">
            <a:avLst/>
          </a:prstGeom>
        </p:spPr>
      </p:pic>
      <p:pic>
        <p:nvPicPr>
          <p:cNvPr id="10" name="Picture 9" descr="food recall : Headlines &amp; Global News - Google Chro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360" y="1180508"/>
            <a:ext cx="4921321" cy="2640585"/>
          </a:xfrm>
          <a:prstGeom prst="rect">
            <a:avLst/>
          </a:prstGeom>
        </p:spPr>
      </p:pic>
      <p:pic>
        <p:nvPicPr>
          <p:cNvPr id="11" name="Picture 10" descr="Dole Spinach E. coli Outbreak | Food Safety News - Google Chrom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080" y="1448865"/>
            <a:ext cx="5304420" cy="2846141"/>
          </a:xfrm>
          <a:prstGeom prst="rect">
            <a:avLst/>
          </a:prstGeom>
        </p:spPr>
      </p:pic>
      <p:pic>
        <p:nvPicPr>
          <p:cNvPr id="12" name="Picture 11" descr="Cantaloupe farmers get no prison time in disease outbreak - Google Chrom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636" y="3349894"/>
            <a:ext cx="5026768" cy="2697164"/>
          </a:xfrm>
          <a:prstGeom prst="rect">
            <a:avLst/>
          </a:prstGeom>
        </p:spPr>
      </p:pic>
      <p:pic>
        <p:nvPicPr>
          <p:cNvPr id="13" name="Picture 12" descr="Product Recalls | Whole Foods Market - Google Chrom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7585" y="3794512"/>
            <a:ext cx="4528915" cy="243003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279400" y="0"/>
            <a:ext cx="8521700" cy="673100"/>
          </a:xfrm>
          <a:prstGeom prst="rect">
            <a:avLst/>
          </a:prstGeom>
        </p:spPr>
        <p:txBody>
          <a:bodyPr>
            <a:noAutofit/>
          </a:bodyPr>
          <a:lstStyle>
            <a:lvl1pPr algn="l">
              <a:lnSpc>
                <a:spcPts val="4600"/>
              </a:lnSpc>
              <a:defRPr sz="3000" b="1" baseline="28399">
                <a:latin typeface="Nexa Bold"/>
                <a:ea typeface="Nexa Bold"/>
                <a:cs typeface="Nexa Bold"/>
                <a:sym typeface="Nexa Bold"/>
              </a:defRPr>
            </a:lvl1pPr>
          </a:lstStyle>
          <a:p>
            <a:pPr lvl="0">
              <a:defRPr sz="1800" b="0" baseline="0">
                <a:uFillTx/>
              </a:defRPr>
            </a:pPr>
            <a:r>
              <a:rPr lang="en-US" sz="2400" dirty="0">
                <a:uFill>
                  <a:solidFill/>
                </a:uFill>
              </a:rPr>
              <a:t>Key</a:t>
            </a:r>
            <a:r>
              <a:rPr lang="en-US" sz="2400" baseline="0" dirty="0">
                <a:uFill>
                  <a:solidFill/>
                </a:uFill>
              </a:rPr>
              <a:t> Elements to Risk Communication</a:t>
            </a:r>
            <a:endParaRPr sz="3600" b="1" baseline="28399" dirty="0">
              <a:uFill>
                <a:solidFill/>
              </a:uFill>
            </a:endParaRPr>
          </a:p>
        </p:txBody>
      </p:sp>
      <p:sp>
        <p:nvSpPr>
          <p:cNvPr id="31" name="Shape 31"/>
          <p:cNvSpPr/>
          <p:nvPr/>
        </p:nvSpPr>
        <p:spPr>
          <a:xfrm>
            <a:off x="289292" y="655938"/>
            <a:ext cx="8526958" cy="1"/>
          </a:xfrm>
          <a:prstGeom prst="line">
            <a:avLst/>
          </a:prstGeom>
          <a:ln w="12700">
            <a:solidFill/>
            <a:miter lim="400000"/>
          </a:ln>
        </p:spPr>
        <p:txBody>
          <a:bodyPr lIns="0" tIns="0" rIns="0" bIns="0"/>
          <a:lstStyle/>
          <a:p>
            <a:pPr lvl="0">
              <a:buClrTx/>
              <a:buFontTx/>
              <a:defRPr sz="1200">
                <a:uFillTx/>
                <a:latin typeface="Helvetica"/>
                <a:ea typeface="Helvetica"/>
                <a:cs typeface="Helvetica"/>
                <a:sym typeface="Helvetica"/>
              </a:defRPr>
            </a:pPr>
            <a:endParaRPr/>
          </a:p>
        </p:txBody>
      </p:sp>
      <p:sp>
        <p:nvSpPr>
          <p:cNvPr id="8" name="Shape 372"/>
          <p:cNvSpPr/>
          <p:nvPr/>
        </p:nvSpPr>
        <p:spPr>
          <a:xfrm>
            <a:off x="253999" y="918469"/>
            <a:ext cx="8547101" cy="1097736"/>
          </a:xfrm>
          <a:prstGeom prst="rect">
            <a:avLst/>
          </a:prstGeom>
          <a:ln w="12700">
            <a:miter lim="400000"/>
          </a:ln>
          <a:extLst>
            <a:ext uri="{C572A759-6A51-4108-AA02-DFA0A04FC94B}">
              <ma14:wrappingTextBoxFlag xmlns="" xmlns:ma14="http://schemas.microsoft.com/office/mac/drawingml/2011/main" val="1"/>
            </a:ext>
          </a:extLst>
        </p:spPr>
        <p:txBody>
          <a:bodyPr wrap="square" lIns="406400" tIns="406400" rIns="406400" bIns="406400">
            <a:spAutoFit/>
          </a:bodyPr>
          <a:lstStyle/>
          <a:p>
            <a:pPr lvl="1" algn="l">
              <a:defRPr>
                <a:uFillTx/>
              </a:defRPr>
            </a:pPr>
            <a:endParaRPr dirty="0">
              <a:solidFill>
                <a:schemeClr val="tx1"/>
              </a:solidFill>
              <a:latin typeface="Times"/>
              <a:ea typeface="Times"/>
              <a:cs typeface="Times"/>
              <a:sym typeface="Time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117" y="112693"/>
            <a:ext cx="442383" cy="450340"/>
          </a:xfrm>
          <a:prstGeom prst="rect">
            <a:avLst/>
          </a:prstGeom>
        </p:spPr>
      </p:pic>
      <p:sp>
        <p:nvSpPr>
          <p:cNvPr id="7" name="TextBox 6"/>
          <p:cNvSpPr txBox="1"/>
          <p:nvPr/>
        </p:nvSpPr>
        <p:spPr>
          <a:xfrm>
            <a:off x="429224" y="918469"/>
            <a:ext cx="8343900" cy="5909310"/>
          </a:xfrm>
          <a:prstGeom prst="rect">
            <a:avLst/>
          </a:prstGeom>
          <a:noFill/>
        </p:spPr>
        <p:txBody>
          <a:bodyPr wrap="square" rtlCol="0">
            <a:spAutoFit/>
          </a:bodyPr>
          <a:lstStyle/>
          <a:p>
            <a:r>
              <a:rPr lang="en-US" sz="2400" b="1" dirty="0">
                <a:latin typeface="Nexa Light" panose="02000000000000000000" pitchFamily="50" charset="0"/>
                <a:ea typeface="Microsoft YaHei UI Light" panose="020B0502040204020203" pitchFamily="34" charset="-122"/>
              </a:rPr>
              <a:t>Build a strong risk assessment tool and process</a:t>
            </a:r>
          </a:p>
          <a:p>
            <a:pPr marL="342900" lvl="3"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tool</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team</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process</a:t>
            </a:r>
          </a:p>
          <a:p>
            <a:pPr marL="342900" lvl="2"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frequency</a:t>
            </a:r>
          </a:p>
          <a:p>
            <a:r>
              <a:rPr lang="en-US" sz="2400" b="1" dirty="0">
                <a:latin typeface="Nexa Light" panose="02000000000000000000" pitchFamily="50" charset="0"/>
                <a:ea typeface="Microsoft YaHei UI Light" panose="020B0502040204020203" pitchFamily="34" charset="-122"/>
              </a:rPr>
              <a:t>Take every opportunity to educate leadership team</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timing</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process</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demonstrate an understanding of the business 	implications</a:t>
            </a:r>
          </a:p>
          <a:p>
            <a:r>
              <a:rPr lang="en-US" sz="2400" b="1" dirty="0">
                <a:latin typeface="Nexa Light" panose="02000000000000000000" pitchFamily="50" charset="0"/>
                <a:ea typeface="Microsoft YaHei UI Light" panose="020B0502040204020203" pitchFamily="34" charset="-122"/>
              </a:rPr>
              <a:t>Communicate risk appropriately</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timing</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prepare</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provide economics </a:t>
            </a:r>
          </a:p>
          <a:p>
            <a:pPr marL="342900" indent="-342900">
              <a:buFont typeface="Arial" panose="020B0604020202020204" pitchFamily="34" charset="0"/>
              <a:buChar char="•"/>
            </a:pPr>
            <a:r>
              <a:rPr lang="en-US" sz="2400" dirty="0">
                <a:latin typeface="Nexa Light" panose="02000000000000000000" pitchFamily="50" charset="0"/>
                <a:ea typeface="Microsoft YaHei UI Light" panose="020B0502040204020203" pitchFamily="34" charset="-122"/>
              </a:rPr>
              <a:t>	consumer facing messaging!</a:t>
            </a:r>
          </a:p>
          <a:p>
            <a:r>
              <a:rPr lang="en-US" dirty="0"/>
              <a:t>		</a:t>
            </a:r>
          </a:p>
        </p:txBody>
      </p:sp>
      <p:pic>
        <p:nvPicPr>
          <p:cNvPr id="9" name="Picture 8"/>
          <p:cNvPicPr>
            <a:picLocks noChangeAspect="1"/>
          </p:cNvPicPr>
          <p:nvPr/>
        </p:nvPicPr>
        <p:blipFill>
          <a:blip r:embed="rId4"/>
          <a:stretch>
            <a:fillRect/>
          </a:stretch>
        </p:blipFill>
        <p:spPr>
          <a:xfrm>
            <a:off x="6065588" y="4375425"/>
            <a:ext cx="2882761" cy="2302933"/>
          </a:xfrm>
          <a:prstGeom prst="rect">
            <a:avLst/>
          </a:prstGeom>
        </p:spPr>
      </p:pic>
    </p:spTree>
    <p:extLst>
      <p:ext uri="{BB962C8B-B14F-4D97-AF65-F5344CB8AC3E}">
        <p14:creationId xmlns:p14="http://schemas.microsoft.com/office/powerpoint/2010/main" val="5453941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279400" y="0"/>
            <a:ext cx="8521700" cy="673100"/>
          </a:xfrm>
          <a:prstGeom prst="rect">
            <a:avLst/>
          </a:prstGeom>
        </p:spPr>
        <p:txBody>
          <a:bodyPr>
            <a:noAutofit/>
          </a:bodyPr>
          <a:lstStyle>
            <a:lvl1pPr algn="l">
              <a:lnSpc>
                <a:spcPts val="4600"/>
              </a:lnSpc>
              <a:defRPr sz="3000" b="1" baseline="28399">
                <a:latin typeface="Nexa Bold"/>
                <a:ea typeface="Nexa Bold"/>
                <a:cs typeface="Nexa Bold"/>
                <a:sym typeface="Nexa Bold"/>
              </a:defRPr>
            </a:lvl1pPr>
          </a:lstStyle>
          <a:p>
            <a:pPr lvl="0">
              <a:defRPr sz="1800" b="0" baseline="0">
                <a:uFillTx/>
              </a:defRPr>
            </a:pPr>
            <a:r>
              <a:rPr lang="en-US" sz="2400" b="0" baseline="0" dirty="0">
                <a:uFill>
                  <a:solidFill/>
                </a:uFill>
              </a:rPr>
              <a:t>Create your process</a:t>
            </a:r>
            <a:endParaRPr sz="3600" b="1" baseline="28399" dirty="0">
              <a:uFill>
                <a:solidFill/>
              </a:uFill>
            </a:endParaRPr>
          </a:p>
        </p:txBody>
      </p:sp>
      <p:sp>
        <p:nvSpPr>
          <p:cNvPr id="31" name="Shape 31"/>
          <p:cNvSpPr/>
          <p:nvPr/>
        </p:nvSpPr>
        <p:spPr>
          <a:xfrm>
            <a:off x="289292" y="655938"/>
            <a:ext cx="8526958" cy="1"/>
          </a:xfrm>
          <a:prstGeom prst="line">
            <a:avLst/>
          </a:prstGeom>
          <a:ln w="12700">
            <a:solidFill/>
            <a:miter lim="400000"/>
          </a:ln>
        </p:spPr>
        <p:txBody>
          <a:bodyPr lIns="0" tIns="0" rIns="0" bIns="0"/>
          <a:lstStyle/>
          <a:p>
            <a:pPr lvl="0">
              <a:buClrTx/>
              <a:buFontTx/>
              <a:defRPr sz="1200">
                <a:uFillTx/>
                <a:latin typeface="Helvetica"/>
                <a:ea typeface="Helvetica"/>
                <a:cs typeface="Helvetica"/>
                <a:sym typeface="Helvetica"/>
              </a:defRPr>
            </a:pPr>
            <a:endParaRPr/>
          </a:p>
        </p:txBody>
      </p:sp>
      <p:sp>
        <p:nvSpPr>
          <p:cNvPr id="8" name="Shape 372"/>
          <p:cNvSpPr/>
          <p:nvPr/>
        </p:nvSpPr>
        <p:spPr>
          <a:xfrm>
            <a:off x="253999" y="918469"/>
            <a:ext cx="8547101" cy="1097736"/>
          </a:xfrm>
          <a:prstGeom prst="rect">
            <a:avLst/>
          </a:prstGeom>
          <a:ln w="12700">
            <a:miter lim="400000"/>
          </a:ln>
          <a:extLst>
            <a:ext uri="{C572A759-6A51-4108-AA02-DFA0A04FC94B}">
              <ma14:wrappingTextBoxFlag xmlns="" xmlns:ma14="http://schemas.microsoft.com/office/mac/drawingml/2011/main" val="1"/>
            </a:ext>
          </a:extLst>
        </p:spPr>
        <p:txBody>
          <a:bodyPr wrap="square" lIns="406400" tIns="406400" rIns="406400" bIns="406400">
            <a:spAutoFit/>
          </a:bodyPr>
          <a:lstStyle/>
          <a:p>
            <a:pPr lvl="1" algn="l">
              <a:defRPr>
                <a:uFillTx/>
              </a:defRPr>
            </a:pPr>
            <a:endParaRPr dirty="0">
              <a:solidFill>
                <a:schemeClr val="tx1"/>
              </a:solidFill>
              <a:latin typeface="Times"/>
              <a:ea typeface="Times"/>
              <a:cs typeface="Times"/>
              <a:sym typeface="Time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117" y="112693"/>
            <a:ext cx="442383" cy="450340"/>
          </a:xfrm>
          <a:prstGeom prst="rect">
            <a:avLst/>
          </a:prstGeom>
        </p:spPr>
      </p:pic>
      <p:sp>
        <p:nvSpPr>
          <p:cNvPr id="7" name="TextBox 6"/>
          <p:cNvSpPr txBox="1"/>
          <p:nvPr/>
        </p:nvSpPr>
        <p:spPr>
          <a:xfrm>
            <a:off x="389467" y="918469"/>
            <a:ext cx="8343900" cy="7097328"/>
          </a:xfrm>
          <a:prstGeom prst="rect">
            <a:avLst/>
          </a:prstGeom>
          <a:noFill/>
        </p:spPr>
        <p:txBody>
          <a:bodyPr wrap="square" rtlCol="0">
            <a:spAutoFit/>
          </a:bodyPr>
          <a:lstStyle/>
          <a:p>
            <a:pPr marL="342900" indent="-342900">
              <a:lnSpc>
                <a:spcPct val="140000"/>
              </a:lnSpc>
              <a:buFont typeface="Arial"/>
              <a:buChar char="•"/>
            </a:pPr>
            <a:r>
              <a:rPr lang="en-US" sz="2400" dirty="0">
                <a:latin typeface="Nexa Light" panose="02000000000000000000" pitchFamily="50" charset="0"/>
              </a:rPr>
              <a:t>Pick a tool</a:t>
            </a:r>
          </a:p>
          <a:p>
            <a:pPr marL="342900" indent="-342900">
              <a:lnSpc>
                <a:spcPct val="140000"/>
              </a:lnSpc>
              <a:buFont typeface="Arial"/>
              <a:buChar char="•"/>
            </a:pPr>
            <a:endParaRPr lang="en-US" sz="2400" dirty="0">
              <a:latin typeface="Nexa Light" panose="02000000000000000000" pitchFamily="50" charset="0"/>
            </a:endParaRPr>
          </a:p>
          <a:p>
            <a:pPr marL="342900" indent="-342900">
              <a:lnSpc>
                <a:spcPct val="140000"/>
              </a:lnSpc>
              <a:buFont typeface="Arial"/>
              <a:buChar char="•"/>
            </a:pPr>
            <a:r>
              <a:rPr lang="en-US" sz="2400" dirty="0">
                <a:latin typeface="Nexa Light" panose="02000000000000000000" pitchFamily="50" charset="0"/>
              </a:rPr>
              <a:t>Assemble a team</a:t>
            </a:r>
          </a:p>
          <a:p>
            <a:pPr marL="342900" indent="-342900">
              <a:lnSpc>
                <a:spcPct val="140000"/>
              </a:lnSpc>
              <a:buFont typeface="Arial"/>
              <a:buChar char="•"/>
            </a:pPr>
            <a:endParaRPr lang="en-US" sz="2400" dirty="0">
              <a:latin typeface="Nexa Light" panose="02000000000000000000" pitchFamily="50" charset="0"/>
            </a:endParaRPr>
          </a:p>
          <a:p>
            <a:pPr marL="342900" indent="-342900">
              <a:lnSpc>
                <a:spcPct val="140000"/>
              </a:lnSpc>
              <a:buFont typeface="Arial"/>
              <a:buChar char="•"/>
            </a:pPr>
            <a:r>
              <a:rPr lang="en-US" sz="2400" dirty="0">
                <a:latin typeface="Nexa Light" panose="02000000000000000000" pitchFamily="50" charset="0"/>
              </a:rPr>
              <a:t>Define risk</a:t>
            </a:r>
          </a:p>
          <a:p>
            <a:pPr marL="342900" indent="-342900">
              <a:lnSpc>
                <a:spcPct val="140000"/>
              </a:lnSpc>
              <a:buFont typeface="Arial"/>
              <a:buChar char="•"/>
            </a:pPr>
            <a:endParaRPr lang="en-US" sz="2400" dirty="0">
              <a:latin typeface="Nexa Light" panose="02000000000000000000" pitchFamily="50" charset="0"/>
            </a:endParaRPr>
          </a:p>
          <a:p>
            <a:pPr marL="342900" indent="-342900">
              <a:lnSpc>
                <a:spcPct val="140000"/>
              </a:lnSpc>
              <a:buFont typeface="Arial"/>
              <a:buChar char="•"/>
            </a:pPr>
            <a:r>
              <a:rPr lang="en-US" sz="2400" dirty="0">
                <a:latin typeface="Nexa Light" panose="02000000000000000000" pitchFamily="50" charset="0"/>
              </a:rPr>
              <a:t>Use information available</a:t>
            </a:r>
          </a:p>
          <a:p>
            <a:pPr marL="342900" indent="-342900">
              <a:lnSpc>
                <a:spcPct val="140000"/>
              </a:lnSpc>
              <a:buFont typeface="Arial"/>
              <a:buChar char="•"/>
            </a:pPr>
            <a:endParaRPr lang="en-US" sz="2400" dirty="0">
              <a:latin typeface="Nexa Light" panose="02000000000000000000" pitchFamily="50" charset="0"/>
            </a:endParaRPr>
          </a:p>
          <a:p>
            <a:pPr marL="342900" indent="-342900">
              <a:lnSpc>
                <a:spcPct val="140000"/>
              </a:lnSpc>
              <a:buFont typeface="Arial"/>
              <a:buChar char="•"/>
            </a:pPr>
            <a:r>
              <a:rPr lang="en-US" sz="2400" dirty="0">
                <a:latin typeface="Nexa Light" panose="02000000000000000000" pitchFamily="50" charset="0"/>
              </a:rPr>
              <a:t>Understand process or object being assessed</a:t>
            </a:r>
          </a:p>
          <a:p>
            <a:pPr marL="342900" indent="-342900">
              <a:lnSpc>
                <a:spcPct val="140000"/>
              </a:lnSpc>
              <a:buFont typeface="Arial"/>
              <a:buChar char="•"/>
            </a:pPr>
            <a:endParaRPr lang="en-US" sz="2400" dirty="0">
              <a:latin typeface="Nexa Light" panose="02000000000000000000" pitchFamily="50" charset="0"/>
            </a:endParaRPr>
          </a:p>
          <a:p>
            <a:pPr marL="342900" indent="-342900">
              <a:lnSpc>
                <a:spcPct val="140000"/>
              </a:lnSpc>
              <a:buFont typeface="Arial"/>
              <a:buChar char="•"/>
            </a:pPr>
            <a:r>
              <a:rPr lang="en-US" sz="2400" dirty="0">
                <a:latin typeface="Nexa Light" panose="02000000000000000000" pitchFamily="50" charset="0"/>
              </a:rPr>
              <a:t>Determine trigger to assessments</a:t>
            </a:r>
          </a:p>
          <a:p>
            <a:pPr marL="342900" indent="-342900">
              <a:lnSpc>
                <a:spcPct val="140000"/>
              </a:lnSpc>
              <a:buFont typeface="Arial"/>
              <a:buChar char="•"/>
            </a:pPr>
            <a:endParaRPr lang="en-US" sz="2400" dirty="0">
              <a:latin typeface="Nexa Light" panose="02000000000000000000" pitchFamily="50" charset="0"/>
            </a:endParaRPr>
          </a:p>
          <a:p>
            <a:endParaRPr lang="en-US" sz="2000" dirty="0"/>
          </a:p>
          <a:p>
            <a:r>
              <a:rPr lang="en-US" sz="1600" dirty="0"/>
              <a:t>	</a:t>
            </a:r>
          </a:p>
          <a:p>
            <a:r>
              <a:rPr lang="en-US" sz="1600" dirty="0"/>
              <a:t>	</a:t>
            </a:r>
            <a:endParaRPr lang="en-US" dirty="0"/>
          </a:p>
        </p:txBody>
      </p:sp>
      <p:pic>
        <p:nvPicPr>
          <p:cNvPr id="4098" name="Picture 2" descr="http://wolfuas.com/wp-content/uploads/2015/04/Risk-Scoring-matri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552" y="808402"/>
            <a:ext cx="5293682" cy="28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96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279400" y="0"/>
            <a:ext cx="8521700" cy="673100"/>
          </a:xfrm>
          <a:prstGeom prst="rect">
            <a:avLst/>
          </a:prstGeom>
        </p:spPr>
        <p:txBody>
          <a:bodyPr>
            <a:noAutofit/>
          </a:bodyPr>
          <a:lstStyle>
            <a:lvl1pPr algn="l">
              <a:lnSpc>
                <a:spcPts val="4600"/>
              </a:lnSpc>
              <a:defRPr sz="3000" b="1" baseline="28399">
                <a:latin typeface="Nexa Bold"/>
                <a:ea typeface="Nexa Bold"/>
                <a:cs typeface="Nexa Bold"/>
                <a:sym typeface="Nexa Bold"/>
              </a:defRPr>
            </a:lvl1pPr>
          </a:lstStyle>
          <a:p>
            <a:pPr lvl="0">
              <a:defRPr sz="1800" b="0" baseline="0">
                <a:uFillTx/>
              </a:defRPr>
            </a:pPr>
            <a:r>
              <a:rPr lang="en-US" sz="2400" b="0" baseline="0" dirty="0">
                <a:uFill>
                  <a:solidFill/>
                </a:uFill>
              </a:rPr>
              <a:t>Types of Risk</a:t>
            </a:r>
            <a:endParaRPr sz="3600" b="1" baseline="28399" dirty="0">
              <a:uFill>
                <a:solidFill/>
              </a:uFill>
            </a:endParaRPr>
          </a:p>
        </p:txBody>
      </p:sp>
      <p:sp>
        <p:nvSpPr>
          <p:cNvPr id="31" name="Shape 31"/>
          <p:cNvSpPr/>
          <p:nvPr/>
        </p:nvSpPr>
        <p:spPr>
          <a:xfrm>
            <a:off x="289292" y="655938"/>
            <a:ext cx="8526958" cy="1"/>
          </a:xfrm>
          <a:prstGeom prst="line">
            <a:avLst/>
          </a:prstGeom>
          <a:ln w="12700">
            <a:solidFill/>
            <a:miter lim="400000"/>
          </a:ln>
        </p:spPr>
        <p:txBody>
          <a:bodyPr lIns="0" tIns="0" rIns="0" bIns="0"/>
          <a:lstStyle/>
          <a:p>
            <a:pPr lvl="0">
              <a:buClrTx/>
              <a:buFontTx/>
              <a:defRPr sz="1200">
                <a:uFillTx/>
                <a:latin typeface="Helvetica"/>
                <a:ea typeface="Helvetica"/>
                <a:cs typeface="Helvetica"/>
                <a:sym typeface="Helvetica"/>
              </a:defRPr>
            </a:pPr>
            <a:endParaRPr/>
          </a:p>
        </p:txBody>
      </p:sp>
      <p:sp>
        <p:nvSpPr>
          <p:cNvPr id="8" name="Shape 372"/>
          <p:cNvSpPr/>
          <p:nvPr/>
        </p:nvSpPr>
        <p:spPr>
          <a:xfrm>
            <a:off x="253999" y="918469"/>
            <a:ext cx="8547101" cy="1097736"/>
          </a:xfrm>
          <a:prstGeom prst="rect">
            <a:avLst/>
          </a:prstGeom>
          <a:ln w="12700">
            <a:miter lim="400000"/>
          </a:ln>
          <a:extLst>
            <a:ext uri="{C572A759-6A51-4108-AA02-DFA0A04FC94B}">
              <ma14:wrappingTextBoxFlag xmlns="" xmlns:ma14="http://schemas.microsoft.com/office/mac/drawingml/2011/main" val="1"/>
            </a:ext>
          </a:extLst>
        </p:spPr>
        <p:txBody>
          <a:bodyPr wrap="square" lIns="406400" tIns="406400" rIns="406400" bIns="406400">
            <a:spAutoFit/>
          </a:bodyPr>
          <a:lstStyle/>
          <a:p>
            <a:pPr lvl="1" algn="l">
              <a:defRPr>
                <a:uFillTx/>
              </a:defRPr>
            </a:pPr>
            <a:endParaRPr dirty="0">
              <a:solidFill>
                <a:schemeClr val="tx1"/>
              </a:solidFill>
              <a:latin typeface="Times"/>
              <a:ea typeface="Times"/>
              <a:cs typeface="Times"/>
              <a:sym typeface="Time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117" y="112693"/>
            <a:ext cx="442383" cy="450340"/>
          </a:xfrm>
          <a:prstGeom prst="rect">
            <a:avLst/>
          </a:prstGeom>
        </p:spPr>
      </p:pic>
      <p:sp>
        <p:nvSpPr>
          <p:cNvPr id="7" name="TextBox 6"/>
          <p:cNvSpPr txBox="1"/>
          <p:nvPr/>
        </p:nvSpPr>
        <p:spPr>
          <a:xfrm>
            <a:off x="725557" y="1687023"/>
            <a:ext cx="5903842" cy="7220438"/>
          </a:xfrm>
          <a:prstGeom prst="rect">
            <a:avLst/>
          </a:prstGeom>
          <a:noFill/>
        </p:spPr>
        <p:txBody>
          <a:bodyPr wrap="square" rtlCol="0">
            <a:spAutoFit/>
          </a:bodyPr>
          <a:lstStyle/>
          <a:p>
            <a:pPr marL="342900" indent="-342900">
              <a:lnSpc>
                <a:spcPct val="140000"/>
              </a:lnSpc>
              <a:buFont typeface="Arial"/>
              <a:buChar char="•"/>
            </a:pPr>
            <a:r>
              <a:rPr lang="en-US" sz="3600" dirty="0">
                <a:latin typeface="Nexa Light" panose="02000000000000000000" pitchFamily="50" charset="0"/>
              </a:rPr>
              <a:t>Brand integrity</a:t>
            </a:r>
          </a:p>
          <a:p>
            <a:pPr marL="342900" indent="-342900">
              <a:lnSpc>
                <a:spcPct val="140000"/>
              </a:lnSpc>
              <a:buFont typeface="Arial"/>
              <a:buChar char="•"/>
            </a:pPr>
            <a:r>
              <a:rPr lang="en-US" sz="3600" dirty="0">
                <a:latin typeface="Nexa Light" panose="02000000000000000000" pitchFamily="50" charset="0"/>
              </a:rPr>
              <a:t>Consumer Safety</a:t>
            </a:r>
          </a:p>
          <a:p>
            <a:pPr marL="342900" indent="-342900">
              <a:lnSpc>
                <a:spcPct val="140000"/>
              </a:lnSpc>
              <a:buFont typeface="Arial"/>
              <a:buChar char="•"/>
            </a:pPr>
            <a:r>
              <a:rPr lang="en-US" sz="3600" dirty="0">
                <a:latin typeface="Nexa Light" panose="02000000000000000000" pitchFamily="50" charset="0"/>
              </a:rPr>
              <a:t>Consumer Perception</a:t>
            </a:r>
          </a:p>
          <a:p>
            <a:pPr marL="342900" indent="-342900">
              <a:lnSpc>
                <a:spcPct val="140000"/>
              </a:lnSpc>
              <a:buFont typeface="Arial"/>
              <a:buChar char="•"/>
            </a:pPr>
            <a:r>
              <a:rPr lang="en-US" sz="3600" dirty="0">
                <a:latin typeface="Nexa Light" panose="02000000000000000000" pitchFamily="50" charset="0"/>
              </a:rPr>
              <a:t>Employee Safety</a:t>
            </a:r>
          </a:p>
          <a:p>
            <a:pPr marL="342900" indent="-342900">
              <a:lnSpc>
                <a:spcPct val="140000"/>
              </a:lnSpc>
              <a:buFont typeface="Arial"/>
              <a:buChar char="•"/>
            </a:pPr>
            <a:r>
              <a:rPr lang="en-US" sz="3600" dirty="0">
                <a:latin typeface="Nexa Light" panose="02000000000000000000" pitchFamily="50" charset="0"/>
              </a:rPr>
              <a:t>Productivity</a:t>
            </a:r>
          </a:p>
          <a:p>
            <a:pPr marL="342900" indent="-342900">
              <a:lnSpc>
                <a:spcPct val="140000"/>
              </a:lnSpc>
              <a:buFont typeface="Arial"/>
              <a:buChar char="•"/>
            </a:pPr>
            <a:r>
              <a:rPr lang="en-US" sz="3600" dirty="0">
                <a:latin typeface="Nexa Light" panose="02000000000000000000" pitchFamily="50" charset="0"/>
              </a:rPr>
              <a:t>Financial</a:t>
            </a:r>
          </a:p>
          <a:p>
            <a:pPr marL="342900" indent="-342900">
              <a:lnSpc>
                <a:spcPct val="140000"/>
              </a:lnSpc>
              <a:buFont typeface="Arial"/>
              <a:buChar char="•"/>
            </a:pPr>
            <a:endParaRPr lang="en-US" sz="3600" dirty="0"/>
          </a:p>
          <a:p>
            <a:pPr marL="342900" indent="-342900">
              <a:lnSpc>
                <a:spcPct val="140000"/>
              </a:lnSpc>
              <a:buFont typeface="Arial"/>
              <a:buChar char="•"/>
            </a:pPr>
            <a:endParaRPr lang="en-US" sz="3600" dirty="0"/>
          </a:p>
          <a:p>
            <a:endParaRPr lang="en-US" sz="2400" dirty="0"/>
          </a:p>
          <a:p>
            <a:r>
              <a:rPr lang="en-US" dirty="0"/>
              <a:t>	</a:t>
            </a:r>
          </a:p>
          <a:p>
            <a:r>
              <a:rPr lang="en-US" dirty="0"/>
              <a:t>	</a:t>
            </a:r>
          </a:p>
        </p:txBody>
      </p:sp>
      <p:sp>
        <p:nvSpPr>
          <p:cNvPr id="2" name="TextBox 1"/>
          <p:cNvSpPr txBox="1"/>
          <p:nvPr/>
        </p:nvSpPr>
        <p:spPr>
          <a:xfrm>
            <a:off x="2523067" y="406400"/>
            <a:ext cx="184666" cy="369332"/>
          </a:xfrm>
          <a:prstGeom prst="rect">
            <a:avLst/>
          </a:prstGeom>
          <a:noFill/>
        </p:spPr>
        <p:txBody>
          <a:bodyPr wrap="none" rtlCol="0">
            <a:spAutoFit/>
          </a:bodyPr>
          <a:lstStyle/>
          <a:p>
            <a:endParaRPr lang="en-US" dirty="0"/>
          </a:p>
        </p:txBody>
      </p:sp>
      <p:sp>
        <p:nvSpPr>
          <p:cNvPr id="3" name="AutoShape 2" descr="Image result for financial dec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financial dec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descr="http://americanfreedomunion.com/wp-content/uploads/2015/05/1-economic-dec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370" y="918469"/>
            <a:ext cx="3153173" cy="252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439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279400" y="0"/>
            <a:ext cx="8521700" cy="673100"/>
          </a:xfrm>
          <a:prstGeom prst="rect">
            <a:avLst/>
          </a:prstGeom>
        </p:spPr>
        <p:txBody>
          <a:bodyPr>
            <a:noAutofit/>
          </a:bodyPr>
          <a:lstStyle>
            <a:lvl1pPr algn="l">
              <a:lnSpc>
                <a:spcPts val="4600"/>
              </a:lnSpc>
              <a:defRPr sz="3000" b="1" baseline="28399">
                <a:latin typeface="Nexa Bold"/>
                <a:ea typeface="Nexa Bold"/>
                <a:cs typeface="Nexa Bold"/>
                <a:sym typeface="Nexa Bold"/>
              </a:defRPr>
            </a:lvl1pPr>
          </a:lstStyle>
          <a:p>
            <a:pPr lvl="0">
              <a:defRPr sz="1800" b="0" baseline="0">
                <a:uFillTx/>
              </a:defRPr>
            </a:pPr>
            <a:r>
              <a:rPr lang="en-US" sz="2400" b="0" baseline="0" dirty="0">
                <a:uFill>
                  <a:solidFill/>
                </a:uFill>
              </a:rPr>
              <a:t>Identify Risks</a:t>
            </a:r>
            <a:endParaRPr sz="3600" b="1" baseline="28399" dirty="0">
              <a:uFill>
                <a:solidFill/>
              </a:uFill>
            </a:endParaRPr>
          </a:p>
        </p:txBody>
      </p:sp>
      <p:sp>
        <p:nvSpPr>
          <p:cNvPr id="31" name="Shape 31"/>
          <p:cNvSpPr/>
          <p:nvPr/>
        </p:nvSpPr>
        <p:spPr>
          <a:xfrm>
            <a:off x="289292" y="655938"/>
            <a:ext cx="8526958" cy="1"/>
          </a:xfrm>
          <a:prstGeom prst="line">
            <a:avLst/>
          </a:prstGeom>
          <a:ln w="12700">
            <a:solidFill/>
            <a:miter lim="400000"/>
          </a:ln>
        </p:spPr>
        <p:txBody>
          <a:bodyPr lIns="0" tIns="0" rIns="0" bIns="0"/>
          <a:lstStyle/>
          <a:p>
            <a:pPr lvl="0">
              <a:buClrTx/>
              <a:buFontTx/>
              <a:defRPr sz="1200">
                <a:uFillTx/>
                <a:latin typeface="Helvetica"/>
                <a:ea typeface="Helvetica"/>
                <a:cs typeface="Helvetica"/>
                <a:sym typeface="Helvetica"/>
              </a:defRPr>
            </a:pPr>
            <a:endParaRPr/>
          </a:p>
        </p:txBody>
      </p:sp>
      <p:sp>
        <p:nvSpPr>
          <p:cNvPr id="8" name="Shape 372"/>
          <p:cNvSpPr/>
          <p:nvPr/>
        </p:nvSpPr>
        <p:spPr>
          <a:xfrm>
            <a:off x="253999" y="918469"/>
            <a:ext cx="8547101" cy="1097736"/>
          </a:xfrm>
          <a:prstGeom prst="rect">
            <a:avLst/>
          </a:prstGeom>
          <a:ln w="12700">
            <a:miter lim="400000"/>
          </a:ln>
          <a:extLst>
            <a:ext uri="{C572A759-6A51-4108-AA02-DFA0A04FC94B}">
              <ma14:wrappingTextBoxFlag xmlns="" xmlns:ma14="http://schemas.microsoft.com/office/mac/drawingml/2011/main" val="1"/>
            </a:ext>
          </a:extLst>
        </p:spPr>
        <p:txBody>
          <a:bodyPr wrap="square" lIns="406400" tIns="406400" rIns="406400" bIns="406400">
            <a:spAutoFit/>
          </a:bodyPr>
          <a:lstStyle/>
          <a:p>
            <a:pPr lvl="1" algn="l">
              <a:defRPr>
                <a:uFillTx/>
              </a:defRPr>
            </a:pPr>
            <a:endParaRPr dirty="0">
              <a:solidFill>
                <a:schemeClr val="tx1"/>
              </a:solidFill>
              <a:latin typeface="Times"/>
              <a:ea typeface="Times"/>
              <a:cs typeface="Times"/>
              <a:sym typeface="Time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117" y="112693"/>
            <a:ext cx="442383" cy="450340"/>
          </a:xfrm>
          <a:prstGeom prst="rect">
            <a:avLst/>
          </a:prstGeom>
        </p:spPr>
      </p:pic>
      <p:sp>
        <p:nvSpPr>
          <p:cNvPr id="7" name="TextBox 6"/>
          <p:cNvSpPr txBox="1"/>
          <p:nvPr/>
        </p:nvSpPr>
        <p:spPr>
          <a:xfrm>
            <a:off x="380821" y="631524"/>
            <a:ext cx="8343900" cy="4635115"/>
          </a:xfrm>
          <a:prstGeom prst="rect">
            <a:avLst/>
          </a:prstGeom>
          <a:noFill/>
        </p:spPr>
        <p:txBody>
          <a:bodyPr wrap="square" rtlCol="0">
            <a:spAutoFit/>
          </a:bodyPr>
          <a:lstStyle/>
          <a:p>
            <a:pPr marL="342900" indent="-342900">
              <a:lnSpc>
                <a:spcPct val="140000"/>
              </a:lnSpc>
              <a:buFont typeface="Arial"/>
              <a:buChar char="•"/>
            </a:pPr>
            <a:r>
              <a:rPr lang="en-US" sz="3200" dirty="0">
                <a:latin typeface="Nexa Light" panose="02000000000000000000" pitchFamily="50" charset="0"/>
              </a:rPr>
              <a:t>Assess it all!</a:t>
            </a:r>
          </a:p>
          <a:p>
            <a:pPr marL="342900" indent="-342900">
              <a:lnSpc>
                <a:spcPct val="140000"/>
              </a:lnSpc>
              <a:buFont typeface="Arial"/>
              <a:buChar char="•"/>
            </a:pPr>
            <a:r>
              <a:rPr lang="en-US" sz="3200" dirty="0">
                <a:latin typeface="Nexa Light" panose="02000000000000000000" pitchFamily="50" charset="0"/>
              </a:rPr>
              <a:t>Look at product use and consumer perception</a:t>
            </a:r>
          </a:p>
          <a:p>
            <a:pPr marL="342900" indent="-342900">
              <a:lnSpc>
                <a:spcPct val="140000"/>
              </a:lnSpc>
              <a:buFont typeface="Arial"/>
              <a:buChar char="•"/>
            </a:pPr>
            <a:endParaRPr lang="en-US" sz="3600" dirty="0"/>
          </a:p>
          <a:p>
            <a:pPr marL="342900" indent="-342900">
              <a:lnSpc>
                <a:spcPct val="140000"/>
              </a:lnSpc>
              <a:buFont typeface="Arial"/>
              <a:buChar char="•"/>
            </a:pPr>
            <a:endParaRPr lang="en-US" sz="3600" dirty="0"/>
          </a:p>
          <a:p>
            <a:endParaRPr lang="en-US" sz="2400" dirty="0"/>
          </a:p>
          <a:p>
            <a:r>
              <a:rPr lang="en-US" dirty="0"/>
              <a:t>	</a:t>
            </a:r>
          </a:p>
          <a:p>
            <a:r>
              <a:rPr lang="en-US" dirty="0"/>
              <a:t>	</a:t>
            </a:r>
          </a:p>
        </p:txBody>
      </p:sp>
      <p:pic>
        <p:nvPicPr>
          <p:cNvPr id="1026" name="Picture 2" descr="Image result for microgre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751" y="3260035"/>
            <a:ext cx="4307500" cy="252863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fomicrogreens.files.wordpress.com/2013/02/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81677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6" descr="https://fomicrogreens.files.wordpress.com/2013/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3262" y="-5707118"/>
            <a:ext cx="38862000" cy="228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045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279400" y="0"/>
            <a:ext cx="8521700" cy="673100"/>
          </a:xfrm>
          <a:prstGeom prst="rect">
            <a:avLst/>
          </a:prstGeom>
        </p:spPr>
        <p:txBody>
          <a:bodyPr>
            <a:noAutofit/>
          </a:bodyPr>
          <a:lstStyle>
            <a:lvl1pPr algn="l">
              <a:lnSpc>
                <a:spcPts val="4600"/>
              </a:lnSpc>
              <a:defRPr sz="3000" b="1" baseline="28399">
                <a:latin typeface="Nexa Bold"/>
                <a:ea typeface="Nexa Bold"/>
                <a:cs typeface="Nexa Bold"/>
                <a:sym typeface="Nexa Bold"/>
              </a:defRPr>
            </a:lvl1pPr>
          </a:lstStyle>
          <a:p>
            <a:pPr lvl="0">
              <a:defRPr sz="1800" b="0" baseline="0">
                <a:uFillTx/>
              </a:defRPr>
            </a:pPr>
            <a:r>
              <a:rPr lang="en-US" sz="2400" b="0" baseline="0" dirty="0">
                <a:uFill>
                  <a:solidFill/>
                </a:uFill>
              </a:rPr>
              <a:t>Prepare your leadership team</a:t>
            </a:r>
            <a:endParaRPr sz="3600" b="1" baseline="28399" dirty="0">
              <a:uFill>
                <a:solidFill/>
              </a:uFill>
            </a:endParaRPr>
          </a:p>
        </p:txBody>
      </p:sp>
      <p:sp>
        <p:nvSpPr>
          <p:cNvPr id="31" name="Shape 31"/>
          <p:cNvSpPr/>
          <p:nvPr/>
        </p:nvSpPr>
        <p:spPr>
          <a:xfrm>
            <a:off x="289292" y="655938"/>
            <a:ext cx="8526958" cy="1"/>
          </a:xfrm>
          <a:prstGeom prst="line">
            <a:avLst/>
          </a:prstGeom>
          <a:ln w="12700">
            <a:solidFill/>
            <a:miter lim="400000"/>
          </a:ln>
        </p:spPr>
        <p:txBody>
          <a:bodyPr lIns="0" tIns="0" rIns="0" bIns="0"/>
          <a:lstStyle/>
          <a:p>
            <a:pPr lvl="0">
              <a:buClrTx/>
              <a:buFontTx/>
              <a:defRPr sz="1200">
                <a:uFillTx/>
                <a:latin typeface="Helvetica"/>
                <a:ea typeface="Helvetica"/>
                <a:cs typeface="Helvetica"/>
                <a:sym typeface="Helvetica"/>
              </a:defRPr>
            </a:pPr>
            <a:endParaRPr/>
          </a:p>
        </p:txBody>
      </p:sp>
      <p:sp>
        <p:nvSpPr>
          <p:cNvPr id="8" name="Shape 372"/>
          <p:cNvSpPr/>
          <p:nvPr/>
        </p:nvSpPr>
        <p:spPr>
          <a:xfrm>
            <a:off x="253999" y="918469"/>
            <a:ext cx="8547101" cy="1097736"/>
          </a:xfrm>
          <a:prstGeom prst="rect">
            <a:avLst/>
          </a:prstGeom>
          <a:ln w="12700">
            <a:miter lim="400000"/>
          </a:ln>
          <a:extLst>
            <a:ext uri="{C572A759-6A51-4108-AA02-DFA0A04FC94B}">
              <ma14:wrappingTextBoxFlag xmlns="" xmlns:ma14="http://schemas.microsoft.com/office/mac/drawingml/2011/main" val="1"/>
            </a:ext>
          </a:extLst>
        </p:spPr>
        <p:txBody>
          <a:bodyPr wrap="square" lIns="406400" tIns="406400" rIns="406400" bIns="406400">
            <a:spAutoFit/>
          </a:bodyPr>
          <a:lstStyle/>
          <a:p>
            <a:pPr lvl="1" algn="l">
              <a:defRPr>
                <a:uFillTx/>
              </a:defRPr>
            </a:pPr>
            <a:endParaRPr dirty="0">
              <a:solidFill>
                <a:schemeClr val="tx1"/>
              </a:solidFill>
              <a:latin typeface="Times"/>
              <a:ea typeface="Times"/>
              <a:cs typeface="Times"/>
              <a:sym typeface="Time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117" y="112693"/>
            <a:ext cx="442383" cy="450340"/>
          </a:xfrm>
          <a:prstGeom prst="rect">
            <a:avLst/>
          </a:prstGeom>
        </p:spPr>
      </p:pic>
      <p:sp>
        <p:nvSpPr>
          <p:cNvPr id="7" name="TextBox 6"/>
          <p:cNvSpPr txBox="1"/>
          <p:nvPr/>
        </p:nvSpPr>
        <p:spPr>
          <a:xfrm>
            <a:off x="389467" y="918469"/>
            <a:ext cx="8343900" cy="5373779"/>
          </a:xfrm>
          <a:prstGeom prst="rect">
            <a:avLst/>
          </a:prstGeom>
          <a:noFill/>
        </p:spPr>
        <p:txBody>
          <a:bodyPr wrap="square" rtlCol="0">
            <a:spAutoFit/>
          </a:bodyPr>
          <a:lstStyle/>
          <a:p>
            <a:pPr marL="342900" indent="-342900">
              <a:lnSpc>
                <a:spcPct val="120000"/>
              </a:lnSpc>
              <a:buFont typeface="Arial"/>
              <a:buChar char="•"/>
            </a:pPr>
            <a:r>
              <a:rPr lang="en-US" sz="3200" dirty="0">
                <a:latin typeface="Nexa Light" panose="02000000000000000000" pitchFamily="50" charset="0"/>
              </a:rPr>
              <a:t>Take time to educate on general risks of products</a:t>
            </a:r>
          </a:p>
          <a:p>
            <a:pPr marL="342900" indent="-342900">
              <a:lnSpc>
                <a:spcPct val="120000"/>
              </a:lnSpc>
              <a:buFont typeface="Arial"/>
              <a:buChar char="•"/>
            </a:pPr>
            <a:r>
              <a:rPr lang="en-US" sz="3200" dirty="0">
                <a:latin typeface="Nexa Light" panose="02000000000000000000" pitchFamily="50" charset="0"/>
              </a:rPr>
              <a:t>Educate on the process used to assess risk</a:t>
            </a:r>
          </a:p>
          <a:p>
            <a:pPr marL="342900" indent="-342900">
              <a:lnSpc>
                <a:spcPct val="120000"/>
              </a:lnSpc>
              <a:buFont typeface="Arial"/>
              <a:buChar char="•"/>
            </a:pPr>
            <a:r>
              <a:rPr lang="en-US" sz="3200" dirty="0">
                <a:latin typeface="Nexa Light" panose="02000000000000000000" pitchFamily="50" charset="0"/>
              </a:rPr>
              <a:t>Take opportunities to insert education</a:t>
            </a:r>
          </a:p>
          <a:p>
            <a:pPr marL="342900" indent="-342900">
              <a:lnSpc>
                <a:spcPct val="120000"/>
              </a:lnSpc>
              <a:buFont typeface="Arial"/>
              <a:buChar char="•"/>
            </a:pPr>
            <a:r>
              <a:rPr lang="en-US" sz="3200" dirty="0">
                <a:latin typeface="Nexa Light" panose="02000000000000000000" pitchFamily="50" charset="0"/>
              </a:rPr>
              <a:t>Keep team informed of new developments/</a:t>
            </a:r>
            <a:r>
              <a:rPr lang="en-US" sz="3200" dirty="0" err="1">
                <a:latin typeface="Nexa Light" panose="02000000000000000000" pitchFamily="50" charset="0"/>
              </a:rPr>
              <a:t>learnings</a:t>
            </a:r>
            <a:endParaRPr lang="en-US" sz="3200" dirty="0">
              <a:latin typeface="Nexa Light" panose="02000000000000000000" pitchFamily="50" charset="0"/>
            </a:endParaRPr>
          </a:p>
          <a:p>
            <a:pPr marL="342900" indent="-342900">
              <a:lnSpc>
                <a:spcPct val="120000"/>
              </a:lnSpc>
              <a:buFont typeface="Arial"/>
              <a:buChar char="•"/>
            </a:pPr>
            <a:r>
              <a:rPr lang="en-US" sz="3200" dirty="0">
                <a:latin typeface="Nexa Light" panose="02000000000000000000" pitchFamily="50" charset="0"/>
              </a:rPr>
              <a:t>Know your team</a:t>
            </a:r>
          </a:p>
          <a:p>
            <a:endParaRPr lang="en-US" dirty="0"/>
          </a:p>
          <a:p>
            <a:endParaRPr lang="en-US" dirty="0"/>
          </a:p>
        </p:txBody>
      </p:sp>
      <p:pic>
        <p:nvPicPr>
          <p:cNvPr id="7170" name="Picture 2" descr="http://pdto.miami.edu/PDTO_SERVER/Toolkits/Communications/Communication_Toolkit/Communication%20Skil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0982" y="4052423"/>
            <a:ext cx="2686696" cy="2485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201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279400" y="0"/>
            <a:ext cx="8521700" cy="673100"/>
          </a:xfrm>
          <a:prstGeom prst="rect">
            <a:avLst/>
          </a:prstGeom>
        </p:spPr>
        <p:txBody>
          <a:bodyPr>
            <a:noAutofit/>
          </a:bodyPr>
          <a:lstStyle>
            <a:lvl1pPr algn="l">
              <a:lnSpc>
                <a:spcPts val="4600"/>
              </a:lnSpc>
              <a:defRPr sz="3000" b="1" baseline="28399">
                <a:latin typeface="Nexa Bold"/>
                <a:ea typeface="Nexa Bold"/>
                <a:cs typeface="Nexa Bold"/>
                <a:sym typeface="Nexa Bold"/>
              </a:defRPr>
            </a:lvl1pPr>
          </a:lstStyle>
          <a:p>
            <a:pPr lvl="0">
              <a:defRPr sz="1800" b="0" baseline="0">
                <a:uFillTx/>
              </a:defRPr>
            </a:pPr>
            <a:r>
              <a:rPr lang="en-US" sz="2400" baseline="0" dirty="0">
                <a:uFill>
                  <a:solidFill/>
                </a:uFill>
              </a:rPr>
              <a:t>Communication of Risk</a:t>
            </a:r>
            <a:endParaRPr sz="3600" b="1" baseline="28399" dirty="0">
              <a:uFill>
                <a:solidFill/>
              </a:uFill>
            </a:endParaRPr>
          </a:p>
        </p:txBody>
      </p:sp>
      <p:sp>
        <p:nvSpPr>
          <p:cNvPr id="31" name="Shape 31"/>
          <p:cNvSpPr/>
          <p:nvPr/>
        </p:nvSpPr>
        <p:spPr>
          <a:xfrm>
            <a:off x="289292" y="655938"/>
            <a:ext cx="8526958" cy="1"/>
          </a:xfrm>
          <a:prstGeom prst="line">
            <a:avLst/>
          </a:prstGeom>
          <a:ln w="12700">
            <a:solidFill/>
            <a:miter lim="400000"/>
          </a:ln>
        </p:spPr>
        <p:txBody>
          <a:bodyPr lIns="0" tIns="0" rIns="0" bIns="0"/>
          <a:lstStyle/>
          <a:p>
            <a:pPr lvl="0">
              <a:buClrTx/>
              <a:buFontTx/>
              <a:defRPr sz="1200">
                <a:uFillTx/>
                <a:latin typeface="Helvetica"/>
                <a:ea typeface="Helvetica"/>
                <a:cs typeface="Helvetica"/>
                <a:sym typeface="Helvetica"/>
              </a:defRPr>
            </a:pPr>
            <a:endParaRPr/>
          </a:p>
        </p:txBody>
      </p:sp>
      <p:sp>
        <p:nvSpPr>
          <p:cNvPr id="8" name="Shape 372"/>
          <p:cNvSpPr/>
          <p:nvPr/>
        </p:nvSpPr>
        <p:spPr>
          <a:xfrm>
            <a:off x="253999" y="918469"/>
            <a:ext cx="8547101" cy="1097736"/>
          </a:xfrm>
          <a:prstGeom prst="rect">
            <a:avLst/>
          </a:prstGeom>
          <a:ln w="12700">
            <a:miter lim="400000"/>
          </a:ln>
          <a:extLst>
            <a:ext uri="{C572A759-6A51-4108-AA02-DFA0A04FC94B}">
              <ma14:wrappingTextBoxFlag xmlns="" xmlns:ma14="http://schemas.microsoft.com/office/mac/drawingml/2011/main" val="1"/>
            </a:ext>
          </a:extLst>
        </p:spPr>
        <p:txBody>
          <a:bodyPr wrap="square" lIns="406400" tIns="406400" rIns="406400" bIns="406400">
            <a:spAutoFit/>
          </a:bodyPr>
          <a:lstStyle/>
          <a:p>
            <a:pPr lvl="1" algn="l">
              <a:defRPr>
                <a:uFillTx/>
              </a:defRPr>
            </a:pPr>
            <a:endParaRPr dirty="0">
              <a:solidFill>
                <a:schemeClr val="tx1"/>
              </a:solidFill>
              <a:latin typeface="Times"/>
              <a:ea typeface="Times"/>
              <a:cs typeface="Times"/>
              <a:sym typeface="Time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117" y="112693"/>
            <a:ext cx="442383" cy="450340"/>
          </a:xfrm>
          <a:prstGeom prst="rect">
            <a:avLst/>
          </a:prstGeom>
        </p:spPr>
      </p:pic>
      <p:sp>
        <p:nvSpPr>
          <p:cNvPr id="7" name="TextBox 6"/>
          <p:cNvSpPr txBox="1"/>
          <p:nvPr/>
        </p:nvSpPr>
        <p:spPr>
          <a:xfrm>
            <a:off x="482600" y="756496"/>
            <a:ext cx="8343900" cy="6124754"/>
          </a:xfrm>
          <a:prstGeom prst="rect">
            <a:avLst/>
          </a:prstGeom>
          <a:noFill/>
        </p:spPr>
        <p:txBody>
          <a:bodyPr wrap="square" rtlCol="0">
            <a:spAutoFit/>
          </a:bodyPr>
          <a:lstStyle/>
          <a:p>
            <a:r>
              <a:rPr lang="en-US" sz="3200" dirty="0">
                <a:latin typeface="Nexa Light" panose="02000000000000000000" pitchFamily="50" charset="0"/>
              </a:rPr>
              <a:t>Never in a crisis!</a:t>
            </a:r>
          </a:p>
          <a:p>
            <a:pPr marL="342900" indent="-342900">
              <a:buFont typeface="Arial" panose="020B0604020202020204" pitchFamily="34" charset="0"/>
              <a:buChar char="•"/>
            </a:pPr>
            <a:endParaRPr lang="en-US" sz="3200" dirty="0">
              <a:latin typeface="Nexa Light" panose="02000000000000000000" pitchFamily="50" charset="0"/>
            </a:endParaRPr>
          </a:p>
          <a:p>
            <a:r>
              <a:rPr lang="en-US" sz="3200" dirty="0">
                <a:latin typeface="Nexa Light" panose="02000000000000000000" pitchFamily="50" charset="0"/>
              </a:rPr>
              <a:t>Timing and Frequency</a:t>
            </a:r>
          </a:p>
          <a:p>
            <a:pPr marL="342900" lvl="7" indent="-342900">
              <a:buFont typeface="Arial" panose="020B0604020202020204" pitchFamily="34" charset="0"/>
              <a:buChar char="•"/>
            </a:pPr>
            <a:r>
              <a:rPr lang="en-US" sz="2000" dirty="0">
                <a:latin typeface="Nexa Light" panose="02000000000000000000" pitchFamily="50" charset="0"/>
              </a:rPr>
              <a:t>New products/process</a:t>
            </a:r>
          </a:p>
          <a:p>
            <a:pPr marL="342900" lvl="3" indent="-342900">
              <a:buFont typeface="Arial" panose="020B0604020202020204" pitchFamily="34" charset="0"/>
              <a:buChar char="•"/>
            </a:pPr>
            <a:r>
              <a:rPr lang="en-US" sz="2000" dirty="0">
                <a:latin typeface="Nexa Light" panose="02000000000000000000" pitchFamily="50" charset="0"/>
              </a:rPr>
              <a:t>New information</a:t>
            </a:r>
          </a:p>
          <a:p>
            <a:endParaRPr lang="en-US" sz="3200" dirty="0">
              <a:latin typeface="Nexa Light" panose="02000000000000000000" pitchFamily="50" charset="0"/>
            </a:endParaRPr>
          </a:p>
          <a:p>
            <a:r>
              <a:rPr lang="en-US" sz="3200" dirty="0">
                <a:latin typeface="Nexa Light" panose="02000000000000000000" pitchFamily="50" charset="0"/>
              </a:rPr>
              <a:t>Determine what level is appropriate to communicate internally and externally</a:t>
            </a:r>
          </a:p>
          <a:p>
            <a:endParaRPr lang="en-US" sz="3200" dirty="0">
              <a:latin typeface="Nexa Light" panose="02000000000000000000" pitchFamily="50" charset="0"/>
            </a:endParaRPr>
          </a:p>
          <a:p>
            <a:r>
              <a:rPr lang="en-US" sz="3200" dirty="0">
                <a:latin typeface="Nexa Light" panose="02000000000000000000" pitchFamily="50" charset="0"/>
              </a:rPr>
              <a:t>Consumer level</a:t>
            </a:r>
          </a:p>
          <a:p>
            <a:pPr marL="342900" indent="-342900">
              <a:buFont typeface="Arial" panose="020B0604020202020204" pitchFamily="34" charset="0"/>
              <a:buChar char="•"/>
            </a:pPr>
            <a:r>
              <a:rPr lang="en-US" sz="2000" dirty="0">
                <a:latin typeface="Nexa Light" panose="02000000000000000000" pitchFamily="50" charset="0"/>
              </a:rPr>
              <a:t>Package</a:t>
            </a:r>
          </a:p>
          <a:p>
            <a:pPr marL="342900" indent="-342900">
              <a:buFont typeface="Arial" panose="020B0604020202020204" pitchFamily="34" charset="0"/>
              <a:buChar char="•"/>
            </a:pPr>
            <a:r>
              <a:rPr lang="en-US" sz="2000" dirty="0">
                <a:latin typeface="Nexa Light" panose="02000000000000000000" pitchFamily="50" charset="0"/>
              </a:rPr>
              <a:t>Website</a:t>
            </a:r>
          </a:p>
          <a:p>
            <a:pPr marL="342900" indent="-342900">
              <a:buFont typeface="Arial" panose="020B0604020202020204" pitchFamily="34" charset="0"/>
              <a:buChar char="•"/>
            </a:pPr>
            <a:r>
              <a:rPr lang="en-US" sz="2000" dirty="0">
                <a:latin typeface="Nexa Light" panose="02000000000000000000" pitchFamily="50" charset="0"/>
              </a:rPr>
              <a:t>Social Media</a:t>
            </a:r>
          </a:p>
          <a:p>
            <a:endParaRPr lang="en-US" sz="2400" dirty="0"/>
          </a:p>
        </p:txBody>
      </p:sp>
      <p:pic>
        <p:nvPicPr>
          <p:cNvPr id="6146" name="Picture 2" descr="http://cu.t-ads.org/wp-content/uploads/2015/02/effective-communic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082" y="766005"/>
            <a:ext cx="4158019" cy="24317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justcoachit.com/blog/wp-content/uploads/2014/10/4-Te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3472" y="4668880"/>
            <a:ext cx="3566510" cy="182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22973"/>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
            <a:srgbClr val="000000"/>
          </a:buClr>
          <a:buSzTx/>
          <a:buFont typeface="Calibri"/>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
            <a:srgbClr val="000000"/>
          </a:buClr>
          <a:buSzTx/>
          <a:buFont typeface="Calibri"/>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5634</TotalTime>
  <Words>1349</Words>
  <Application>Microsoft Office PowerPoint</Application>
  <PresentationFormat>On-screen Show (4:3)</PresentationFormat>
  <Paragraphs>164</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Microsoft YaHei UI Light</vt:lpstr>
      <vt:lpstr>Arial</vt:lpstr>
      <vt:lpstr>Calibri</vt:lpstr>
      <vt:lpstr>Helvetica</vt:lpstr>
      <vt:lpstr>Nexa Bold</vt:lpstr>
      <vt:lpstr>Nexa Light</vt:lpstr>
      <vt:lpstr>Times</vt:lpstr>
      <vt:lpstr>Office Theme</vt:lpstr>
      <vt:lpstr>PowerPoint Presentation</vt:lpstr>
      <vt:lpstr>Risks are abundant!</vt:lpstr>
      <vt:lpstr>Key Elements to Risk Communication</vt:lpstr>
      <vt:lpstr>Create your process</vt:lpstr>
      <vt:lpstr>Types of Risk</vt:lpstr>
      <vt:lpstr>Identify Risks</vt:lpstr>
      <vt:lpstr>PowerPoint Presentation</vt:lpstr>
      <vt:lpstr>Prepare your leadership team</vt:lpstr>
      <vt:lpstr>Communication of Risk</vt:lpstr>
      <vt:lpstr>Nothing is static – always be prepared for new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Daniels</dc:creator>
  <cp:lastModifiedBy>Will Daniels</cp:lastModifiedBy>
  <cp:revision>52</cp:revision>
  <dcterms:modified xsi:type="dcterms:W3CDTF">2016-04-05T16:00:04Z</dcterms:modified>
</cp:coreProperties>
</file>