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301" r:id="rId3"/>
    <p:sldId id="302" r:id="rId4"/>
    <p:sldId id="303" r:id="rId5"/>
    <p:sldId id="304" r:id="rId6"/>
    <p:sldId id="306" r:id="rId7"/>
    <p:sldId id="307" r:id="rId8"/>
    <p:sldId id="308" r:id="rId9"/>
    <p:sldId id="309" r:id="rId10"/>
    <p:sldId id="310" r:id="rId11"/>
    <p:sldId id="335" r:id="rId12"/>
    <p:sldId id="336" r:id="rId13"/>
    <p:sldId id="337" r:id="rId14"/>
    <p:sldId id="338" r:id="rId15"/>
    <p:sldId id="315" r:id="rId16"/>
    <p:sldId id="316" r:id="rId17"/>
    <p:sldId id="317" r:id="rId18"/>
    <p:sldId id="318" r:id="rId19"/>
    <p:sldId id="319" r:id="rId20"/>
    <p:sldId id="320" r:id="rId21"/>
    <p:sldId id="300" r:id="rId22"/>
    <p:sldId id="321" r:id="rId23"/>
    <p:sldId id="322" r:id="rId24"/>
    <p:sldId id="323" r:id="rId25"/>
    <p:sldId id="324" r:id="rId26"/>
    <p:sldId id="325" r:id="rId27"/>
    <p:sldId id="326" r:id="rId28"/>
    <p:sldId id="339" r:id="rId29"/>
    <p:sldId id="331" r:id="rId30"/>
    <p:sldId id="334" r:id="rId31"/>
    <p:sldId id="330" r:id="rId32"/>
    <p:sldId id="329" r:id="rId33"/>
    <p:sldId id="327" r:id="rId34"/>
    <p:sldId id="332" r:id="rId35"/>
    <p:sldId id="33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869" autoAdjust="0"/>
  </p:normalViewPr>
  <p:slideViewPr>
    <p:cSldViewPr>
      <p:cViewPr varScale="1">
        <p:scale>
          <a:sx n="63" d="100"/>
          <a:sy n="63" d="100"/>
        </p:scale>
        <p:origin x="876" y="108"/>
      </p:cViewPr>
      <p:guideLst>
        <p:guide orient="horz" pos="2160"/>
        <p:guide pos="2880"/>
      </p:guideLst>
    </p:cSldViewPr>
  </p:slideViewPr>
  <p:outlineViewPr>
    <p:cViewPr>
      <p:scale>
        <a:sx n="33" d="100"/>
        <a:sy n="33" d="100"/>
      </p:scale>
      <p:origin x="12" y="0"/>
    </p:cViewPr>
  </p:outlineViewPr>
  <p:notesTextViewPr>
    <p:cViewPr>
      <p:scale>
        <a:sx n="1" d="1"/>
        <a:sy n="1" d="1"/>
      </p:scale>
      <p:origin x="0" y="0"/>
    </p:cViewPr>
  </p:notesTextViewPr>
  <p:sorterViewPr>
    <p:cViewPr>
      <p:scale>
        <a:sx n="100" d="100"/>
        <a:sy n="100" d="100"/>
      </p:scale>
      <p:origin x="0" y="44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3A119-08C2-48D0-A3AB-E06FB276545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45DC840-E803-4723-8989-A2111E489533}">
      <dgm:prSet phldrT="[Text]" custT="1"/>
      <dgm:spPr/>
      <dgm:t>
        <a:bodyPr/>
        <a:lstStyle/>
        <a:p>
          <a:r>
            <a:rPr lang="en-US" sz="3600" dirty="0" smtClean="0"/>
            <a:t>WHO</a:t>
          </a:r>
          <a:endParaRPr lang="en-US" sz="3600" dirty="0"/>
        </a:p>
      </dgm:t>
    </dgm:pt>
    <dgm:pt modelId="{7D33A497-DD43-4ED8-9C91-5C4224361ED4}" type="parTrans" cxnId="{3478DFDD-DFD6-42AB-A1B9-BCE7B644C09A}">
      <dgm:prSet/>
      <dgm:spPr/>
      <dgm:t>
        <a:bodyPr/>
        <a:lstStyle/>
        <a:p>
          <a:endParaRPr lang="en-US"/>
        </a:p>
      </dgm:t>
    </dgm:pt>
    <dgm:pt modelId="{E83AB145-8782-48D4-B958-662FDBE85A33}" type="sibTrans" cxnId="{3478DFDD-DFD6-42AB-A1B9-BCE7B644C09A}">
      <dgm:prSet/>
      <dgm:spPr/>
      <dgm:t>
        <a:bodyPr/>
        <a:lstStyle/>
        <a:p>
          <a:endParaRPr lang="en-US"/>
        </a:p>
      </dgm:t>
    </dgm:pt>
    <dgm:pt modelId="{3CBDAD62-7945-4E62-BB44-14AB063A7AC2}">
      <dgm:prSet phldrT="[Text]"/>
      <dgm:spPr/>
      <dgm:t>
        <a:bodyPr/>
        <a:lstStyle/>
        <a:p>
          <a:r>
            <a:rPr lang="en-US" dirty="0" smtClean="0"/>
            <a:t>Communication Teams Need Flexibility</a:t>
          </a:r>
          <a:endParaRPr lang="en-US" dirty="0"/>
        </a:p>
      </dgm:t>
    </dgm:pt>
    <dgm:pt modelId="{2377D95D-C1AA-40E8-AD54-16E4F6CE7A6B}" type="parTrans" cxnId="{F88D94BD-8069-4870-A4AD-5FF7A77A56FD}">
      <dgm:prSet/>
      <dgm:spPr/>
      <dgm:t>
        <a:bodyPr/>
        <a:lstStyle/>
        <a:p>
          <a:endParaRPr lang="en-US"/>
        </a:p>
      </dgm:t>
    </dgm:pt>
    <dgm:pt modelId="{6F5C90CF-DC53-4310-9E99-2607B9E7BA51}" type="sibTrans" cxnId="{F88D94BD-8069-4870-A4AD-5FF7A77A56FD}">
      <dgm:prSet/>
      <dgm:spPr/>
      <dgm:t>
        <a:bodyPr/>
        <a:lstStyle/>
        <a:p>
          <a:endParaRPr lang="en-US"/>
        </a:p>
      </dgm:t>
    </dgm:pt>
    <dgm:pt modelId="{1A5AB66E-03AD-482C-90A7-05AA8BCA22CA}">
      <dgm:prSet phldrT="[Text]"/>
      <dgm:spPr/>
      <dgm:t>
        <a:bodyPr/>
        <a:lstStyle/>
        <a:p>
          <a:r>
            <a:rPr lang="en-US" dirty="0" smtClean="0"/>
            <a:t>Moving People and Resources</a:t>
          </a:r>
          <a:endParaRPr lang="en-US" dirty="0"/>
        </a:p>
      </dgm:t>
    </dgm:pt>
    <dgm:pt modelId="{2D9B0E83-C11A-45AF-AE8F-9E823D75EEF6}" type="parTrans" cxnId="{764FCA23-85ED-44E7-8FCA-80F5945C8770}">
      <dgm:prSet/>
      <dgm:spPr/>
      <dgm:t>
        <a:bodyPr/>
        <a:lstStyle/>
        <a:p>
          <a:endParaRPr lang="en-US"/>
        </a:p>
      </dgm:t>
    </dgm:pt>
    <dgm:pt modelId="{0ECEE5CD-A9B5-44E8-A64F-6ADCE94D48BE}" type="sibTrans" cxnId="{764FCA23-85ED-44E7-8FCA-80F5945C8770}">
      <dgm:prSet/>
      <dgm:spPr/>
      <dgm:t>
        <a:bodyPr/>
        <a:lstStyle/>
        <a:p>
          <a:endParaRPr lang="en-US"/>
        </a:p>
      </dgm:t>
    </dgm:pt>
    <dgm:pt modelId="{9947BE66-DDD2-479A-8F88-444E5693C92F}">
      <dgm:prSet phldrT="[Text]" custT="1"/>
      <dgm:spPr/>
      <dgm:t>
        <a:bodyPr/>
        <a:lstStyle/>
        <a:p>
          <a:r>
            <a:rPr lang="en-US" sz="3600" dirty="0" smtClean="0"/>
            <a:t>WHAT</a:t>
          </a:r>
          <a:endParaRPr lang="en-US" sz="3600" dirty="0"/>
        </a:p>
      </dgm:t>
    </dgm:pt>
    <dgm:pt modelId="{47ED60F4-B419-4D49-8261-9F3A4BBFFD8A}" type="parTrans" cxnId="{6327712D-3A2A-4484-BEE1-166B7367318D}">
      <dgm:prSet/>
      <dgm:spPr/>
      <dgm:t>
        <a:bodyPr/>
        <a:lstStyle/>
        <a:p>
          <a:endParaRPr lang="en-US"/>
        </a:p>
      </dgm:t>
    </dgm:pt>
    <dgm:pt modelId="{FF903F18-CF7C-4DF5-9CB7-8C9BD2067FA6}" type="sibTrans" cxnId="{6327712D-3A2A-4484-BEE1-166B7367318D}">
      <dgm:prSet/>
      <dgm:spPr/>
      <dgm:t>
        <a:bodyPr/>
        <a:lstStyle/>
        <a:p>
          <a:endParaRPr lang="en-US"/>
        </a:p>
      </dgm:t>
    </dgm:pt>
    <dgm:pt modelId="{42314F45-A916-4186-9FCA-C3B9B7B9E5A2}">
      <dgm:prSet phldrT="[Text]"/>
      <dgm:spPr/>
      <dgm:t>
        <a:bodyPr/>
        <a:lstStyle/>
        <a:p>
          <a:r>
            <a:rPr lang="en-US" dirty="0" smtClean="0"/>
            <a:t>Keep Up with New and Changing Information</a:t>
          </a:r>
          <a:endParaRPr lang="en-US" dirty="0"/>
        </a:p>
      </dgm:t>
    </dgm:pt>
    <dgm:pt modelId="{144718F6-7650-4D67-859B-88A6184946BD}" type="parTrans" cxnId="{E92E7F75-DAA8-49AB-9435-68FD42E8E3C8}">
      <dgm:prSet/>
      <dgm:spPr/>
      <dgm:t>
        <a:bodyPr/>
        <a:lstStyle/>
        <a:p>
          <a:endParaRPr lang="en-US"/>
        </a:p>
      </dgm:t>
    </dgm:pt>
    <dgm:pt modelId="{3F189255-3768-47C2-9F09-0B4E55BCA281}" type="sibTrans" cxnId="{E92E7F75-DAA8-49AB-9435-68FD42E8E3C8}">
      <dgm:prSet/>
      <dgm:spPr/>
      <dgm:t>
        <a:bodyPr/>
        <a:lstStyle/>
        <a:p>
          <a:endParaRPr lang="en-US"/>
        </a:p>
      </dgm:t>
    </dgm:pt>
    <dgm:pt modelId="{3AC06A44-9663-4409-93A8-185CABA71C7B}">
      <dgm:prSet phldrT="[Text]"/>
      <dgm:spPr/>
      <dgm:t>
        <a:bodyPr/>
        <a:lstStyle/>
        <a:p>
          <a:r>
            <a:rPr lang="en-US" dirty="0" smtClean="0"/>
            <a:t>Constantly Modify Strategy, Policies, Guidelines</a:t>
          </a:r>
          <a:endParaRPr lang="en-US" dirty="0"/>
        </a:p>
      </dgm:t>
    </dgm:pt>
    <dgm:pt modelId="{AED3FD5D-662D-4ACE-8239-4AB579D96A78}" type="parTrans" cxnId="{5F8559EE-8D76-418C-A259-FC583E2C6A7E}">
      <dgm:prSet/>
      <dgm:spPr/>
      <dgm:t>
        <a:bodyPr/>
        <a:lstStyle/>
        <a:p>
          <a:endParaRPr lang="en-US"/>
        </a:p>
      </dgm:t>
    </dgm:pt>
    <dgm:pt modelId="{EDD291AF-A1C5-40B4-8256-0C85C6BA1AFD}" type="sibTrans" cxnId="{5F8559EE-8D76-418C-A259-FC583E2C6A7E}">
      <dgm:prSet/>
      <dgm:spPr/>
      <dgm:t>
        <a:bodyPr/>
        <a:lstStyle/>
        <a:p>
          <a:endParaRPr lang="en-US"/>
        </a:p>
      </dgm:t>
    </dgm:pt>
    <dgm:pt modelId="{A4DD5908-4C69-4A0A-A38E-F3A50669E0B8}">
      <dgm:prSet phldrT="[Text]" custT="1"/>
      <dgm:spPr/>
      <dgm:t>
        <a:bodyPr/>
        <a:lstStyle/>
        <a:p>
          <a:r>
            <a:rPr lang="en-US" sz="3600" dirty="0" smtClean="0"/>
            <a:t>WHEN</a:t>
          </a:r>
          <a:endParaRPr lang="en-US" sz="3600" dirty="0"/>
        </a:p>
      </dgm:t>
    </dgm:pt>
    <dgm:pt modelId="{AC5E41CB-E25D-406F-8FC2-789D85F96086}" type="parTrans" cxnId="{7D55A028-68B0-40A2-B1A9-42B6BF961C77}">
      <dgm:prSet/>
      <dgm:spPr/>
      <dgm:t>
        <a:bodyPr/>
        <a:lstStyle/>
        <a:p>
          <a:endParaRPr lang="en-US"/>
        </a:p>
      </dgm:t>
    </dgm:pt>
    <dgm:pt modelId="{CC94FAAB-7AC2-47E3-BEC6-91DA88BB436A}" type="sibTrans" cxnId="{7D55A028-68B0-40A2-B1A9-42B6BF961C77}">
      <dgm:prSet/>
      <dgm:spPr/>
      <dgm:t>
        <a:bodyPr/>
        <a:lstStyle/>
        <a:p>
          <a:endParaRPr lang="en-US"/>
        </a:p>
      </dgm:t>
    </dgm:pt>
    <dgm:pt modelId="{2C144360-17A7-48F3-B45B-15A59EED7F03}">
      <dgm:prSet phldrT="[Text]"/>
      <dgm:spPr/>
      <dgm:t>
        <a:bodyPr/>
        <a:lstStyle/>
        <a:p>
          <a:r>
            <a:rPr lang="en-US" dirty="0" smtClean="0"/>
            <a:t>Increasing Pace of Media Cycle</a:t>
          </a:r>
          <a:endParaRPr lang="en-US" dirty="0"/>
        </a:p>
      </dgm:t>
    </dgm:pt>
    <dgm:pt modelId="{84A87FD6-7BE7-4707-A524-54B21ACCD096}" type="parTrans" cxnId="{4BDCD66D-9B59-4AB9-972A-1804E31EB5FD}">
      <dgm:prSet/>
      <dgm:spPr/>
      <dgm:t>
        <a:bodyPr/>
        <a:lstStyle/>
        <a:p>
          <a:endParaRPr lang="en-US"/>
        </a:p>
      </dgm:t>
    </dgm:pt>
    <dgm:pt modelId="{FA5B3736-39AF-4C71-93D9-78B804E6230B}" type="sibTrans" cxnId="{4BDCD66D-9B59-4AB9-972A-1804E31EB5FD}">
      <dgm:prSet/>
      <dgm:spPr/>
      <dgm:t>
        <a:bodyPr/>
        <a:lstStyle/>
        <a:p>
          <a:endParaRPr lang="en-US"/>
        </a:p>
      </dgm:t>
    </dgm:pt>
    <dgm:pt modelId="{4A39FD48-F697-42F0-9421-51FCFDE9C046}">
      <dgm:prSet phldrT="[Text]"/>
      <dgm:spPr/>
      <dgm:t>
        <a:bodyPr/>
        <a:lstStyle/>
        <a:p>
          <a:r>
            <a:rPr lang="en-US" dirty="0" smtClean="0"/>
            <a:t>Decreasing Time for Decision-Making</a:t>
          </a:r>
          <a:endParaRPr lang="en-US" dirty="0"/>
        </a:p>
      </dgm:t>
    </dgm:pt>
    <dgm:pt modelId="{9507EA16-75F0-43B5-9C84-992561828A29}" type="parTrans" cxnId="{B9F47D7E-7EA9-4926-9F9E-2E19CA9675AC}">
      <dgm:prSet/>
      <dgm:spPr/>
      <dgm:t>
        <a:bodyPr/>
        <a:lstStyle/>
        <a:p>
          <a:endParaRPr lang="en-US"/>
        </a:p>
      </dgm:t>
    </dgm:pt>
    <dgm:pt modelId="{9671C852-939D-49B2-8AED-B217BADFA02E}" type="sibTrans" cxnId="{B9F47D7E-7EA9-4926-9F9E-2E19CA9675AC}">
      <dgm:prSet/>
      <dgm:spPr/>
      <dgm:t>
        <a:bodyPr/>
        <a:lstStyle/>
        <a:p>
          <a:endParaRPr lang="en-US"/>
        </a:p>
      </dgm:t>
    </dgm:pt>
    <dgm:pt modelId="{BDF55782-59BB-4488-BCB4-71F151FE4BCD}" type="pres">
      <dgm:prSet presAssocID="{36E3A119-08C2-48D0-A3AB-E06FB276545C}" presName="Name0" presStyleCnt="0">
        <dgm:presLayoutVars>
          <dgm:dir/>
          <dgm:animLvl val="lvl"/>
          <dgm:resizeHandles val="exact"/>
        </dgm:presLayoutVars>
      </dgm:prSet>
      <dgm:spPr/>
      <dgm:t>
        <a:bodyPr/>
        <a:lstStyle/>
        <a:p>
          <a:endParaRPr lang="en-US"/>
        </a:p>
      </dgm:t>
    </dgm:pt>
    <dgm:pt modelId="{701511AA-CC10-418D-923B-EC14B52FD2E8}" type="pres">
      <dgm:prSet presAssocID="{045DC840-E803-4723-8989-A2111E489533}" presName="linNode" presStyleCnt="0"/>
      <dgm:spPr/>
    </dgm:pt>
    <dgm:pt modelId="{5FA2FB3A-3325-4E4E-8C1B-3DD409B1BA74}" type="pres">
      <dgm:prSet presAssocID="{045DC840-E803-4723-8989-A2111E489533}" presName="parentText" presStyleLbl="node1" presStyleIdx="0" presStyleCnt="3">
        <dgm:presLayoutVars>
          <dgm:chMax val="1"/>
          <dgm:bulletEnabled val="1"/>
        </dgm:presLayoutVars>
      </dgm:prSet>
      <dgm:spPr/>
      <dgm:t>
        <a:bodyPr/>
        <a:lstStyle/>
        <a:p>
          <a:endParaRPr lang="en-US"/>
        </a:p>
      </dgm:t>
    </dgm:pt>
    <dgm:pt modelId="{C7C45FF3-53D0-429D-A8FA-0F10999CA801}" type="pres">
      <dgm:prSet presAssocID="{045DC840-E803-4723-8989-A2111E489533}" presName="descendantText" presStyleLbl="alignAccFollowNode1" presStyleIdx="0" presStyleCnt="3">
        <dgm:presLayoutVars>
          <dgm:bulletEnabled val="1"/>
        </dgm:presLayoutVars>
      </dgm:prSet>
      <dgm:spPr/>
      <dgm:t>
        <a:bodyPr/>
        <a:lstStyle/>
        <a:p>
          <a:endParaRPr lang="en-US"/>
        </a:p>
      </dgm:t>
    </dgm:pt>
    <dgm:pt modelId="{37348541-E64E-454A-8C82-B5E829568D8E}" type="pres">
      <dgm:prSet presAssocID="{E83AB145-8782-48D4-B958-662FDBE85A33}" presName="sp" presStyleCnt="0"/>
      <dgm:spPr/>
    </dgm:pt>
    <dgm:pt modelId="{92F80084-9284-4507-8300-9BBB70B90817}" type="pres">
      <dgm:prSet presAssocID="{9947BE66-DDD2-479A-8F88-444E5693C92F}" presName="linNode" presStyleCnt="0"/>
      <dgm:spPr/>
    </dgm:pt>
    <dgm:pt modelId="{67B7FA0A-F1F6-413A-AFD5-A16783FE1064}" type="pres">
      <dgm:prSet presAssocID="{9947BE66-DDD2-479A-8F88-444E5693C92F}" presName="parentText" presStyleLbl="node1" presStyleIdx="1" presStyleCnt="3">
        <dgm:presLayoutVars>
          <dgm:chMax val="1"/>
          <dgm:bulletEnabled val="1"/>
        </dgm:presLayoutVars>
      </dgm:prSet>
      <dgm:spPr/>
      <dgm:t>
        <a:bodyPr/>
        <a:lstStyle/>
        <a:p>
          <a:endParaRPr lang="en-US"/>
        </a:p>
      </dgm:t>
    </dgm:pt>
    <dgm:pt modelId="{0AD1DDEA-F6CF-4D93-B07D-88F658ADABF2}" type="pres">
      <dgm:prSet presAssocID="{9947BE66-DDD2-479A-8F88-444E5693C92F}" presName="descendantText" presStyleLbl="alignAccFollowNode1" presStyleIdx="1" presStyleCnt="3">
        <dgm:presLayoutVars>
          <dgm:bulletEnabled val="1"/>
        </dgm:presLayoutVars>
      </dgm:prSet>
      <dgm:spPr/>
      <dgm:t>
        <a:bodyPr/>
        <a:lstStyle/>
        <a:p>
          <a:endParaRPr lang="en-US"/>
        </a:p>
      </dgm:t>
    </dgm:pt>
    <dgm:pt modelId="{222794D5-8A94-4D64-9EEF-A47293A3835E}" type="pres">
      <dgm:prSet presAssocID="{FF903F18-CF7C-4DF5-9CB7-8C9BD2067FA6}" presName="sp" presStyleCnt="0"/>
      <dgm:spPr/>
    </dgm:pt>
    <dgm:pt modelId="{C9624372-8F67-4801-AFC4-3837F6E6F19D}" type="pres">
      <dgm:prSet presAssocID="{A4DD5908-4C69-4A0A-A38E-F3A50669E0B8}" presName="linNode" presStyleCnt="0"/>
      <dgm:spPr/>
    </dgm:pt>
    <dgm:pt modelId="{148623D8-A15E-4F32-BAC9-6A0D36A85158}" type="pres">
      <dgm:prSet presAssocID="{A4DD5908-4C69-4A0A-A38E-F3A50669E0B8}" presName="parentText" presStyleLbl="node1" presStyleIdx="2" presStyleCnt="3">
        <dgm:presLayoutVars>
          <dgm:chMax val="1"/>
          <dgm:bulletEnabled val="1"/>
        </dgm:presLayoutVars>
      </dgm:prSet>
      <dgm:spPr/>
      <dgm:t>
        <a:bodyPr/>
        <a:lstStyle/>
        <a:p>
          <a:endParaRPr lang="en-US"/>
        </a:p>
      </dgm:t>
    </dgm:pt>
    <dgm:pt modelId="{5A4FE84B-489B-4A56-99CB-4BBEDA01657E}" type="pres">
      <dgm:prSet presAssocID="{A4DD5908-4C69-4A0A-A38E-F3A50669E0B8}" presName="descendantText" presStyleLbl="alignAccFollowNode1" presStyleIdx="2" presStyleCnt="3">
        <dgm:presLayoutVars>
          <dgm:bulletEnabled val="1"/>
        </dgm:presLayoutVars>
      </dgm:prSet>
      <dgm:spPr/>
      <dgm:t>
        <a:bodyPr/>
        <a:lstStyle/>
        <a:p>
          <a:endParaRPr lang="en-US"/>
        </a:p>
      </dgm:t>
    </dgm:pt>
  </dgm:ptLst>
  <dgm:cxnLst>
    <dgm:cxn modelId="{6327712D-3A2A-4484-BEE1-166B7367318D}" srcId="{36E3A119-08C2-48D0-A3AB-E06FB276545C}" destId="{9947BE66-DDD2-479A-8F88-444E5693C92F}" srcOrd="1" destOrd="0" parTransId="{47ED60F4-B419-4D49-8261-9F3A4BBFFD8A}" sibTransId="{FF903F18-CF7C-4DF5-9CB7-8C9BD2067FA6}"/>
    <dgm:cxn modelId="{5F8559EE-8D76-418C-A259-FC583E2C6A7E}" srcId="{9947BE66-DDD2-479A-8F88-444E5693C92F}" destId="{3AC06A44-9663-4409-93A8-185CABA71C7B}" srcOrd="1" destOrd="0" parTransId="{AED3FD5D-662D-4ACE-8239-4AB579D96A78}" sibTransId="{EDD291AF-A1C5-40B4-8256-0C85C6BA1AFD}"/>
    <dgm:cxn modelId="{4BDCD66D-9B59-4AB9-972A-1804E31EB5FD}" srcId="{A4DD5908-4C69-4A0A-A38E-F3A50669E0B8}" destId="{2C144360-17A7-48F3-B45B-15A59EED7F03}" srcOrd="0" destOrd="0" parTransId="{84A87FD6-7BE7-4707-A524-54B21ACCD096}" sibTransId="{FA5B3736-39AF-4C71-93D9-78B804E6230B}"/>
    <dgm:cxn modelId="{9F429AA0-873D-4CC9-853C-126707EA4076}" type="presOf" srcId="{045DC840-E803-4723-8989-A2111E489533}" destId="{5FA2FB3A-3325-4E4E-8C1B-3DD409B1BA74}" srcOrd="0" destOrd="0" presId="urn:microsoft.com/office/officeart/2005/8/layout/vList5"/>
    <dgm:cxn modelId="{7D55A028-68B0-40A2-B1A9-42B6BF961C77}" srcId="{36E3A119-08C2-48D0-A3AB-E06FB276545C}" destId="{A4DD5908-4C69-4A0A-A38E-F3A50669E0B8}" srcOrd="2" destOrd="0" parTransId="{AC5E41CB-E25D-406F-8FC2-789D85F96086}" sibTransId="{CC94FAAB-7AC2-47E3-BEC6-91DA88BB436A}"/>
    <dgm:cxn modelId="{9C2B36F6-C07D-4703-9656-3499A0E9188C}" type="presOf" srcId="{1A5AB66E-03AD-482C-90A7-05AA8BCA22CA}" destId="{C7C45FF3-53D0-429D-A8FA-0F10999CA801}" srcOrd="0" destOrd="1" presId="urn:microsoft.com/office/officeart/2005/8/layout/vList5"/>
    <dgm:cxn modelId="{67105F63-B1E9-478F-B96F-F2DBFBAE89EC}" type="presOf" srcId="{A4DD5908-4C69-4A0A-A38E-F3A50669E0B8}" destId="{148623D8-A15E-4F32-BAC9-6A0D36A85158}" srcOrd="0" destOrd="0" presId="urn:microsoft.com/office/officeart/2005/8/layout/vList5"/>
    <dgm:cxn modelId="{3478DFDD-DFD6-42AB-A1B9-BCE7B644C09A}" srcId="{36E3A119-08C2-48D0-A3AB-E06FB276545C}" destId="{045DC840-E803-4723-8989-A2111E489533}" srcOrd="0" destOrd="0" parTransId="{7D33A497-DD43-4ED8-9C91-5C4224361ED4}" sibTransId="{E83AB145-8782-48D4-B958-662FDBE85A33}"/>
    <dgm:cxn modelId="{43599D4D-32A0-4DA7-992A-D512FD194EF0}" type="presOf" srcId="{9947BE66-DDD2-479A-8F88-444E5693C92F}" destId="{67B7FA0A-F1F6-413A-AFD5-A16783FE1064}" srcOrd="0" destOrd="0" presId="urn:microsoft.com/office/officeart/2005/8/layout/vList5"/>
    <dgm:cxn modelId="{D84A8752-DEBD-4B75-8E76-D4E773FE65E6}" type="presOf" srcId="{3AC06A44-9663-4409-93A8-185CABA71C7B}" destId="{0AD1DDEA-F6CF-4D93-B07D-88F658ADABF2}" srcOrd="0" destOrd="1" presId="urn:microsoft.com/office/officeart/2005/8/layout/vList5"/>
    <dgm:cxn modelId="{F745ECD2-4623-46F6-8876-69B4FF9FD7AB}" type="presOf" srcId="{4A39FD48-F697-42F0-9421-51FCFDE9C046}" destId="{5A4FE84B-489B-4A56-99CB-4BBEDA01657E}" srcOrd="0" destOrd="1" presId="urn:microsoft.com/office/officeart/2005/8/layout/vList5"/>
    <dgm:cxn modelId="{B9F47D7E-7EA9-4926-9F9E-2E19CA9675AC}" srcId="{A4DD5908-4C69-4A0A-A38E-F3A50669E0B8}" destId="{4A39FD48-F697-42F0-9421-51FCFDE9C046}" srcOrd="1" destOrd="0" parTransId="{9507EA16-75F0-43B5-9C84-992561828A29}" sibTransId="{9671C852-939D-49B2-8AED-B217BADFA02E}"/>
    <dgm:cxn modelId="{2AF7A782-4799-496B-953F-CDD5CE292369}" type="presOf" srcId="{42314F45-A916-4186-9FCA-C3B9B7B9E5A2}" destId="{0AD1DDEA-F6CF-4D93-B07D-88F658ADABF2}" srcOrd="0" destOrd="0" presId="urn:microsoft.com/office/officeart/2005/8/layout/vList5"/>
    <dgm:cxn modelId="{F88D94BD-8069-4870-A4AD-5FF7A77A56FD}" srcId="{045DC840-E803-4723-8989-A2111E489533}" destId="{3CBDAD62-7945-4E62-BB44-14AB063A7AC2}" srcOrd="0" destOrd="0" parTransId="{2377D95D-C1AA-40E8-AD54-16E4F6CE7A6B}" sibTransId="{6F5C90CF-DC53-4310-9E99-2607B9E7BA51}"/>
    <dgm:cxn modelId="{1223D29A-111C-478E-8E4A-AD137F55784A}" type="presOf" srcId="{2C144360-17A7-48F3-B45B-15A59EED7F03}" destId="{5A4FE84B-489B-4A56-99CB-4BBEDA01657E}" srcOrd="0" destOrd="0" presId="urn:microsoft.com/office/officeart/2005/8/layout/vList5"/>
    <dgm:cxn modelId="{E92E7F75-DAA8-49AB-9435-68FD42E8E3C8}" srcId="{9947BE66-DDD2-479A-8F88-444E5693C92F}" destId="{42314F45-A916-4186-9FCA-C3B9B7B9E5A2}" srcOrd="0" destOrd="0" parTransId="{144718F6-7650-4D67-859B-88A6184946BD}" sibTransId="{3F189255-3768-47C2-9F09-0B4E55BCA281}"/>
    <dgm:cxn modelId="{3057B021-2400-403A-B6ED-F29CF98FD579}" type="presOf" srcId="{3CBDAD62-7945-4E62-BB44-14AB063A7AC2}" destId="{C7C45FF3-53D0-429D-A8FA-0F10999CA801}" srcOrd="0" destOrd="0" presId="urn:microsoft.com/office/officeart/2005/8/layout/vList5"/>
    <dgm:cxn modelId="{A0FDEE84-567C-4648-81A9-AB25E0A97FC6}" type="presOf" srcId="{36E3A119-08C2-48D0-A3AB-E06FB276545C}" destId="{BDF55782-59BB-4488-BCB4-71F151FE4BCD}" srcOrd="0" destOrd="0" presId="urn:microsoft.com/office/officeart/2005/8/layout/vList5"/>
    <dgm:cxn modelId="{764FCA23-85ED-44E7-8FCA-80F5945C8770}" srcId="{045DC840-E803-4723-8989-A2111E489533}" destId="{1A5AB66E-03AD-482C-90A7-05AA8BCA22CA}" srcOrd="1" destOrd="0" parTransId="{2D9B0E83-C11A-45AF-AE8F-9E823D75EEF6}" sibTransId="{0ECEE5CD-A9B5-44E8-A64F-6ADCE94D48BE}"/>
    <dgm:cxn modelId="{0EAE2C54-ED99-42B7-9F98-ECE9505A96B1}" type="presParOf" srcId="{BDF55782-59BB-4488-BCB4-71F151FE4BCD}" destId="{701511AA-CC10-418D-923B-EC14B52FD2E8}" srcOrd="0" destOrd="0" presId="urn:microsoft.com/office/officeart/2005/8/layout/vList5"/>
    <dgm:cxn modelId="{03D56A6C-8822-44EB-84DF-EE68CDA8120E}" type="presParOf" srcId="{701511AA-CC10-418D-923B-EC14B52FD2E8}" destId="{5FA2FB3A-3325-4E4E-8C1B-3DD409B1BA74}" srcOrd="0" destOrd="0" presId="urn:microsoft.com/office/officeart/2005/8/layout/vList5"/>
    <dgm:cxn modelId="{8F8D6E72-E211-4348-89B0-3B08C7CFDF50}" type="presParOf" srcId="{701511AA-CC10-418D-923B-EC14B52FD2E8}" destId="{C7C45FF3-53D0-429D-A8FA-0F10999CA801}" srcOrd="1" destOrd="0" presId="urn:microsoft.com/office/officeart/2005/8/layout/vList5"/>
    <dgm:cxn modelId="{3047B451-EE90-488B-AEEA-227D0426F6B9}" type="presParOf" srcId="{BDF55782-59BB-4488-BCB4-71F151FE4BCD}" destId="{37348541-E64E-454A-8C82-B5E829568D8E}" srcOrd="1" destOrd="0" presId="urn:microsoft.com/office/officeart/2005/8/layout/vList5"/>
    <dgm:cxn modelId="{46B30A04-8D4C-4518-AE4C-9132A49F30F9}" type="presParOf" srcId="{BDF55782-59BB-4488-BCB4-71F151FE4BCD}" destId="{92F80084-9284-4507-8300-9BBB70B90817}" srcOrd="2" destOrd="0" presId="urn:microsoft.com/office/officeart/2005/8/layout/vList5"/>
    <dgm:cxn modelId="{9A527458-FE3F-4E27-B4E2-6B71C31E9747}" type="presParOf" srcId="{92F80084-9284-4507-8300-9BBB70B90817}" destId="{67B7FA0A-F1F6-413A-AFD5-A16783FE1064}" srcOrd="0" destOrd="0" presId="urn:microsoft.com/office/officeart/2005/8/layout/vList5"/>
    <dgm:cxn modelId="{F2AB5ECE-E350-42D3-8305-9B94D84B1E25}" type="presParOf" srcId="{92F80084-9284-4507-8300-9BBB70B90817}" destId="{0AD1DDEA-F6CF-4D93-B07D-88F658ADABF2}" srcOrd="1" destOrd="0" presId="urn:microsoft.com/office/officeart/2005/8/layout/vList5"/>
    <dgm:cxn modelId="{8DC57794-A728-488A-8D40-A9F5A5305CB4}" type="presParOf" srcId="{BDF55782-59BB-4488-BCB4-71F151FE4BCD}" destId="{222794D5-8A94-4D64-9EEF-A47293A3835E}" srcOrd="3" destOrd="0" presId="urn:microsoft.com/office/officeart/2005/8/layout/vList5"/>
    <dgm:cxn modelId="{5297A31C-8183-4F1A-86F4-693B0D5E33E9}" type="presParOf" srcId="{BDF55782-59BB-4488-BCB4-71F151FE4BCD}" destId="{C9624372-8F67-4801-AFC4-3837F6E6F19D}" srcOrd="4" destOrd="0" presId="urn:microsoft.com/office/officeart/2005/8/layout/vList5"/>
    <dgm:cxn modelId="{A2284F5E-BB7C-48C7-ABFB-88F3321FE1CA}" type="presParOf" srcId="{C9624372-8F67-4801-AFC4-3837F6E6F19D}" destId="{148623D8-A15E-4F32-BAC9-6A0D36A85158}" srcOrd="0" destOrd="0" presId="urn:microsoft.com/office/officeart/2005/8/layout/vList5"/>
    <dgm:cxn modelId="{5A90E7B5-0EFE-47E9-9CF4-2378569B5C73}" type="presParOf" srcId="{C9624372-8F67-4801-AFC4-3837F6E6F19D}" destId="{5A4FE84B-489B-4A56-99CB-4BBEDA01657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6050E-A022-4E9E-97C3-8E6E679A21A3}" type="doc">
      <dgm:prSet loTypeId="urn:microsoft.com/office/officeart/2005/8/layout/venn1" loCatId="relationship" qsTypeId="urn:microsoft.com/office/officeart/2005/8/quickstyle/simple1" qsCatId="simple" csTypeId="urn:microsoft.com/office/officeart/2005/8/colors/accent1_2" csCatId="accent1" phldr="1"/>
      <dgm:spPr/>
    </dgm:pt>
    <dgm:pt modelId="{D6299D00-EB54-43A4-892B-41989F0CED10}">
      <dgm:prSet phldrT="[Text]" custT="1"/>
      <dgm:spPr>
        <a:solidFill>
          <a:srgbClr val="002060">
            <a:alpha val="50000"/>
          </a:srgbClr>
        </a:solidFill>
      </dgm:spPr>
      <dgm:t>
        <a:bodyPr/>
        <a:lstStyle/>
        <a:p>
          <a:pPr algn="ctr"/>
          <a:endParaRPr lang="en-US" sz="3200" dirty="0"/>
        </a:p>
      </dgm:t>
    </dgm:pt>
    <dgm:pt modelId="{2982608F-FD23-4E27-A9B0-952ED8E90178}" type="parTrans" cxnId="{EE1AFB72-F1CF-4D8B-9C09-7798FCACFDAB}">
      <dgm:prSet/>
      <dgm:spPr/>
      <dgm:t>
        <a:bodyPr/>
        <a:lstStyle/>
        <a:p>
          <a:endParaRPr lang="en-US"/>
        </a:p>
      </dgm:t>
    </dgm:pt>
    <dgm:pt modelId="{FBCA0E83-66E9-4CA8-8EB5-3F051FCC8939}" type="sibTrans" cxnId="{EE1AFB72-F1CF-4D8B-9C09-7798FCACFDAB}">
      <dgm:prSet/>
      <dgm:spPr/>
      <dgm:t>
        <a:bodyPr/>
        <a:lstStyle/>
        <a:p>
          <a:endParaRPr lang="en-US"/>
        </a:p>
      </dgm:t>
    </dgm:pt>
    <dgm:pt modelId="{B5DB11CA-2FFA-4DFB-A5D4-93DF9B0671C7}">
      <dgm:prSet phldrT="[Text]" custT="1"/>
      <dgm:spPr>
        <a:solidFill>
          <a:srgbClr val="FFFF00">
            <a:alpha val="50000"/>
          </a:srgbClr>
        </a:solidFill>
      </dgm:spPr>
      <dgm:t>
        <a:bodyPr/>
        <a:lstStyle/>
        <a:p>
          <a:pPr marL="0" indent="0" algn="l">
            <a:tabLst/>
          </a:pPr>
          <a:endParaRPr lang="en-US" sz="3200" dirty="0"/>
        </a:p>
      </dgm:t>
    </dgm:pt>
    <dgm:pt modelId="{B6D59A5E-3665-4F0C-A592-6AB48C2AB4BD}" type="parTrans" cxnId="{0FF387A6-79AF-444C-9409-8C896AB77B7A}">
      <dgm:prSet/>
      <dgm:spPr/>
      <dgm:t>
        <a:bodyPr/>
        <a:lstStyle/>
        <a:p>
          <a:endParaRPr lang="en-US"/>
        </a:p>
      </dgm:t>
    </dgm:pt>
    <dgm:pt modelId="{4D87D2B0-4B9F-47B4-A8BF-2F4BA1754302}" type="sibTrans" cxnId="{0FF387A6-79AF-444C-9409-8C896AB77B7A}">
      <dgm:prSet/>
      <dgm:spPr/>
      <dgm:t>
        <a:bodyPr/>
        <a:lstStyle/>
        <a:p>
          <a:endParaRPr lang="en-US"/>
        </a:p>
      </dgm:t>
    </dgm:pt>
    <dgm:pt modelId="{4E6DDE43-0940-4EFD-ACF1-B3D1621464AF}">
      <dgm:prSet phldrT="[Text]" custT="1"/>
      <dgm:spPr>
        <a:solidFill>
          <a:schemeClr val="accent3">
            <a:lumMod val="75000"/>
            <a:alpha val="50000"/>
          </a:schemeClr>
        </a:solidFill>
      </dgm:spPr>
      <dgm:t>
        <a:bodyPr/>
        <a:lstStyle/>
        <a:p>
          <a:pPr algn="ctr"/>
          <a:endParaRPr lang="en-US" sz="3200" dirty="0"/>
        </a:p>
      </dgm:t>
    </dgm:pt>
    <dgm:pt modelId="{CE1A0453-A25E-40EE-A607-F2ABE1CCC233}" type="parTrans" cxnId="{42164A99-7781-4199-B449-D7AD5F45E70C}">
      <dgm:prSet/>
      <dgm:spPr/>
      <dgm:t>
        <a:bodyPr/>
        <a:lstStyle/>
        <a:p>
          <a:endParaRPr lang="en-US"/>
        </a:p>
      </dgm:t>
    </dgm:pt>
    <dgm:pt modelId="{A0B1E0B3-E61F-4B65-ACC2-09FE04BBCA59}" type="sibTrans" cxnId="{42164A99-7781-4199-B449-D7AD5F45E70C}">
      <dgm:prSet/>
      <dgm:spPr/>
      <dgm:t>
        <a:bodyPr/>
        <a:lstStyle/>
        <a:p>
          <a:endParaRPr lang="en-US"/>
        </a:p>
      </dgm:t>
    </dgm:pt>
    <dgm:pt modelId="{85FAC6E0-781B-48ED-B3F3-19FCB7D8E4F0}" type="pres">
      <dgm:prSet presAssocID="{F7C6050E-A022-4E9E-97C3-8E6E679A21A3}" presName="compositeShape" presStyleCnt="0">
        <dgm:presLayoutVars>
          <dgm:chMax val="7"/>
          <dgm:dir/>
          <dgm:resizeHandles val="exact"/>
        </dgm:presLayoutVars>
      </dgm:prSet>
      <dgm:spPr/>
    </dgm:pt>
    <dgm:pt modelId="{0FAB0180-1275-4503-933D-DC8A600F4F6E}" type="pres">
      <dgm:prSet presAssocID="{D6299D00-EB54-43A4-892B-41989F0CED10}" presName="circ1" presStyleLbl="vennNode1" presStyleIdx="0" presStyleCnt="3" custLinFactNeighborX="971" custLinFactNeighborY="64583"/>
      <dgm:spPr/>
      <dgm:t>
        <a:bodyPr/>
        <a:lstStyle/>
        <a:p>
          <a:endParaRPr lang="en-US"/>
        </a:p>
      </dgm:t>
    </dgm:pt>
    <dgm:pt modelId="{6E08F246-A33C-4C37-90FE-A2C4DFF6892E}" type="pres">
      <dgm:prSet presAssocID="{D6299D00-EB54-43A4-892B-41989F0CED10}" presName="circ1Tx" presStyleLbl="revTx" presStyleIdx="0" presStyleCnt="0">
        <dgm:presLayoutVars>
          <dgm:chMax val="0"/>
          <dgm:chPref val="0"/>
          <dgm:bulletEnabled val="1"/>
        </dgm:presLayoutVars>
      </dgm:prSet>
      <dgm:spPr/>
      <dgm:t>
        <a:bodyPr/>
        <a:lstStyle/>
        <a:p>
          <a:endParaRPr lang="en-US"/>
        </a:p>
      </dgm:t>
    </dgm:pt>
    <dgm:pt modelId="{4FD44B0D-F3C8-485D-9061-61A32B2CA178}" type="pres">
      <dgm:prSet presAssocID="{B5DB11CA-2FFA-4DFB-A5D4-93DF9B0671C7}" presName="circ2" presStyleLbl="vennNode1" presStyleIdx="1" presStyleCnt="3" custLinFactNeighborX="41747" custLinFactNeighborY="-66942"/>
      <dgm:spPr/>
      <dgm:t>
        <a:bodyPr/>
        <a:lstStyle/>
        <a:p>
          <a:endParaRPr lang="en-US"/>
        </a:p>
      </dgm:t>
    </dgm:pt>
    <dgm:pt modelId="{C3F693DF-24DC-433F-AFCC-01372C2ED811}" type="pres">
      <dgm:prSet presAssocID="{B5DB11CA-2FFA-4DFB-A5D4-93DF9B0671C7}" presName="circ2Tx" presStyleLbl="revTx" presStyleIdx="0" presStyleCnt="0">
        <dgm:presLayoutVars>
          <dgm:chMax val="0"/>
          <dgm:chPref val="0"/>
          <dgm:bulletEnabled val="1"/>
        </dgm:presLayoutVars>
      </dgm:prSet>
      <dgm:spPr/>
      <dgm:t>
        <a:bodyPr/>
        <a:lstStyle/>
        <a:p>
          <a:endParaRPr lang="en-US"/>
        </a:p>
      </dgm:t>
    </dgm:pt>
    <dgm:pt modelId="{02E5EABC-F87E-4051-B971-B75B7020C433}" type="pres">
      <dgm:prSet presAssocID="{4E6DDE43-0940-4EFD-ACF1-B3D1621464AF}" presName="circ3" presStyleLbl="vennNode1" presStyleIdx="2" presStyleCnt="3" custLinFactNeighborX="-42557" custLinFactNeighborY="-64583"/>
      <dgm:spPr/>
      <dgm:t>
        <a:bodyPr/>
        <a:lstStyle/>
        <a:p>
          <a:endParaRPr lang="en-US"/>
        </a:p>
      </dgm:t>
    </dgm:pt>
    <dgm:pt modelId="{EB06AA09-73EE-482B-B4C3-EE4D10D2F525}" type="pres">
      <dgm:prSet presAssocID="{4E6DDE43-0940-4EFD-ACF1-B3D1621464AF}" presName="circ3Tx" presStyleLbl="revTx" presStyleIdx="0" presStyleCnt="0">
        <dgm:presLayoutVars>
          <dgm:chMax val="0"/>
          <dgm:chPref val="0"/>
          <dgm:bulletEnabled val="1"/>
        </dgm:presLayoutVars>
      </dgm:prSet>
      <dgm:spPr/>
      <dgm:t>
        <a:bodyPr/>
        <a:lstStyle/>
        <a:p>
          <a:endParaRPr lang="en-US"/>
        </a:p>
      </dgm:t>
    </dgm:pt>
  </dgm:ptLst>
  <dgm:cxnLst>
    <dgm:cxn modelId="{4B97AD59-A397-417D-9F8B-75F38D1DEC02}" type="presOf" srcId="{4E6DDE43-0940-4EFD-ACF1-B3D1621464AF}" destId="{EB06AA09-73EE-482B-B4C3-EE4D10D2F525}" srcOrd="1" destOrd="0" presId="urn:microsoft.com/office/officeart/2005/8/layout/venn1"/>
    <dgm:cxn modelId="{EE1AFB72-F1CF-4D8B-9C09-7798FCACFDAB}" srcId="{F7C6050E-A022-4E9E-97C3-8E6E679A21A3}" destId="{D6299D00-EB54-43A4-892B-41989F0CED10}" srcOrd="0" destOrd="0" parTransId="{2982608F-FD23-4E27-A9B0-952ED8E90178}" sibTransId="{FBCA0E83-66E9-4CA8-8EB5-3F051FCC8939}"/>
    <dgm:cxn modelId="{6D6D242F-C949-4056-9A73-5CAF1923F3A6}" type="presOf" srcId="{B5DB11CA-2FFA-4DFB-A5D4-93DF9B0671C7}" destId="{4FD44B0D-F3C8-485D-9061-61A32B2CA178}" srcOrd="0" destOrd="0" presId="urn:microsoft.com/office/officeart/2005/8/layout/venn1"/>
    <dgm:cxn modelId="{0FF387A6-79AF-444C-9409-8C896AB77B7A}" srcId="{F7C6050E-A022-4E9E-97C3-8E6E679A21A3}" destId="{B5DB11CA-2FFA-4DFB-A5D4-93DF9B0671C7}" srcOrd="1" destOrd="0" parTransId="{B6D59A5E-3665-4F0C-A592-6AB48C2AB4BD}" sibTransId="{4D87D2B0-4B9F-47B4-A8BF-2F4BA1754302}"/>
    <dgm:cxn modelId="{B32D7BEA-4E6F-42BB-93FD-E8FD7C72A799}" type="presOf" srcId="{B5DB11CA-2FFA-4DFB-A5D4-93DF9B0671C7}" destId="{C3F693DF-24DC-433F-AFCC-01372C2ED811}" srcOrd="1" destOrd="0" presId="urn:microsoft.com/office/officeart/2005/8/layout/venn1"/>
    <dgm:cxn modelId="{58EAC99E-2978-46CB-B2B0-59806FC0665A}" type="presOf" srcId="{D6299D00-EB54-43A4-892B-41989F0CED10}" destId="{6E08F246-A33C-4C37-90FE-A2C4DFF6892E}" srcOrd="1" destOrd="0" presId="urn:microsoft.com/office/officeart/2005/8/layout/venn1"/>
    <dgm:cxn modelId="{889635F4-46D7-4238-BC1D-51B0E9F9EE7A}" type="presOf" srcId="{4E6DDE43-0940-4EFD-ACF1-B3D1621464AF}" destId="{02E5EABC-F87E-4051-B971-B75B7020C433}" srcOrd="0" destOrd="0" presId="urn:microsoft.com/office/officeart/2005/8/layout/venn1"/>
    <dgm:cxn modelId="{42164A99-7781-4199-B449-D7AD5F45E70C}" srcId="{F7C6050E-A022-4E9E-97C3-8E6E679A21A3}" destId="{4E6DDE43-0940-4EFD-ACF1-B3D1621464AF}" srcOrd="2" destOrd="0" parTransId="{CE1A0453-A25E-40EE-A607-F2ABE1CCC233}" sibTransId="{A0B1E0B3-E61F-4B65-ACC2-09FE04BBCA59}"/>
    <dgm:cxn modelId="{64EF4D26-BDEE-4E3B-A6B9-43C93D58165A}" type="presOf" srcId="{D6299D00-EB54-43A4-892B-41989F0CED10}" destId="{0FAB0180-1275-4503-933D-DC8A600F4F6E}" srcOrd="0" destOrd="0" presId="urn:microsoft.com/office/officeart/2005/8/layout/venn1"/>
    <dgm:cxn modelId="{6869CC81-4B79-4EAE-BF21-52F4650112CE}" type="presOf" srcId="{F7C6050E-A022-4E9E-97C3-8E6E679A21A3}" destId="{85FAC6E0-781B-48ED-B3F3-19FCB7D8E4F0}" srcOrd="0" destOrd="0" presId="urn:microsoft.com/office/officeart/2005/8/layout/venn1"/>
    <dgm:cxn modelId="{DA9075A6-3860-40FE-A0DB-D02025C4BFED}" type="presParOf" srcId="{85FAC6E0-781B-48ED-B3F3-19FCB7D8E4F0}" destId="{0FAB0180-1275-4503-933D-DC8A600F4F6E}" srcOrd="0" destOrd="0" presId="urn:microsoft.com/office/officeart/2005/8/layout/venn1"/>
    <dgm:cxn modelId="{E0B47673-1E83-426D-9EA6-CD1BC0D0CAE7}" type="presParOf" srcId="{85FAC6E0-781B-48ED-B3F3-19FCB7D8E4F0}" destId="{6E08F246-A33C-4C37-90FE-A2C4DFF6892E}" srcOrd="1" destOrd="0" presId="urn:microsoft.com/office/officeart/2005/8/layout/venn1"/>
    <dgm:cxn modelId="{75240CD8-4F20-433C-B000-EB7B6A0D5315}" type="presParOf" srcId="{85FAC6E0-781B-48ED-B3F3-19FCB7D8E4F0}" destId="{4FD44B0D-F3C8-485D-9061-61A32B2CA178}" srcOrd="2" destOrd="0" presId="urn:microsoft.com/office/officeart/2005/8/layout/venn1"/>
    <dgm:cxn modelId="{49AED03C-13D9-4B3C-BEC4-D2132D0EAD30}" type="presParOf" srcId="{85FAC6E0-781B-48ED-B3F3-19FCB7D8E4F0}" destId="{C3F693DF-24DC-433F-AFCC-01372C2ED811}" srcOrd="3" destOrd="0" presId="urn:microsoft.com/office/officeart/2005/8/layout/venn1"/>
    <dgm:cxn modelId="{0977A1EE-30BE-43B2-AE20-8D6071927DB8}" type="presParOf" srcId="{85FAC6E0-781B-48ED-B3F3-19FCB7D8E4F0}" destId="{02E5EABC-F87E-4051-B971-B75B7020C433}" srcOrd="4" destOrd="0" presId="urn:microsoft.com/office/officeart/2005/8/layout/venn1"/>
    <dgm:cxn modelId="{0D3EECA8-27CA-4613-B52C-22F702DFACCB}" type="presParOf" srcId="{85FAC6E0-781B-48ED-B3F3-19FCB7D8E4F0}" destId="{EB06AA09-73EE-482B-B4C3-EE4D10D2F52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C6050E-A022-4E9E-97C3-8E6E679A21A3}" type="doc">
      <dgm:prSet loTypeId="urn:microsoft.com/office/officeart/2005/8/layout/venn1" loCatId="relationship" qsTypeId="urn:microsoft.com/office/officeart/2005/8/quickstyle/simple1" qsCatId="simple" csTypeId="urn:microsoft.com/office/officeart/2005/8/colors/accent1_2" csCatId="accent1" phldr="1"/>
      <dgm:spPr/>
    </dgm:pt>
    <dgm:pt modelId="{B5DB11CA-2FFA-4DFB-A5D4-93DF9B0671C7}">
      <dgm:prSet phldrT="[Text]" custT="1"/>
      <dgm:spPr>
        <a:solidFill>
          <a:srgbClr val="FFFF00">
            <a:alpha val="50000"/>
          </a:srgbClr>
        </a:solidFill>
      </dgm:spPr>
      <dgm:t>
        <a:bodyPr/>
        <a:lstStyle/>
        <a:p>
          <a:pPr marL="0" indent="0" algn="l">
            <a:tabLst/>
          </a:pPr>
          <a:endParaRPr lang="en-US" sz="3200" dirty="0"/>
        </a:p>
      </dgm:t>
    </dgm:pt>
    <dgm:pt modelId="{B6D59A5E-3665-4F0C-A592-6AB48C2AB4BD}" type="parTrans" cxnId="{0FF387A6-79AF-444C-9409-8C896AB77B7A}">
      <dgm:prSet/>
      <dgm:spPr/>
      <dgm:t>
        <a:bodyPr/>
        <a:lstStyle/>
        <a:p>
          <a:endParaRPr lang="en-US"/>
        </a:p>
      </dgm:t>
    </dgm:pt>
    <dgm:pt modelId="{4D87D2B0-4B9F-47B4-A8BF-2F4BA1754302}" type="sibTrans" cxnId="{0FF387A6-79AF-444C-9409-8C896AB77B7A}">
      <dgm:prSet/>
      <dgm:spPr/>
      <dgm:t>
        <a:bodyPr/>
        <a:lstStyle/>
        <a:p>
          <a:endParaRPr lang="en-US"/>
        </a:p>
      </dgm:t>
    </dgm:pt>
    <dgm:pt modelId="{4E6DDE43-0940-4EFD-ACF1-B3D1621464AF}">
      <dgm:prSet phldrT="[Text]" custT="1"/>
      <dgm:spPr>
        <a:solidFill>
          <a:schemeClr val="accent3">
            <a:lumMod val="75000"/>
            <a:alpha val="50000"/>
          </a:schemeClr>
        </a:solidFill>
      </dgm:spPr>
      <dgm:t>
        <a:bodyPr/>
        <a:lstStyle/>
        <a:p>
          <a:pPr algn="ctr"/>
          <a:endParaRPr lang="en-US" sz="3200" dirty="0"/>
        </a:p>
      </dgm:t>
    </dgm:pt>
    <dgm:pt modelId="{CE1A0453-A25E-40EE-A607-F2ABE1CCC233}" type="parTrans" cxnId="{42164A99-7781-4199-B449-D7AD5F45E70C}">
      <dgm:prSet/>
      <dgm:spPr/>
      <dgm:t>
        <a:bodyPr/>
        <a:lstStyle/>
        <a:p>
          <a:endParaRPr lang="en-US"/>
        </a:p>
      </dgm:t>
    </dgm:pt>
    <dgm:pt modelId="{A0B1E0B3-E61F-4B65-ACC2-09FE04BBCA59}" type="sibTrans" cxnId="{42164A99-7781-4199-B449-D7AD5F45E70C}">
      <dgm:prSet/>
      <dgm:spPr/>
      <dgm:t>
        <a:bodyPr/>
        <a:lstStyle/>
        <a:p>
          <a:endParaRPr lang="en-US"/>
        </a:p>
      </dgm:t>
    </dgm:pt>
    <dgm:pt modelId="{D6299D00-EB54-43A4-892B-41989F0CED10}">
      <dgm:prSet phldrT="[Text]" custT="1"/>
      <dgm:spPr>
        <a:solidFill>
          <a:srgbClr val="002060">
            <a:alpha val="50000"/>
          </a:srgbClr>
        </a:solidFill>
      </dgm:spPr>
      <dgm:t>
        <a:bodyPr/>
        <a:lstStyle/>
        <a:p>
          <a:pPr algn="ctr"/>
          <a:endParaRPr lang="en-US" sz="3200" dirty="0"/>
        </a:p>
      </dgm:t>
    </dgm:pt>
    <dgm:pt modelId="{FBCA0E83-66E9-4CA8-8EB5-3F051FCC8939}" type="sibTrans" cxnId="{EE1AFB72-F1CF-4D8B-9C09-7798FCACFDAB}">
      <dgm:prSet/>
      <dgm:spPr/>
      <dgm:t>
        <a:bodyPr/>
        <a:lstStyle/>
        <a:p>
          <a:endParaRPr lang="en-US"/>
        </a:p>
      </dgm:t>
    </dgm:pt>
    <dgm:pt modelId="{2982608F-FD23-4E27-A9B0-952ED8E90178}" type="parTrans" cxnId="{EE1AFB72-F1CF-4D8B-9C09-7798FCACFDAB}">
      <dgm:prSet/>
      <dgm:spPr/>
      <dgm:t>
        <a:bodyPr/>
        <a:lstStyle/>
        <a:p>
          <a:endParaRPr lang="en-US"/>
        </a:p>
      </dgm:t>
    </dgm:pt>
    <dgm:pt modelId="{85FAC6E0-781B-48ED-B3F3-19FCB7D8E4F0}" type="pres">
      <dgm:prSet presAssocID="{F7C6050E-A022-4E9E-97C3-8E6E679A21A3}" presName="compositeShape" presStyleCnt="0">
        <dgm:presLayoutVars>
          <dgm:chMax val="7"/>
          <dgm:dir/>
          <dgm:resizeHandles val="exact"/>
        </dgm:presLayoutVars>
      </dgm:prSet>
      <dgm:spPr/>
    </dgm:pt>
    <dgm:pt modelId="{0FAB0180-1275-4503-933D-DC8A600F4F6E}" type="pres">
      <dgm:prSet presAssocID="{D6299D00-EB54-43A4-892B-41989F0CED10}" presName="circ1" presStyleLbl="vennNode1" presStyleIdx="0" presStyleCnt="3" custLinFactNeighborX="1179" custLinFactNeighborY="65448"/>
      <dgm:spPr/>
      <dgm:t>
        <a:bodyPr/>
        <a:lstStyle/>
        <a:p>
          <a:endParaRPr lang="en-US"/>
        </a:p>
      </dgm:t>
    </dgm:pt>
    <dgm:pt modelId="{6E08F246-A33C-4C37-90FE-A2C4DFF6892E}" type="pres">
      <dgm:prSet presAssocID="{D6299D00-EB54-43A4-892B-41989F0CED10}" presName="circ1Tx" presStyleLbl="revTx" presStyleIdx="0" presStyleCnt="0">
        <dgm:presLayoutVars>
          <dgm:chMax val="0"/>
          <dgm:chPref val="0"/>
          <dgm:bulletEnabled val="1"/>
        </dgm:presLayoutVars>
      </dgm:prSet>
      <dgm:spPr/>
      <dgm:t>
        <a:bodyPr/>
        <a:lstStyle/>
        <a:p>
          <a:endParaRPr lang="en-US"/>
        </a:p>
      </dgm:t>
    </dgm:pt>
    <dgm:pt modelId="{4FD44B0D-F3C8-485D-9061-61A32B2CA178}" type="pres">
      <dgm:prSet presAssocID="{B5DB11CA-2FFA-4DFB-A5D4-93DF9B0671C7}" presName="circ2" presStyleLbl="vennNode1" presStyleIdx="1" presStyleCnt="3" custLinFactNeighborX="46511" custLinFactNeighborY="-64826"/>
      <dgm:spPr/>
      <dgm:t>
        <a:bodyPr/>
        <a:lstStyle/>
        <a:p>
          <a:endParaRPr lang="en-US"/>
        </a:p>
      </dgm:t>
    </dgm:pt>
    <dgm:pt modelId="{C3F693DF-24DC-433F-AFCC-01372C2ED811}" type="pres">
      <dgm:prSet presAssocID="{B5DB11CA-2FFA-4DFB-A5D4-93DF9B0671C7}" presName="circ2Tx" presStyleLbl="revTx" presStyleIdx="0" presStyleCnt="0">
        <dgm:presLayoutVars>
          <dgm:chMax val="0"/>
          <dgm:chPref val="0"/>
          <dgm:bulletEnabled val="1"/>
        </dgm:presLayoutVars>
      </dgm:prSet>
      <dgm:spPr/>
      <dgm:t>
        <a:bodyPr/>
        <a:lstStyle/>
        <a:p>
          <a:endParaRPr lang="en-US"/>
        </a:p>
      </dgm:t>
    </dgm:pt>
    <dgm:pt modelId="{02E5EABC-F87E-4051-B971-B75B7020C433}" type="pres">
      <dgm:prSet presAssocID="{4E6DDE43-0940-4EFD-ACF1-B3D1621464AF}" presName="circ3" presStyleLbl="vennNode1" presStyleIdx="2" presStyleCnt="3" custLinFactNeighborX="-42557" custLinFactNeighborY="-64583"/>
      <dgm:spPr/>
      <dgm:t>
        <a:bodyPr/>
        <a:lstStyle/>
        <a:p>
          <a:endParaRPr lang="en-US"/>
        </a:p>
      </dgm:t>
    </dgm:pt>
    <dgm:pt modelId="{EB06AA09-73EE-482B-B4C3-EE4D10D2F525}" type="pres">
      <dgm:prSet presAssocID="{4E6DDE43-0940-4EFD-ACF1-B3D1621464AF}" presName="circ3Tx" presStyleLbl="revTx" presStyleIdx="0" presStyleCnt="0">
        <dgm:presLayoutVars>
          <dgm:chMax val="0"/>
          <dgm:chPref val="0"/>
          <dgm:bulletEnabled val="1"/>
        </dgm:presLayoutVars>
      </dgm:prSet>
      <dgm:spPr/>
      <dgm:t>
        <a:bodyPr/>
        <a:lstStyle/>
        <a:p>
          <a:endParaRPr lang="en-US"/>
        </a:p>
      </dgm:t>
    </dgm:pt>
  </dgm:ptLst>
  <dgm:cxnLst>
    <dgm:cxn modelId="{C6A1667B-88AA-4A07-91BF-626F97A94F57}" type="presOf" srcId="{D6299D00-EB54-43A4-892B-41989F0CED10}" destId="{0FAB0180-1275-4503-933D-DC8A600F4F6E}" srcOrd="0" destOrd="0" presId="urn:microsoft.com/office/officeart/2005/8/layout/venn1"/>
    <dgm:cxn modelId="{42164A99-7781-4199-B449-D7AD5F45E70C}" srcId="{F7C6050E-A022-4E9E-97C3-8E6E679A21A3}" destId="{4E6DDE43-0940-4EFD-ACF1-B3D1621464AF}" srcOrd="2" destOrd="0" parTransId="{CE1A0453-A25E-40EE-A607-F2ABE1CCC233}" sibTransId="{A0B1E0B3-E61F-4B65-ACC2-09FE04BBCA59}"/>
    <dgm:cxn modelId="{EE1AFB72-F1CF-4D8B-9C09-7798FCACFDAB}" srcId="{F7C6050E-A022-4E9E-97C3-8E6E679A21A3}" destId="{D6299D00-EB54-43A4-892B-41989F0CED10}" srcOrd="0" destOrd="0" parTransId="{2982608F-FD23-4E27-A9B0-952ED8E90178}" sibTransId="{FBCA0E83-66E9-4CA8-8EB5-3F051FCC8939}"/>
    <dgm:cxn modelId="{9B115EAB-A759-4662-A34B-1BD704950C85}" type="presOf" srcId="{B5DB11CA-2FFA-4DFB-A5D4-93DF9B0671C7}" destId="{4FD44B0D-F3C8-485D-9061-61A32B2CA178}" srcOrd="0" destOrd="0" presId="urn:microsoft.com/office/officeart/2005/8/layout/venn1"/>
    <dgm:cxn modelId="{09DEAB95-FA06-4D4E-BCE0-79BC637A901B}" type="presOf" srcId="{F7C6050E-A022-4E9E-97C3-8E6E679A21A3}" destId="{85FAC6E0-781B-48ED-B3F3-19FCB7D8E4F0}" srcOrd="0" destOrd="0" presId="urn:microsoft.com/office/officeart/2005/8/layout/venn1"/>
    <dgm:cxn modelId="{2FD0EC07-5A04-4C6E-82A3-219F549D10B8}" type="presOf" srcId="{D6299D00-EB54-43A4-892B-41989F0CED10}" destId="{6E08F246-A33C-4C37-90FE-A2C4DFF6892E}" srcOrd="1" destOrd="0" presId="urn:microsoft.com/office/officeart/2005/8/layout/venn1"/>
    <dgm:cxn modelId="{0FF387A6-79AF-444C-9409-8C896AB77B7A}" srcId="{F7C6050E-A022-4E9E-97C3-8E6E679A21A3}" destId="{B5DB11CA-2FFA-4DFB-A5D4-93DF9B0671C7}" srcOrd="1" destOrd="0" parTransId="{B6D59A5E-3665-4F0C-A592-6AB48C2AB4BD}" sibTransId="{4D87D2B0-4B9F-47B4-A8BF-2F4BA1754302}"/>
    <dgm:cxn modelId="{526D3BCA-5BCA-4E24-9E49-04AFE2C25E96}" type="presOf" srcId="{4E6DDE43-0940-4EFD-ACF1-B3D1621464AF}" destId="{02E5EABC-F87E-4051-B971-B75B7020C433}" srcOrd="0" destOrd="0" presId="urn:microsoft.com/office/officeart/2005/8/layout/venn1"/>
    <dgm:cxn modelId="{A6A274E0-E606-47D1-B0AE-5BCC182CB92A}" type="presOf" srcId="{B5DB11CA-2FFA-4DFB-A5D4-93DF9B0671C7}" destId="{C3F693DF-24DC-433F-AFCC-01372C2ED811}" srcOrd="1" destOrd="0" presId="urn:microsoft.com/office/officeart/2005/8/layout/venn1"/>
    <dgm:cxn modelId="{964292A6-E8D4-488D-ADFD-870387945AFE}" type="presOf" srcId="{4E6DDE43-0940-4EFD-ACF1-B3D1621464AF}" destId="{EB06AA09-73EE-482B-B4C3-EE4D10D2F525}" srcOrd="1" destOrd="0" presId="urn:microsoft.com/office/officeart/2005/8/layout/venn1"/>
    <dgm:cxn modelId="{FEC1C79C-4E7D-4932-9B31-735189206A2D}" type="presParOf" srcId="{85FAC6E0-781B-48ED-B3F3-19FCB7D8E4F0}" destId="{0FAB0180-1275-4503-933D-DC8A600F4F6E}" srcOrd="0" destOrd="0" presId="urn:microsoft.com/office/officeart/2005/8/layout/venn1"/>
    <dgm:cxn modelId="{668998A9-93A8-431B-A099-6FCB8BFF76D1}" type="presParOf" srcId="{85FAC6E0-781B-48ED-B3F3-19FCB7D8E4F0}" destId="{6E08F246-A33C-4C37-90FE-A2C4DFF6892E}" srcOrd="1" destOrd="0" presId="urn:microsoft.com/office/officeart/2005/8/layout/venn1"/>
    <dgm:cxn modelId="{56953029-42C9-47C6-884E-CB01ABD26E63}" type="presParOf" srcId="{85FAC6E0-781B-48ED-B3F3-19FCB7D8E4F0}" destId="{4FD44B0D-F3C8-485D-9061-61A32B2CA178}" srcOrd="2" destOrd="0" presId="urn:microsoft.com/office/officeart/2005/8/layout/venn1"/>
    <dgm:cxn modelId="{520D08A1-29FE-4DE8-9C1D-9A2ED8CA79F2}" type="presParOf" srcId="{85FAC6E0-781B-48ED-B3F3-19FCB7D8E4F0}" destId="{C3F693DF-24DC-433F-AFCC-01372C2ED811}" srcOrd="3" destOrd="0" presId="urn:microsoft.com/office/officeart/2005/8/layout/venn1"/>
    <dgm:cxn modelId="{13BB6782-2A30-4222-BD62-A00105382AD0}" type="presParOf" srcId="{85FAC6E0-781B-48ED-B3F3-19FCB7D8E4F0}" destId="{02E5EABC-F87E-4051-B971-B75B7020C433}" srcOrd="4" destOrd="0" presId="urn:microsoft.com/office/officeart/2005/8/layout/venn1"/>
    <dgm:cxn modelId="{D096A7F9-219F-4FFF-B8E2-C54DAD2F266A}" type="presParOf" srcId="{85FAC6E0-781B-48ED-B3F3-19FCB7D8E4F0}" destId="{EB06AA09-73EE-482B-B4C3-EE4D10D2F52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45FF3-53D0-429D-A8FA-0F10999CA801}">
      <dsp:nvSpPr>
        <dsp:cNvPr id="0" name=""/>
        <dsp:cNvSpPr/>
      </dsp:nvSpPr>
      <dsp:spPr>
        <a:xfrm rot="5400000">
          <a:off x="4260711" y="-1689623"/>
          <a:ext cx="805457" cy="4389120"/>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Communication Teams Need Flexibility</a:t>
          </a:r>
          <a:endParaRPr lang="en-US" sz="1500" kern="1200" dirty="0"/>
        </a:p>
        <a:p>
          <a:pPr marL="114300" lvl="1" indent="-114300" algn="l" defTabSz="666750">
            <a:lnSpc>
              <a:spcPct val="90000"/>
            </a:lnSpc>
            <a:spcBef>
              <a:spcPct val="0"/>
            </a:spcBef>
            <a:spcAft>
              <a:spcPct val="15000"/>
            </a:spcAft>
            <a:buChar char="••"/>
          </a:pPr>
          <a:r>
            <a:rPr lang="en-US" sz="1500" kern="1200" dirty="0" smtClean="0"/>
            <a:t>Moving People and Resources</a:t>
          </a:r>
          <a:endParaRPr lang="en-US" sz="1500" kern="1200" dirty="0"/>
        </a:p>
      </dsp:txBody>
      <dsp:txXfrm rot="-5400000">
        <a:off x="2468880" y="141527"/>
        <a:ext cx="4349801" cy="726819"/>
      </dsp:txXfrm>
    </dsp:sp>
    <dsp:sp modelId="{5FA2FB3A-3325-4E4E-8C1B-3DD409B1BA74}">
      <dsp:nvSpPr>
        <dsp:cNvPr id="0" name=""/>
        <dsp:cNvSpPr/>
      </dsp:nvSpPr>
      <dsp:spPr>
        <a:xfrm>
          <a:off x="0" y="1525"/>
          <a:ext cx="2468880" cy="100682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WHO</a:t>
          </a:r>
          <a:endParaRPr lang="en-US" sz="3600" kern="1200" dirty="0"/>
        </a:p>
      </dsp:txBody>
      <dsp:txXfrm>
        <a:off x="49149" y="50674"/>
        <a:ext cx="2370582" cy="908524"/>
      </dsp:txXfrm>
    </dsp:sp>
    <dsp:sp modelId="{0AD1DDEA-F6CF-4D93-B07D-88F658ADABF2}">
      <dsp:nvSpPr>
        <dsp:cNvPr id="0" name=""/>
        <dsp:cNvSpPr/>
      </dsp:nvSpPr>
      <dsp:spPr>
        <a:xfrm rot="5400000">
          <a:off x="4260711" y="-632460"/>
          <a:ext cx="805457" cy="4389120"/>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Keep Up with New and Changing Information</a:t>
          </a:r>
          <a:endParaRPr lang="en-US" sz="1500" kern="1200" dirty="0"/>
        </a:p>
        <a:p>
          <a:pPr marL="114300" lvl="1" indent="-114300" algn="l" defTabSz="666750">
            <a:lnSpc>
              <a:spcPct val="90000"/>
            </a:lnSpc>
            <a:spcBef>
              <a:spcPct val="0"/>
            </a:spcBef>
            <a:spcAft>
              <a:spcPct val="15000"/>
            </a:spcAft>
            <a:buChar char="••"/>
          </a:pPr>
          <a:r>
            <a:rPr lang="en-US" sz="1500" kern="1200" dirty="0" smtClean="0"/>
            <a:t>Constantly Modify Strategy, Policies, Guidelines</a:t>
          </a:r>
          <a:endParaRPr lang="en-US" sz="1500" kern="1200" dirty="0"/>
        </a:p>
      </dsp:txBody>
      <dsp:txXfrm rot="-5400000">
        <a:off x="2468880" y="1198690"/>
        <a:ext cx="4349801" cy="726819"/>
      </dsp:txXfrm>
    </dsp:sp>
    <dsp:sp modelId="{67B7FA0A-F1F6-413A-AFD5-A16783FE1064}">
      <dsp:nvSpPr>
        <dsp:cNvPr id="0" name=""/>
        <dsp:cNvSpPr/>
      </dsp:nvSpPr>
      <dsp:spPr>
        <a:xfrm>
          <a:off x="0" y="1058688"/>
          <a:ext cx="2468880" cy="100682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WHAT</a:t>
          </a:r>
          <a:endParaRPr lang="en-US" sz="3600" kern="1200" dirty="0"/>
        </a:p>
      </dsp:txBody>
      <dsp:txXfrm>
        <a:off x="49149" y="1107837"/>
        <a:ext cx="2370582" cy="908524"/>
      </dsp:txXfrm>
    </dsp:sp>
    <dsp:sp modelId="{5A4FE84B-489B-4A56-99CB-4BBEDA01657E}">
      <dsp:nvSpPr>
        <dsp:cNvPr id="0" name=""/>
        <dsp:cNvSpPr/>
      </dsp:nvSpPr>
      <dsp:spPr>
        <a:xfrm rot="5400000">
          <a:off x="4260711" y="424703"/>
          <a:ext cx="805457" cy="4389120"/>
        </a:xfrm>
        <a:prstGeom prst="round2Same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Increasing Pace of Media Cycle</a:t>
          </a:r>
          <a:endParaRPr lang="en-US" sz="1500" kern="1200" dirty="0"/>
        </a:p>
        <a:p>
          <a:pPr marL="114300" lvl="1" indent="-114300" algn="l" defTabSz="666750">
            <a:lnSpc>
              <a:spcPct val="90000"/>
            </a:lnSpc>
            <a:spcBef>
              <a:spcPct val="0"/>
            </a:spcBef>
            <a:spcAft>
              <a:spcPct val="15000"/>
            </a:spcAft>
            <a:buChar char="••"/>
          </a:pPr>
          <a:r>
            <a:rPr lang="en-US" sz="1500" kern="1200" dirty="0" smtClean="0"/>
            <a:t>Decreasing Time for Decision-Making</a:t>
          </a:r>
          <a:endParaRPr lang="en-US" sz="1500" kern="1200" dirty="0"/>
        </a:p>
      </dsp:txBody>
      <dsp:txXfrm rot="-5400000">
        <a:off x="2468880" y="2255854"/>
        <a:ext cx="4349801" cy="726819"/>
      </dsp:txXfrm>
    </dsp:sp>
    <dsp:sp modelId="{148623D8-A15E-4F32-BAC9-6A0D36A85158}">
      <dsp:nvSpPr>
        <dsp:cNvPr id="0" name=""/>
        <dsp:cNvSpPr/>
      </dsp:nvSpPr>
      <dsp:spPr>
        <a:xfrm>
          <a:off x="0" y="2115852"/>
          <a:ext cx="2468880" cy="1006822"/>
        </a:xfrm>
        <a:prstGeom prst="roundRect">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smtClean="0"/>
            <a:t>WHEN</a:t>
          </a:r>
          <a:endParaRPr lang="en-US" sz="3600" kern="1200" dirty="0"/>
        </a:p>
      </dsp:txBody>
      <dsp:txXfrm>
        <a:off x="49149" y="2165001"/>
        <a:ext cx="2370582" cy="908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0180-1275-4503-933D-DC8A600F4F6E}">
      <dsp:nvSpPr>
        <dsp:cNvPr id="0" name=""/>
        <dsp:cNvSpPr/>
      </dsp:nvSpPr>
      <dsp:spPr>
        <a:xfrm>
          <a:off x="2530731" y="2153909"/>
          <a:ext cx="3230880" cy="3230880"/>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a:off x="2961515" y="2719313"/>
        <a:ext cx="2369312" cy="1453896"/>
      </dsp:txXfrm>
    </dsp:sp>
    <dsp:sp modelId="{4FD44B0D-F3C8-485D-9061-61A32B2CA178}">
      <dsp:nvSpPr>
        <dsp:cNvPr id="0" name=""/>
        <dsp:cNvSpPr/>
      </dsp:nvSpPr>
      <dsp:spPr>
        <a:xfrm>
          <a:off x="4998719" y="0"/>
          <a:ext cx="3230880" cy="323088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tabLst/>
          </a:pPr>
          <a:endParaRPr lang="en-US" sz="3200" kern="1200" dirty="0"/>
        </a:p>
      </dsp:txBody>
      <dsp:txXfrm>
        <a:off x="5986830" y="834643"/>
        <a:ext cx="1938528" cy="1776984"/>
      </dsp:txXfrm>
    </dsp:sp>
    <dsp:sp modelId="{02E5EABC-F87E-4051-B971-B75B7020C433}">
      <dsp:nvSpPr>
        <dsp:cNvPr id="0" name=""/>
        <dsp:cNvSpPr/>
      </dsp:nvSpPr>
      <dsp:spPr>
        <a:xfrm>
          <a:off x="0" y="10"/>
          <a:ext cx="3230880" cy="3230880"/>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a:off x="304241" y="834654"/>
        <a:ext cx="1938528" cy="1776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0180-1275-4503-933D-DC8A600F4F6E}">
      <dsp:nvSpPr>
        <dsp:cNvPr id="0" name=""/>
        <dsp:cNvSpPr/>
      </dsp:nvSpPr>
      <dsp:spPr>
        <a:xfrm>
          <a:off x="2537452" y="2153919"/>
          <a:ext cx="3230880" cy="3230880"/>
        </a:xfrm>
        <a:prstGeom prst="ellipse">
          <a:avLst/>
        </a:prstGeom>
        <a:solidFill>
          <a:srgbClr val="00206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a:off x="2968236" y="2719323"/>
        <a:ext cx="2369312" cy="1453896"/>
      </dsp:txXfrm>
    </dsp:sp>
    <dsp:sp modelId="{4FD44B0D-F3C8-485D-9061-61A32B2CA178}">
      <dsp:nvSpPr>
        <dsp:cNvPr id="0" name=""/>
        <dsp:cNvSpPr/>
      </dsp:nvSpPr>
      <dsp:spPr>
        <a:xfrm>
          <a:off x="4998719" y="0"/>
          <a:ext cx="3230880" cy="323088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422400">
            <a:lnSpc>
              <a:spcPct val="90000"/>
            </a:lnSpc>
            <a:spcBef>
              <a:spcPct val="0"/>
            </a:spcBef>
            <a:spcAft>
              <a:spcPct val="35000"/>
            </a:spcAft>
            <a:tabLst/>
          </a:pPr>
          <a:endParaRPr lang="en-US" sz="3200" kern="1200" dirty="0"/>
        </a:p>
      </dsp:txBody>
      <dsp:txXfrm>
        <a:off x="5986830" y="834643"/>
        <a:ext cx="1938528" cy="1776984"/>
      </dsp:txXfrm>
    </dsp:sp>
    <dsp:sp modelId="{02E5EABC-F87E-4051-B971-B75B7020C433}">
      <dsp:nvSpPr>
        <dsp:cNvPr id="0" name=""/>
        <dsp:cNvSpPr/>
      </dsp:nvSpPr>
      <dsp:spPr>
        <a:xfrm>
          <a:off x="0" y="10"/>
          <a:ext cx="3230880" cy="3230880"/>
        </a:xfrm>
        <a:prstGeom prst="ellipse">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en-US" sz="3200" kern="1200" dirty="0"/>
        </a:p>
      </dsp:txBody>
      <dsp:txXfrm>
        <a:off x="304241" y="834654"/>
        <a:ext cx="1938528" cy="177698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1C0184-4FCF-4366-BB35-FC228D730BFA}" type="datetimeFigureOut">
              <a:rPr lang="en-US" smtClean="0"/>
              <a:t>4/3/2016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9A06D7-DB0F-4CE2-82CC-04BFB6019827}" type="slidenum">
              <a:rPr lang="en-US" smtClean="0"/>
              <a:t>‹#›</a:t>
            </a:fld>
            <a:endParaRPr lang="en-US"/>
          </a:p>
        </p:txBody>
      </p:sp>
    </p:spTree>
    <p:extLst>
      <p:ext uri="{BB962C8B-B14F-4D97-AF65-F5344CB8AC3E}">
        <p14:creationId xmlns:p14="http://schemas.microsoft.com/office/powerpoint/2010/main" val="319275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p>
          <a:p>
            <a:endParaRPr lang="en-US" dirty="0" smtClean="0"/>
          </a:p>
          <a:p>
            <a:r>
              <a:rPr lang="en-US" dirty="0" smtClean="0"/>
              <a:t>Segue from Tim’s “crisis</a:t>
            </a:r>
            <a:r>
              <a:rPr lang="en-US" baseline="0" dirty="0" smtClean="0"/>
              <a:t> communication overview” presentation</a:t>
            </a: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1</a:t>
            </a:fld>
            <a:endParaRPr lang="en-US" dirty="0"/>
          </a:p>
        </p:txBody>
      </p:sp>
    </p:spTree>
    <p:extLst>
      <p:ext uri="{BB962C8B-B14F-4D97-AF65-F5344CB8AC3E}">
        <p14:creationId xmlns:p14="http://schemas.microsoft.com/office/powerpoint/2010/main" val="4250985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81682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a:t>Ultimately the, communication plans come down to the people you have in place to make your system work , and it doesn’t matter how big or small you company or organization is.....you need the right people at the right time making the right decisions and saying the right things at the right times. </a:t>
            </a:r>
            <a:r>
              <a:rPr lang="en-US" dirty="0" smtClean="0"/>
              <a:t>These might need to be different people on the SM</a:t>
            </a:r>
            <a:r>
              <a:rPr lang="en-US" baseline="0" dirty="0" smtClean="0"/>
              <a:t> team if goal is issue &amp; crisis management instead of marketing. </a:t>
            </a:r>
            <a:endParaRPr lang="en-US" dirty="0" smtClean="0"/>
          </a:p>
          <a:p>
            <a:r>
              <a:rPr lang="en-US" dirty="0" smtClean="0"/>
              <a:t> </a:t>
            </a:r>
            <a:r>
              <a:rPr lang="en-US" dirty="0"/>
              <a:t>So, let’s start at the very beginning, with the planning necessary in order to put the right people in place.</a:t>
            </a:r>
          </a:p>
          <a:p>
            <a:r>
              <a:rPr lang="en-US" dirty="0"/>
              <a:t>May need to re-examine your </a:t>
            </a:r>
            <a:r>
              <a:rPr lang="en-US" dirty="0" smtClean="0"/>
              <a:t>planning </a:t>
            </a:r>
            <a:r>
              <a:rPr lang="en-US" dirty="0"/>
              <a:t>chart and think about hierarchies </a:t>
            </a:r>
            <a:r>
              <a:rPr lang="en-US" dirty="0" smtClean="0"/>
              <a:t>differently when put together</a:t>
            </a:r>
            <a:r>
              <a:rPr lang="en-US" baseline="0" dirty="0" smtClean="0"/>
              <a:t> issue teams</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7581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986">
              <a:defRPr/>
            </a:pPr>
            <a:r>
              <a:rPr lang="en-US" dirty="0"/>
              <a:t>Start by doing active listening to gain insight with audience, but to be fully functional in social media with your organization comfortably in the drivers’ seat......need to be strategic...can ramp up or ramp down by having core responsibilities handled by 1 or more people, depending on budget and size/complexity, BUT need to have core components handled effectively AND DIFFERENTLY if you are brand marketing vs. handling sensitive crisis or issues management…choose different people, or if same people, have them put on different hat; change the goals in your plan!.</a:t>
            </a:r>
          </a:p>
          <a:p>
            <a:pPr defTabSz="889986">
              <a:defRPr/>
            </a:pPr>
            <a:r>
              <a:rPr lang="en-US" dirty="0"/>
              <a:t>In my opinion, this is part of what went wrong in the communication department with the recent Chipotle outbreak….social media a buzz with language….dude, what a bummer,  can’t get my burrito…..what’s a little e. coli compared to a day without a burrito……a little more serious corporate messaging needed…..stop selling and put health first….this is what is needed to maintain respect, trust, and ultimately protect brand.</a:t>
            </a:r>
          </a:p>
          <a:p>
            <a:pPr defTabSz="889986">
              <a:defRPr/>
            </a:pPr>
            <a:endParaRPr lang="en-US" dirty="0"/>
          </a:p>
          <a:p>
            <a:r>
              <a:rPr lang="en-US" dirty="0"/>
              <a:t>1.  Success is issue dependent for team, tone and objectives....some folks recommend coaxing out your issue audiences by using avatars.....research to get very specific ....married, gender, # of kids, education, travel, hobbies...how spend weekend &amp; what types of movies!!!!!....find better ways to relate and reach out</a:t>
            </a:r>
          </a:p>
          <a:p>
            <a:r>
              <a:rPr lang="en-US" dirty="0"/>
              <a:t>2. 60% of Americans are on </a:t>
            </a:r>
            <a:r>
              <a:rPr lang="en-US" dirty="0" err="1"/>
              <a:t>FaceBook</a:t>
            </a:r>
            <a:r>
              <a:rPr lang="en-US" dirty="0"/>
              <a:t>.....Then find out </a:t>
            </a:r>
            <a:r>
              <a:rPr lang="en-US" dirty="0" err="1"/>
              <a:t>geographics</a:t>
            </a:r>
            <a:r>
              <a:rPr lang="en-US" dirty="0"/>
              <a:t> or national ....use FB Ads Manager to estimate size.  If too small to handle, modify  &amp; change to reach, if too large, then break up into </a:t>
            </a:r>
            <a:r>
              <a:rPr lang="en-US" dirty="0" err="1"/>
              <a:t>subissues</a:t>
            </a:r>
            <a:endParaRPr lang="en-US" dirty="0"/>
          </a:p>
          <a:p>
            <a:r>
              <a:rPr lang="en-US" dirty="0"/>
              <a:t>3.  Ask customers what </a:t>
            </a:r>
            <a:r>
              <a:rPr lang="en-US" dirty="0" err="1"/>
              <a:t>sm</a:t>
            </a:r>
            <a:r>
              <a:rPr lang="en-US" dirty="0"/>
              <a:t> sites the use?  Podcasts?  blogs?</a:t>
            </a:r>
          </a:p>
          <a:p>
            <a:r>
              <a:rPr lang="en-US" dirty="0"/>
              <a:t>4.  Research online behavior...Pew Research Center...also can find globally other platforms &amp; country info</a:t>
            </a:r>
          </a:p>
          <a:p>
            <a:r>
              <a:rPr lang="en-US" dirty="0"/>
              <a:t>5.  Find your customer/audience (by issue!) </a:t>
            </a:r>
          </a:p>
          <a:p>
            <a:r>
              <a:rPr lang="en-US" dirty="0"/>
              <a:t>In FB can find a “lookalike” Audience to match your avatar &amp; go </a:t>
            </a:r>
          </a:p>
          <a:p>
            <a:r>
              <a:rPr lang="en-US" dirty="0"/>
              <a:t>Or </a:t>
            </a:r>
            <a:r>
              <a:rPr lang="en-US" dirty="0" err="1"/>
              <a:t>ads.Twitter</a:t>
            </a:r>
            <a:r>
              <a:rPr lang="en-US" dirty="0"/>
              <a:t> can lead to geographic, gender, keywords, interests, and influencer searches</a:t>
            </a:r>
          </a:p>
          <a:p>
            <a:r>
              <a:rPr lang="en-US" dirty="0"/>
              <a:t> </a:t>
            </a:r>
          </a:p>
          <a:p>
            <a:r>
              <a:rPr lang="en-US" dirty="0"/>
              <a:t>Talk a minute about personas/ avatars- really good tool to summarize research about a target audience ad help </a:t>
            </a:r>
            <a:r>
              <a:rPr lang="en-US" dirty="0" err="1"/>
              <a:t>s.m</a:t>
            </a:r>
            <a:r>
              <a:rPr lang="en-US" dirty="0"/>
              <a:t>. and regular marketers  see your organizations world from a single target person’s perspective.....Imp to note that you may be engaging different personas/avatars for  pre-crisis, during crisis and post crisis period , but compilation of those avatars will help you reach and </a:t>
            </a:r>
            <a:r>
              <a:rPr lang="en-US" dirty="0" err="1"/>
              <a:t>msg</a:t>
            </a:r>
            <a:endParaRPr lang="en-US" dirty="0"/>
          </a:p>
          <a:p>
            <a:r>
              <a:rPr lang="en-US" dirty="0"/>
              <a:t> </a:t>
            </a:r>
          </a:p>
          <a:p>
            <a:pPr defTabSz="889986">
              <a:defRPr/>
            </a:pPr>
            <a:endParaRPr lang="en-US" dirty="0"/>
          </a:p>
          <a:p>
            <a:pPr defTabSz="889986">
              <a:defRPr/>
            </a:pP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14</a:t>
            </a:fld>
            <a:endParaRPr lang="en-US"/>
          </a:p>
        </p:txBody>
      </p:sp>
    </p:spTree>
    <p:extLst>
      <p:ext uri="{BB962C8B-B14F-4D97-AF65-F5344CB8AC3E}">
        <p14:creationId xmlns:p14="http://schemas.microsoft.com/office/powerpoint/2010/main" val="160514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a:p>
            <a:pPr lvl="0"/>
            <a:endParaRPr lang="en-US" dirty="0" smtClean="0"/>
          </a:p>
          <a:p>
            <a:pPr lvl="0"/>
            <a:endParaRPr lang="en-US" dirty="0" smtClean="0"/>
          </a:p>
          <a:p>
            <a:pPr lvl="0"/>
            <a:endParaRPr lang="en-US" dirty="0" smtClean="0"/>
          </a:p>
          <a:p>
            <a:pPr lvl="0"/>
            <a:endParaRPr lang="en-US" dirty="0" smtClean="0"/>
          </a:p>
          <a:p>
            <a:pPr lvl="0"/>
            <a:endParaRPr lang="en-US" dirty="0" smtClean="0"/>
          </a:p>
          <a:p>
            <a:pPr lvl="0"/>
            <a:r>
              <a:rPr lang="en-US" dirty="0" smtClean="0"/>
              <a:t>Special note- issue here with some companies strictly forbidding even internal discourse on “problems” – no case study even within teams of that company- just bury it and forget it....no lessons learned.....archaic way of conducting business and esp. problematic in the </a:t>
            </a:r>
            <a:r>
              <a:rPr lang="en-US" dirty="0" err="1" smtClean="0"/>
              <a:t>s.m</a:t>
            </a:r>
            <a:r>
              <a:rPr lang="en-US" dirty="0" smtClean="0"/>
              <a:t>. era- </a:t>
            </a:r>
            <a:r>
              <a:rPr lang="en-US" dirty="0" err="1" smtClean="0"/>
              <a:t>cuz</a:t>
            </a:r>
            <a:r>
              <a:rPr lang="en-US" dirty="0" smtClean="0"/>
              <a:t> bad enough if happens once- but IF happens again in same manner----or keeps on happening= very difficult to recuperate and may even harm you with prompting litigation.</a:t>
            </a:r>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15</a:t>
            </a:fld>
            <a:endParaRPr lang="en-US"/>
          </a:p>
        </p:txBody>
      </p:sp>
    </p:spTree>
    <p:extLst>
      <p:ext uri="{BB962C8B-B14F-4D97-AF65-F5344CB8AC3E}">
        <p14:creationId xmlns:p14="http://schemas.microsoft.com/office/powerpoint/2010/main" val="3884215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Lawrence stated that 79 percent of companies believe they are only 12 months from a crisis, and 50 percent of those companies believe it will happen in the digital space - See more at: http://</a:t>
            </a:r>
          </a:p>
          <a:p>
            <a:r>
              <a:rPr lang="en-US" dirty="0" smtClean="0">
                <a:effectLst/>
              </a:rPr>
              <a:t>Dallas Lawrence (@</a:t>
            </a:r>
            <a:r>
              <a:rPr lang="en-US" dirty="0" err="1" smtClean="0">
                <a:effectLst/>
              </a:rPr>
              <a:t>dallaslawrence</a:t>
            </a:r>
            <a:r>
              <a:rPr lang="en-US" dirty="0" smtClean="0">
                <a:effectLst/>
              </a:rPr>
              <a:t>) 12/13/2013</a:t>
            </a:r>
          </a:p>
          <a:p>
            <a:endParaRPr lang="en-US" dirty="0" smtClean="0">
              <a:effectLst/>
            </a:endParaRPr>
          </a:p>
          <a:p>
            <a:pPr defTabSz="914282">
              <a:defRPr/>
            </a:pPr>
            <a:r>
              <a:rPr lang="en-US" altLang="en-US" dirty="0" smtClean="0"/>
              <a:t>SM is the ultimate corporate culture truth serum</a:t>
            </a:r>
          </a:p>
          <a:p>
            <a:endParaRPr lang="en-US" dirty="0" smtClean="0"/>
          </a:p>
        </p:txBody>
      </p:sp>
      <p:sp>
        <p:nvSpPr>
          <p:cNvPr id="4" name="Slide Number Placeholder 3"/>
          <p:cNvSpPr>
            <a:spLocks noGrp="1"/>
          </p:cNvSpPr>
          <p:nvPr>
            <p:ph type="sldNum" sz="quarter" idx="10"/>
          </p:nvPr>
        </p:nvSpPr>
        <p:spPr/>
        <p:txBody>
          <a:bodyPr/>
          <a:lstStyle/>
          <a:p>
            <a:fld id="{6A9A06D7-DB0F-4CE2-82CC-04BFB6019827}" type="slidenum">
              <a:rPr lang="en-US" smtClean="0"/>
              <a:t>17</a:t>
            </a:fld>
            <a:endParaRPr lang="en-US"/>
          </a:p>
        </p:txBody>
      </p:sp>
    </p:spTree>
    <p:extLst>
      <p:ext uri="{BB962C8B-B14F-4D97-AF65-F5344CB8AC3E}">
        <p14:creationId xmlns:p14="http://schemas.microsoft.com/office/powerpoint/2010/main" val="1113618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next role is that of accelerant. A similar crisis may have happened 20 years ago, but it would not have metastasized so quickly without social media. So Lawrence stresses we must be prepared to act immediately instead of waiting and seeing. </a:t>
            </a:r>
          </a:p>
          <a:p>
            <a:endParaRPr lang="en-US" dirty="0" smtClean="0">
              <a:effectLst/>
            </a:endParaRPr>
          </a:p>
          <a:p>
            <a:r>
              <a:rPr lang="en-US" dirty="0" smtClean="0">
                <a:effectLst/>
              </a:rPr>
              <a:t>The third and most important role social media plays is extinguisher. We can use social media effectively before, during, and after a crisis to mitigate the damage, and in some cases actually eliminate the crisis. - See more at: http://www.burrellesluce.com/freshideas/2013/12/14-tips-for-building-your-social-media-crisis-communications-plan/#sthash.tYi8I4un.dpufwww.burrellesluce.com/freshideas/2013/12/14-tips-for-building-your-social-media-crisis-communications-plan/#sthash.tYi8I4un.dpuf  </a:t>
            </a:r>
          </a:p>
          <a:p>
            <a:endParaRPr lang="en-US" dirty="0" smtClean="0">
              <a:effectLst/>
            </a:endParaRPr>
          </a:p>
          <a:p>
            <a:r>
              <a:rPr lang="en-US" dirty="0" smtClean="0">
                <a:effectLst/>
              </a:rPr>
              <a:t>Dallas Lawrence (@</a:t>
            </a:r>
            <a:r>
              <a:rPr lang="en-US" dirty="0" err="1" smtClean="0">
                <a:effectLst/>
              </a:rPr>
              <a:t>dallaslawrence</a:t>
            </a:r>
            <a:r>
              <a:rPr lang="en-US" dirty="0" smtClean="0">
                <a:effectLst/>
              </a:rPr>
              <a:t>) 12/13/2013</a:t>
            </a:r>
            <a:endParaRPr lang="en-US" dirty="0" smtClean="0"/>
          </a:p>
        </p:txBody>
      </p:sp>
      <p:sp>
        <p:nvSpPr>
          <p:cNvPr id="4" name="Slide Number Placeholder 3"/>
          <p:cNvSpPr>
            <a:spLocks noGrp="1"/>
          </p:cNvSpPr>
          <p:nvPr>
            <p:ph type="sldNum" sz="quarter" idx="10"/>
          </p:nvPr>
        </p:nvSpPr>
        <p:spPr/>
        <p:txBody>
          <a:bodyPr/>
          <a:lstStyle/>
          <a:p>
            <a:fld id="{6A9A06D7-DB0F-4CE2-82CC-04BFB6019827}" type="slidenum">
              <a:rPr lang="en-US" smtClean="0"/>
              <a:t>18</a:t>
            </a:fld>
            <a:endParaRPr lang="en-US"/>
          </a:p>
        </p:txBody>
      </p:sp>
    </p:spTree>
    <p:extLst>
      <p:ext uri="{BB962C8B-B14F-4D97-AF65-F5344CB8AC3E}">
        <p14:creationId xmlns:p14="http://schemas.microsoft.com/office/powerpoint/2010/main" val="1113618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a:defRPr/>
            </a:pPr>
            <a:r>
              <a:rPr lang="en-US" dirty="0" smtClean="0"/>
              <a:t>Adapt communication response process to social media timeframe</a:t>
            </a:r>
          </a:p>
          <a:p>
            <a:pPr defTabSz="914282">
              <a:defRPr/>
            </a:pPr>
            <a:r>
              <a:rPr lang="en-US" dirty="0" smtClean="0"/>
              <a:t>Operate in quickly to avoid an information vacuum, but don’t act before you know what to say</a:t>
            </a:r>
          </a:p>
          <a:p>
            <a:endParaRPr lang="en-US" dirty="0" smtClean="0"/>
          </a:p>
          <a:p>
            <a:pPr defTabSz="914282">
              <a:defRPr/>
            </a:pPr>
            <a:r>
              <a:rPr lang="en-US" dirty="0" smtClean="0"/>
              <a:t>Need a feedback loop on steroids</a:t>
            </a:r>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19</a:t>
            </a:fld>
            <a:endParaRPr lang="en-US"/>
          </a:p>
        </p:txBody>
      </p:sp>
    </p:spTree>
    <p:extLst>
      <p:ext uri="{BB962C8B-B14F-4D97-AF65-F5344CB8AC3E}">
        <p14:creationId xmlns:p14="http://schemas.microsoft.com/office/powerpoint/2010/main" val="41272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is it too late to plan?</a:t>
            </a:r>
          </a:p>
          <a:p>
            <a:endParaRPr lang="en-US" baseline="0" dirty="0" smtClean="0"/>
          </a:p>
          <a:p>
            <a:r>
              <a:rPr lang="en-US" baseline="0" dirty="0" smtClean="0"/>
              <a:t>When is it too late to respond? Planning will help prevent this.</a:t>
            </a:r>
          </a:p>
          <a:p>
            <a:endParaRPr lang="en-US" baseline="0" dirty="0" smtClean="0"/>
          </a:p>
          <a:p>
            <a:r>
              <a:rPr lang="en-US" dirty="0" smtClean="0"/>
              <a:t>If you don’t already</a:t>
            </a:r>
            <a:r>
              <a:rPr lang="en-US" baseline="0" dirty="0" smtClean="0"/>
              <a:t> have a list of all the company’s SM accounts in the regular SM plan, then make one!</a:t>
            </a:r>
          </a:p>
        </p:txBody>
      </p:sp>
      <p:sp>
        <p:nvSpPr>
          <p:cNvPr id="4" name="Slide Number Placeholder 3"/>
          <p:cNvSpPr>
            <a:spLocks noGrp="1"/>
          </p:cNvSpPr>
          <p:nvPr>
            <p:ph type="sldNum" sz="quarter" idx="10"/>
          </p:nvPr>
        </p:nvSpPr>
        <p:spPr/>
        <p:txBody>
          <a:bodyPr/>
          <a:lstStyle/>
          <a:p>
            <a:fld id="{6A9A06D7-DB0F-4CE2-82CC-04BFB6019827}" type="slidenum">
              <a:rPr lang="en-US" smtClean="0"/>
              <a:t>20</a:t>
            </a:fld>
            <a:endParaRPr lang="en-US"/>
          </a:p>
        </p:txBody>
      </p:sp>
    </p:spTree>
    <p:extLst>
      <p:ext uri="{BB962C8B-B14F-4D97-AF65-F5344CB8AC3E}">
        <p14:creationId xmlns:p14="http://schemas.microsoft.com/office/powerpoint/2010/main" val="1225397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and how will you:</a:t>
            </a:r>
          </a:p>
          <a:p>
            <a:pPr lvl="1"/>
            <a:r>
              <a:rPr lang="en-US" dirty="0" smtClean="0"/>
              <a:t>Monitor </a:t>
            </a:r>
          </a:p>
          <a:p>
            <a:pPr lvl="1"/>
            <a:r>
              <a:rPr lang="en-US" dirty="0" smtClean="0"/>
              <a:t>Engage</a:t>
            </a:r>
          </a:p>
          <a:p>
            <a:pPr lvl="1"/>
            <a:r>
              <a:rPr lang="en-US" dirty="0" smtClean="0"/>
              <a:t>Not engage </a:t>
            </a:r>
          </a:p>
          <a:p>
            <a:endParaRPr lang="en-US" dirty="0" smtClean="0">
              <a:effectLst/>
            </a:endParaRPr>
          </a:p>
          <a:p>
            <a:r>
              <a:rPr lang="en-US" dirty="0" smtClean="0"/>
              <a:t>Identify – more frequency?</a:t>
            </a:r>
            <a:r>
              <a:rPr lang="en-US" baseline="0" dirty="0" smtClean="0"/>
              <a:t>  Additional search terms for specific crises or issues?</a:t>
            </a:r>
          </a:p>
          <a:p>
            <a:r>
              <a:rPr lang="en-US" dirty="0" smtClean="0"/>
              <a:t>Does</a:t>
            </a:r>
            <a:r>
              <a:rPr lang="en-US" baseline="0" dirty="0" smtClean="0"/>
              <a:t> the normal SM policy take into consideration extra ordinary circumstances?</a:t>
            </a:r>
          </a:p>
          <a:p>
            <a:endParaRPr lang="en-US" dirty="0" smtClean="0">
              <a:effectLst/>
            </a:endParaRPr>
          </a:p>
          <a:p>
            <a:pPr defTabSz="914282">
              <a:defRPr/>
            </a:pPr>
            <a:r>
              <a:rPr lang="en-US" dirty="0" smtClean="0"/>
              <a:t>HOW: Use a social media management system (SMMS)</a:t>
            </a:r>
          </a:p>
          <a:p>
            <a:endParaRPr lang="en-US" dirty="0" smtClean="0"/>
          </a:p>
        </p:txBody>
      </p:sp>
      <p:sp>
        <p:nvSpPr>
          <p:cNvPr id="4" name="Slide Number Placeholder 3"/>
          <p:cNvSpPr>
            <a:spLocks noGrp="1"/>
          </p:cNvSpPr>
          <p:nvPr>
            <p:ph type="sldNum" sz="quarter" idx="10"/>
          </p:nvPr>
        </p:nvSpPr>
        <p:spPr/>
        <p:txBody>
          <a:bodyPr/>
          <a:lstStyle/>
          <a:p>
            <a:fld id="{6A9A06D7-DB0F-4CE2-82CC-04BFB6019827}" type="slidenum">
              <a:rPr lang="en-US" smtClean="0"/>
              <a:t>21</a:t>
            </a:fld>
            <a:endParaRPr lang="en-US"/>
          </a:p>
        </p:txBody>
      </p:sp>
    </p:spTree>
    <p:extLst>
      <p:ext uri="{BB962C8B-B14F-4D97-AF65-F5344CB8AC3E}">
        <p14:creationId xmlns:p14="http://schemas.microsoft.com/office/powerpoint/2010/main" val="1113618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9A06D7-DB0F-4CE2-82CC-04BFB6019827}" type="slidenum">
              <a:rPr lang="en-US" smtClean="0"/>
              <a:t>22</a:t>
            </a:fld>
            <a:endParaRPr lang="en-US"/>
          </a:p>
        </p:txBody>
      </p:sp>
    </p:spTree>
    <p:extLst>
      <p:ext uri="{BB962C8B-B14F-4D97-AF65-F5344CB8AC3E}">
        <p14:creationId xmlns:p14="http://schemas.microsoft.com/office/powerpoint/2010/main" val="1113618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released 3/2106 by a</a:t>
            </a:r>
            <a:r>
              <a:rPr lang="en-US" baseline="0" dirty="0" smtClean="0"/>
              <a:t> UK firm - </a:t>
            </a:r>
            <a:r>
              <a:rPr lang="en-US" dirty="0" smtClean="0"/>
              <a:t>Based on</a:t>
            </a:r>
            <a:r>
              <a:rPr lang="en-US" baseline="0" dirty="0" smtClean="0"/>
              <a:t> survey of 102 senior crisis professionals in 12 countries (including US)  who handled 2,000 crises of large organizations over the course of a year.</a:t>
            </a: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3</a:t>
            </a:fld>
            <a:endParaRPr lang="en-US" dirty="0"/>
          </a:p>
        </p:txBody>
      </p:sp>
    </p:spTree>
    <p:extLst>
      <p:ext uri="{BB962C8B-B14F-4D97-AF65-F5344CB8AC3E}">
        <p14:creationId xmlns:p14="http://schemas.microsoft.com/office/powerpoint/2010/main" val="283724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409700" y="693738"/>
            <a:ext cx="4032250" cy="3025775"/>
          </a:xfrm>
          <a:solidFill>
            <a:srgbClr val="FFFFFF"/>
          </a:solidFill>
          <a:ln/>
        </p:spPr>
      </p:sp>
      <p:sp>
        <p:nvSpPr>
          <p:cNvPr id="160771" name="Text Box 3"/>
          <p:cNvSpPr txBox="1">
            <a:spLocks noChangeArrowheads="1"/>
          </p:cNvSpPr>
          <p:nvPr/>
        </p:nvSpPr>
        <p:spPr bwMode="auto">
          <a:xfrm>
            <a:off x="914714" y="4200371"/>
            <a:ext cx="5022367" cy="4106680"/>
          </a:xfrm>
          <a:prstGeom prst="rect">
            <a:avLst/>
          </a:prstGeom>
          <a:noFill/>
          <a:ln w="9525">
            <a:noFill/>
            <a:miter lim="800000"/>
            <a:headEnd/>
            <a:tailEnd/>
          </a:ln>
        </p:spPr>
        <p:txBody>
          <a:bodyPr wrap="none" lIns="89703" tIns="44851" rIns="89703" bIns="44851" anchor="ct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a:defRPr/>
            </a:pPr>
            <a:r>
              <a:rPr lang="en-US" dirty="0" smtClean="0">
                <a:solidFill>
                  <a:prstClr val="black"/>
                </a:solidFill>
              </a:rPr>
              <a:t>Contact Amy Philpott for permission to use, 202-384-1840</a:t>
            </a:r>
            <a:endParaRPr lang="en-US" dirty="0">
              <a:solidFill>
                <a:prstClr val="black"/>
              </a:solidFill>
            </a:endParaRPr>
          </a:p>
        </p:txBody>
      </p:sp>
      <p:sp>
        <p:nvSpPr>
          <p:cNvPr id="6" name="Header Placeholder 5"/>
          <p:cNvSpPr>
            <a:spLocks noGrp="1"/>
          </p:cNvSpPr>
          <p:nvPr>
            <p:ph type="hdr" sz="quarter" idx="12"/>
          </p:nvPr>
        </p:nvSpPr>
        <p:spPr/>
        <p:txBody>
          <a:bodyPr/>
          <a:lstStyle/>
          <a:p>
            <a:pPr>
              <a:defRPr/>
            </a:pPr>
            <a:r>
              <a:rPr lang="en-US" dirty="0" smtClean="0">
                <a:solidFill>
                  <a:prstClr val="black"/>
                </a:solidFill>
              </a:rPr>
              <a:t>@2012WatsonMulhernLLC</a:t>
            </a:r>
            <a:endParaRPr lang="en-US" dirty="0">
              <a:solidFill>
                <a:prstClr val="black"/>
              </a:solidFill>
            </a:endParaRPr>
          </a:p>
        </p:txBody>
      </p:sp>
    </p:spTree>
    <p:extLst>
      <p:ext uri="{BB962C8B-B14F-4D97-AF65-F5344CB8AC3E}">
        <p14:creationId xmlns:p14="http://schemas.microsoft.com/office/powerpoint/2010/main" val="1342291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a:defRPr/>
            </a:pPr>
            <a:r>
              <a:rPr lang="en-US" dirty="0" smtClean="0"/>
              <a:t>Have clear employee rules and training for social media engagement in general, and specifically for engagement during a crisis</a:t>
            </a:r>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25</a:t>
            </a:fld>
            <a:endParaRPr lang="en-US"/>
          </a:p>
        </p:txBody>
      </p:sp>
    </p:spTree>
    <p:extLst>
      <p:ext uri="{BB962C8B-B14F-4D97-AF65-F5344CB8AC3E}">
        <p14:creationId xmlns:p14="http://schemas.microsoft.com/office/powerpoint/2010/main" val="259096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a:defRPr/>
            </a:pPr>
            <a:r>
              <a:rPr lang="en-US" dirty="0" smtClean="0"/>
              <a:t>Have clear employee rules and training for social media engagement in general, and specifically for engagement during a crisis</a:t>
            </a:r>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26</a:t>
            </a:fld>
            <a:endParaRPr lang="en-US"/>
          </a:p>
        </p:txBody>
      </p:sp>
    </p:spTree>
    <p:extLst>
      <p:ext uri="{BB962C8B-B14F-4D97-AF65-F5344CB8AC3E}">
        <p14:creationId xmlns:p14="http://schemas.microsoft.com/office/powerpoint/2010/main" val="2590964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54" eaLnBrk="0" hangingPunct="0">
              <a:defRPr sz="2400">
                <a:solidFill>
                  <a:schemeClr val="tx1"/>
                </a:solidFill>
                <a:latin typeface="Agency FB" pitchFamily="34" charset="0"/>
              </a:defRPr>
            </a:lvl1pPr>
            <a:lvl2pPr marL="728969" indent="-280372" defTabSz="909654" eaLnBrk="0" hangingPunct="0">
              <a:defRPr sz="2400">
                <a:solidFill>
                  <a:schemeClr val="tx1"/>
                </a:solidFill>
                <a:latin typeface="Agency FB" pitchFamily="34" charset="0"/>
              </a:defRPr>
            </a:lvl2pPr>
            <a:lvl3pPr marL="1121491" indent="-224298" defTabSz="909654" eaLnBrk="0" hangingPunct="0">
              <a:defRPr sz="2400">
                <a:solidFill>
                  <a:schemeClr val="tx1"/>
                </a:solidFill>
                <a:latin typeface="Agency FB" pitchFamily="34" charset="0"/>
              </a:defRPr>
            </a:lvl3pPr>
            <a:lvl4pPr marL="1570087" indent="-224298" defTabSz="909654" eaLnBrk="0" hangingPunct="0">
              <a:defRPr sz="2400">
                <a:solidFill>
                  <a:schemeClr val="tx1"/>
                </a:solidFill>
                <a:latin typeface="Agency FB" pitchFamily="34" charset="0"/>
              </a:defRPr>
            </a:lvl4pPr>
            <a:lvl5pPr marL="2018684" indent="-224298" defTabSz="909654" eaLnBrk="0" hangingPunct="0">
              <a:defRPr sz="2400">
                <a:solidFill>
                  <a:schemeClr val="tx1"/>
                </a:solidFill>
                <a:latin typeface="Agency FB" pitchFamily="34" charset="0"/>
              </a:defRPr>
            </a:lvl5pPr>
            <a:lvl6pPr marL="2467281" indent="-224298" defTabSz="909654" eaLnBrk="0" fontAlgn="base" hangingPunct="0">
              <a:spcBef>
                <a:spcPct val="0"/>
              </a:spcBef>
              <a:spcAft>
                <a:spcPct val="0"/>
              </a:spcAft>
              <a:defRPr sz="2400">
                <a:solidFill>
                  <a:schemeClr val="tx1"/>
                </a:solidFill>
                <a:latin typeface="Agency FB" pitchFamily="34" charset="0"/>
              </a:defRPr>
            </a:lvl6pPr>
            <a:lvl7pPr marL="2915877" indent="-224298" defTabSz="909654" eaLnBrk="0" fontAlgn="base" hangingPunct="0">
              <a:spcBef>
                <a:spcPct val="0"/>
              </a:spcBef>
              <a:spcAft>
                <a:spcPct val="0"/>
              </a:spcAft>
              <a:defRPr sz="2400">
                <a:solidFill>
                  <a:schemeClr val="tx1"/>
                </a:solidFill>
                <a:latin typeface="Agency FB" pitchFamily="34" charset="0"/>
              </a:defRPr>
            </a:lvl7pPr>
            <a:lvl8pPr marL="3364474" indent="-224298" defTabSz="909654" eaLnBrk="0" fontAlgn="base" hangingPunct="0">
              <a:spcBef>
                <a:spcPct val="0"/>
              </a:spcBef>
              <a:spcAft>
                <a:spcPct val="0"/>
              </a:spcAft>
              <a:defRPr sz="2400">
                <a:solidFill>
                  <a:schemeClr val="tx1"/>
                </a:solidFill>
                <a:latin typeface="Agency FB" pitchFamily="34" charset="0"/>
              </a:defRPr>
            </a:lvl8pPr>
            <a:lvl9pPr marL="3813070" indent="-224298" defTabSz="909654" eaLnBrk="0" fontAlgn="base" hangingPunct="0">
              <a:spcBef>
                <a:spcPct val="0"/>
              </a:spcBef>
              <a:spcAft>
                <a:spcPct val="0"/>
              </a:spcAft>
              <a:defRPr sz="2400">
                <a:solidFill>
                  <a:schemeClr val="tx1"/>
                </a:solidFill>
                <a:latin typeface="Agency FB" pitchFamily="34" charset="0"/>
              </a:defRPr>
            </a:lvl9pPr>
          </a:lstStyle>
          <a:p>
            <a:fld id="{0A69C72B-C17B-4B0D-A148-18F7E5480728}" type="slidenum">
              <a:rPr lang="en-US" altLang="en-US" sz="1100">
                <a:solidFill>
                  <a:prstClr val="black"/>
                </a:solidFill>
                <a:latin typeface="Times New Roman" pitchFamily="18" charset="0"/>
              </a:rPr>
              <a:pPr/>
              <a:t>27</a:t>
            </a:fld>
            <a:endParaRPr lang="en-US" altLang="en-US" sz="1100" dirty="0">
              <a:solidFill>
                <a:prstClr val="black"/>
              </a:solidFill>
              <a:latin typeface="Times New Roman" pitchFamily="18" charset="0"/>
            </a:endParaRPr>
          </a:p>
        </p:txBody>
      </p:sp>
    </p:spTree>
    <p:extLst>
      <p:ext uri="{BB962C8B-B14F-4D97-AF65-F5344CB8AC3E}">
        <p14:creationId xmlns:p14="http://schemas.microsoft.com/office/powerpoint/2010/main" val="233800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baseline="0" dirty="0" smtClean="0"/>
              <a:t> min</a:t>
            </a:r>
          </a:p>
          <a:p>
            <a:endParaRPr lang="en-US" baseline="0" dirty="0" smtClean="0"/>
          </a:p>
          <a:p>
            <a:r>
              <a:rPr lang="en-US" baseline="0" dirty="0" smtClean="0"/>
              <a:t>Final tips regarding plans, planning and social media:</a:t>
            </a:r>
          </a:p>
          <a:p>
            <a:pPr marL="228571" indent="-228571" defTabSz="914282">
              <a:buFont typeface="+mj-lt"/>
              <a:buAutoNum type="arabicPeriod"/>
              <a:defRPr/>
            </a:pPr>
            <a:r>
              <a:rPr lang="en-US" dirty="0" smtClean="0"/>
              <a:t>Stay grounded</a:t>
            </a:r>
            <a:r>
              <a:rPr lang="en-US" baseline="0" dirty="0" smtClean="0"/>
              <a:t> in the </a:t>
            </a:r>
            <a:r>
              <a:rPr lang="en-US" b="1" baseline="0" dirty="0" smtClean="0"/>
              <a:t>principles</a:t>
            </a:r>
            <a:r>
              <a:rPr lang="en-US" baseline="0" dirty="0" smtClean="0"/>
              <a:t> that Bill talked about, but…</a:t>
            </a:r>
          </a:p>
          <a:p>
            <a:pPr marL="228571" indent="-228571" defTabSz="914282">
              <a:buFont typeface="+mj-lt"/>
              <a:buAutoNum type="arabicPeriod"/>
              <a:defRPr/>
            </a:pPr>
            <a:r>
              <a:rPr lang="en-US" dirty="0" smtClean="0"/>
              <a:t>What works today, may not work tomorrow, so use your resources and decision-making structure to </a:t>
            </a:r>
            <a:r>
              <a:rPr lang="en-US" b="1" dirty="0" smtClean="0"/>
              <a:t>adapt.</a:t>
            </a:r>
          </a:p>
          <a:p>
            <a:pPr marL="228571" indent="-228571" defTabSz="914282">
              <a:buFont typeface="+mj-lt"/>
              <a:buAutoNum type="arabicPeriod"/>
              <a:defRPr/>
            </a:pPr>
            <a:r>
              <a:rPr lang="en-US" b="1" dirty="0" smtClean="0"/>
              <a:t>Social media </a:t>
            </a:r>
            <a:r>
              <a:rPr lang="en-US" b="0" dirty="0" smtClean="0"/>
              <a:t>is constantly changing</a:t>
            </a:r>
            <a:r>
              <a:rPr lang="en-US" b="0" baseline="0" dirty="0" smtClean="0"/>
              <a:t> so must stay on top of it in order to be able to use it when needed</a:t>
            </a:r>
            <a:endParaRPr lang="en-US" b="1" dirty="0" smtClean="0"/>
          </a:p>
          <a:p>
            <a:pPr marL="228571" indent="-228571" defTabSz="914282">
              <a:buFont typeface="+mj-lt"/>
              <a:buAutoNum type="arabicPeriod"/>
              <a:defRPr/>
            </a:pPr>
            <a:r>
              <a:rPr lang="en-US" dirty="0" smtClean="0"/>
              <a:t>Plans and planning require</a:t>
            </a:r>
            <a:r>
              <a:rPr lang="en-US" baseline="0" dirty="0" smtClean="0"/>
              <a:t> full support throughout the company – and especially from top management</a:t>
            </a:r>
          </a:p>
          <a:p>
            <a:pPr marL="228571" indent="-228571" defTabSz="914282">
              <a:buFont typeface="+mj-lt"/>
              <a:buAutoNum type="arabicPeriod"/>
              <a:defRPr/>
            </a:pPr>
            <a:r>
              <a:rPr lang="en-US" baseline="0" dirty="0" smtClean="0"/>
              <a:t>No plan is perfect. Use every opportunity to improve: include practices and postmortem in the plan</a:t>
            </a:r>
            <a:endParaRPr lang="en-US" dirty="0" smtClean="0"/>
          </a:p>
          <a:p>
            <a:pPr marL="228571" indent="-228571" defTabSz="914282">
              <a:buFont typeface="+mj-lt"/>
              <a:buAutoNum type="arabicPeriod"/>
              <a:defRPr/>
            </a:pPr>
            <a:r>
              <a:rPr lang="en-US" dirty="0" smtClean="0"/>
              <a:t>Plans</a:t>
            </a:r>
            <a:r>
              <a:rPr lang="en-US" baseline="0" dirty="0" smtClean="0"/>
              <a:t> must be </a:t>
            </a:r>
            <a:r>
              <a:rPr lang="en-US" b="1" baseline="0" dirty="0" smtClean="0"/>
              <a:t>periodically tested </a:t>
            </a:r>
            <a:r>
              <a:rPr lang="en-US" baseline="0" dirty="0" smtClean="0"/>
              <a:t>in order to keep them current with company practices and in order to maintain a state of readiness</a:t>
            </a:r>
          </a:p>
          <a:p>
            <a:pPr marL="685711" lvl="1" indent="-228571" defTabSz="914282">
              <a:buFont typeface="+mj-lt"/>
              <a:buAutoNum type="arabicPeriod"/>
              <a:defRPr/>
            </a:pPr>
            <a:r>
              <a:rPr lang="en-US" b="1" baseline="0" dirty="0" smtClean="0"/>
              <a:t>How</a:t>
            </a:r>
            <a:r>
              <a:rPr lang="en-US" baseline="0" dirty="0" smtClean="0"/>
              <a:t> a company tests its plan does </a:t>
            </a:r>
            <a:r>
              <a:rPr lang="en-US" b="1" baseline="0" dirty="0" smtClean="0"/>
              <a:t>matter</a:t>
            </a:r>
            <a:endParaRPr lang="en-US" b="1" dirty="0" smtClean="0"/>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28</a:t>
            </a:fld>
            <a:endParaRPr lang="en-US"/>
          </a:p>
        </p:txBody>
      </p:sp>
    </p:spTree>
    <p:extLst>
      <p:ext uri="{BB962C8B-B14F-4D97-AF65-F5344CB8AC3E}">
        <p14:creationId xmlns:p14="http://schemas.microsoft.com/office/powerpoint/2010/main" val="381682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has shaken up more than the response time ...also amplifies response by creating “Buzz’ or going “Viral</a:t>
            </a:r>
          </a:p>
        </p:txBody>
      </p:sp>
      <p:sp>
        <p:nvSpPr>
          <p:cNvPr id="4" name="Slide Number Placeholder 3"/>
          <p:cNvSpPr>
            <a:spLocks noGrp="1"/>
          </p:cNvSpPr>
          <p:nvPr>
            <p:ph type="sldNum" sz="quarter" idx="10"/>
          </p:nvPr>
        </p:nvSpPr>
        <p:spPr/>
        <p:txBody>
          <a:bodyPr/>
          <a:lstStyle/>
          <a:p>
            <a:fld id="{6A9A06D7-DB0F-4CE2-82CC-04BFB6019827}" type="slidenum">
              <a:rPr lang="en-US" smtClean="0"/>
              <a:t>29</a:t>
            </a:fld>
            <a:endParaRPr lang="en-US" dirty="0"/>
          </a:p>
        </p:txBody>
      </p:sp>
    </p:spTree>
    <p:extLst>
      <p:ext uri="{BB962C8B-B14F-4D97-AF65-F5344CB8AC3E}">
        <p14:creationId xmlns:p14="http://schemas.microsoft.com/office/powerpoint/2010/main" val="227797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30</a:t>
            </a:fld>
            <a:endParaRPr lang="en-US"/>
          </a:p>
        </p:txBody>
      </p:sp>
    </p:spTree>
    <p:extLst>
      <p:ext uri="{BB962C8B-B14F-4D97-AF65-F5344CB8AC3E}">
        <p14:creationId xmlns:p14="http://schemas.microsoft.com/office/powerpoint/2010/main" val="1457445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a:t>
            </a: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33</a:t>
            </a:fld>
            <a:endParaRPr lang="en-US"/>
          </a:p>
        </p:txBody>
      </p:sp>
    </p:spTree>
    <p:extLst>
      <p:ext uri="{BB962C8B-B14F-4D97-AF65-F5344CB8AC3E}">
        <p14:creationId xmlns:p14="http://schemas.microsoft.com/office/powerpoint/2010/main" val="39459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9 min</a:t>
            </a: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34</a:t>
            </a:fld>
            <a:endParaRPr lang="en-US"/>
          </a:p>
        </p:txBody>
      </p:sp>
    </p:spTree>
    <p:extLst>
      <p:ext uri="{BB962C8B-B14F-4D97-AF65-F5344CB8AC3E}">
        <p14:creationId xmlns:p14="http://schemas.microsoft.com/office/powerpoint/2010/main" val="1550063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to note these are large firms which usually indicates more resources to devote to crisis planning.</a:t>
            </a:r>
          </a:p>
          <a:p>
            <a:r>
              <a:rPr lang="en-US" baseline="0" dirty="0" smtClean="0"/>
              <a:t>In the Product failure and recall sector, only 12% large firms fully prepared!</a:t>
            </a:r>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4</a:t>
            </a:fld>
            <a:endParaRPr lang="en-US" dirty="0"/>
          </a:p>
        </p:txBody>
      </p:sp>
    </p:spTree>
    <p:extLst>
      <p:ext uri="{BB962C8B-B14F-4D97-AF65-F5344CB8AC3E}">
        <p14:creationId xmlns:p14="http://schemas.microsoft.com/office/powerpoint/2010/main" val="3440661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food risk differs somewhat from other risk issues and has more emotional components to it</a:t>
            </a:r>
          </a:p>
          <a:p>
            <a:r>
              <a:rPr lang="en-US" dirty="0"/>
              <a:t>...food risks are not perceived in the same manner as other risks due to the more intimate personal and cultural relationship we have with food and its nurturing component- every consumer has a unique relationship and attitude towards food and food safety based on their personal life history.</a:t>
            </a:r>
          </a:p>
          <a:p>
            <a:r>
              <a:rPr lang="en-US" dirty="0"/>
              <a:t>....also secondary issues with vulnerable populations...children, elderly, immune compromised, pets....these populations often don’t shop or prepare their own meals, so dependent on others to make good choices + consequences of bad choices, ie., foodborne illness, much more severe and complicated in these populations.....so perfect storm for heightened emotions....and we know that emotion and visceral reactions can cloud rationality and ability to communicate</a:t>
            </a:r>
          </a:p>
        </p:txBody>
      </p:sp>
      <p:sp>
        <p:nvSpPr>
          <p:cNvPr id="4" name="Slide Number Placeholder 3"/>
          <p:cNvSpPr>
            <a:spLocks noGrp="1"/>
          </p:cNvSpPr>
          <p:nvPr>
            <p:ph type="sldNum" sz="quarter" idx="10"/>
          </p:nvPr>
        </p:nvSpPr>
        <p:spPr/>
        <p:txBody>
          <a:bodyPr/>
          <a:lstStyle/>
          <a:p>
            <a:fld id="{6A9A06D7-DB0F-4CE2-82CC-04BFB6019827}" type="slidenum">
              <a:rPr lang="en-US" smtClean="0"/>
              <a:t>5</a:t>
            </a:fld>
            <a:endParaRPr lang="en-US" dirty="0"/>
          </a:p>
        </p:txBody>
      </p:sp>
    </p:spTree>
    <p:extLst>
      <p:ext uri="{BB962C8B-B14F-4D97-AF65-F5344CB8AC3E}">
        <p14:creationId xmlns:p14="http://schemas.microsoft.com/office/powerpoint/2010/main" val="400010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as networks and applications expand and change, communication today, both social and traditional is always evolving, and so should communication planning....this is all a work in progress to be revisited. </a:t>
            </a:r>
          </a:p>
          <a:p>
            <a:r>
              <a:rPr lang="en-US" dirty="0"/>
              <a:t> </a:t>
            </a:r>
          </a:p>
          <a:p>
            <a:r>
              <a:rPr lang="en-US" dirty="0"/>
              <a:t>Social media used to be an afterthought- throw out there and see what works.</a:t>
            </a:r>
          </a:p>
          <a:p>
            <a:r>
              <a:rPr lang="en-US" dirty="0"/>
              <a:t>Food safety news that used to take an entire day to transmit (I remember sitting at a fax machine for hours with press releases) is now shared instantly.</a:t>
            </a:r>
          </a:p>
          <a:p>
            <a:r>
              <a:rPr lang="en-US" dirty="0"/>
              <a:t>Food news is global news and impacts wide and diverse populations and supply chains.</a:t>
            </a:r>
          </a:p>
          <a:p>
            <a:r>
              <a:rPr lang="en-US" dirty="0"/>
              <a:t> </a:t>
            </a:r>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t>6</a:t>
            </a:fld>
            <a:endParaRPr lang="en-US" dirty="0"/>
          </a:p>
        </p:txBody>
      </p:sp>
    </p:spTree>
    <p:extLst>
      <p:ext uri="{BB962C8B-B14F-4D97-AF65-F5344CB8AC3E}">
        <p14:creationId xmlns:p14="http://schemas.microsoft.com/office/powerpoint/2010/main" val="1562886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2"/>
            <a:r>
              <a:rPr lang="en-US" dirty="0"/>
              <a:t>ck so loud and clear before. Now, with social media you get to hear the positive feedback as well, and get the opportunity to turn those negatives into positives - or at least neutrals.</a:t>
            </a:r>
          </a:p>
          <a:p>
            <a:pPr defTabSz="914282"/>
            <a:r>
              <a:rPr lang="en-US" dirty="0"/>
              <a:t>participating?taking the time for social media and making this investment in your business?  </a:t>
            </a:r>
          </a:p>
        </p:txBody>
      </p:sp>
      <p:sp>
        <p:nvSpPr>
          <p:cNvPr id="4" name="Slide Number Placeholder 3"/>
          <p:cNvSpPr>
            <a:spLocks noGrp="1"/>
          </p:cNvSpPr>
          <p:nvPr>
            <p:ph type="sldNum" sz="quarter" idx="10"/>
          </p:nvPr>
        </p:nvSpPr>
        <p:spPr/>
        <p:txBody>
          <a:bodyPr/>
          <a:lstStyle/>
          <a:p>
            <a:fld id="{6A9A06D7-DB0F-4CE2-82CC-04BFB6019827}" type="slidenum">
              <a:rPr lang="en-US" smtClean="0"/>
              <a:t>7</a:t>
            </a:fld>
            <a:endParaRPr lang="en-US" dirty="0"/>
          </a:p>
        </p:txBody>
      </p:sp>
    </p:spTree>
    <p:extLst>
      <p:ext uri="{BB962C8B-B14F-4D97-AF65-F5344CB8AC3E}">
        <p14:creationId xmlns:p14="http://schemas.microsoft.com/office/powerpoint/2010/main" val="341939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small can mean starting</a:t>
            </a:r>
            <a:r>
              <a:rPr lang="en-US" baseline="0" dirty="0" smtClean="0"/>
              <a:t> with your website-</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6A9A06D7-DB0F-4CE2-82CC-04BFB6019827}" type="slidenum">
              <a:rPr lang="en-US" smtClean="0"/>
              <a:t>8</a:t>
            </a:fld>
            <a:endParaRPr lang="en-US" dirty="0"/>
          </a:p>
        </p:txBody>
      </p:sp>
    </p:spTree>
    <p:extLst>
      <p:ext uri="{BB962C8B-B14F-4D97-AF65-F5344CB8AC3E}">
        <p14:creationId xmlns:p14="http://schemas.microsoft.com/office/powerpoint/2010/main" val="161813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986">
              <a:defRPr/>
            </a:pPr>
            <a:r>
              <a:rPr lang="en-US" baseline="0" dirty="0" smtClean="0"/>
              <a:t>Let’s explore a model for understanding how media communication has evolved.....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7913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 of the internet brings website development and beginning of social marketing</a:t>
            </a:r>
          </a:p>
          <a:p>
            <a:r>
              <a:rPr lang="en-US" baseline="0" dirty="0" smtClean="0"/>
              <a:t>Traditional relationships between marketing, social media and issue/crisis communication changing</a:t>
            </a:r>
          </a:p>
          <a:p>
            <a:pPr marL="228571" indent="-228571">
              <a:buFont typeface="+mj-lt"/>
              <a:buAutoNum type="arabicPeriod"/>
            </a:pPr>
            <a:endParaRPr lang="en-US" baseline="0" dirty="0" smtClean="0"/>
          </a:p>
          <a:p>
            <a:r>
              <a:rPr lang="en-US" dirty="0"/>
              <a:t>Goals of marketing, or branding, vs. food safety risk communication are different and impact effectiveness, such as in when following an emerging trend with a food product, either being used incorrectly used or in a recall situation, there needs to be a juncture to decide if FS related so emphasis changes from product based and company based, and from keeping consumers as customers to something more basic- i.e., keeping people safe!  (i.e. The plan doesn’t begin with a response; it begins with understanding the situation and potential impact on various audiences. Gather information and assess the situation before acting and you’ll be more effective</a:t>
            </a:r>
            <a:r>
              <a:rPr lang="en-US" dirty="0" smtClean="0"/>
              <a:t>!) Staff</a:t>
            </a:r>
            <a:r>
              <a:rPr lang="en-US" baseline="0" dirty="0" smtClean="0"/>
              <a:t> your response team carefully….when you are having individual conversations via twitter or even showing up in email, approach, tone, goal is different.</a:t>
            </a:r>
            <a:endParaRPr lang="en-US" dirty="0"/>
          </a:p>
          <a:p>
            <a:r>
              <a:rPr lang="en-US" dirty="0"/>
              <a:t> </a:t>
            </a:r>
          </a:p>
          <a:p>
            <a:pPr marL="228571" indent="-228571">
              <a:buFont typeface="+mj-lt"/>
              <a:buAutoNum type="arabicPeriod"/>
            </a:pPr>
            <a:r>
              <a:rPr lang="en-US" baseline="0" dirty="0" smtClean="0"/>
              <a:t>SM new- throw it out there &amp; hope it sticks!......process of changing the push to pull…used same tactics, something missing</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9A06D7-DB0F-4CE2-82CC-04BFB601982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16823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F6BD1D2B-EF2F-4962-92EA-F4E2AF931A12}" type="datetimeFigureOut">
              <a:rPr lang="en-US" smtClean="0"/>
              <a:t>4/3/2016</a:t>
            </a:fld>
            <a:endParaRPr lang="en-US"/>
          </a:p>
        </p:txBody>
      </p:sp>
      <p:sp>
        <p:nvSpPr>
          <p:cNvPr id="8" name="Slide Number Placeholder 7"/>
          <p:cNvSpPr>
            <a:spLocks noGrp="1"/>
          </p:cNvSpPr>
          <p:nvPr>
            <p:ph type="sldNum" sz="quarter" idx="11"/>
          </p:nvPr>
        </p:nvSpPr>
        <p:spPr/>
        <p:txBody>
          <a:bodyPr/>
          <a:lstStyle/>
          <a:p>
            <a:fld id="{F6600AFA-9D6E-4F62-A986-DEA9A79BE32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56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528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15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95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797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29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6BD1D2B-EF2F-4962-92EA-F4E2AF931A1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779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61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83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BD1D2B-EF2F-4962-92EA-F4E2AF931A1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00AFA-9D6E-4F62-A986-DEA9A79BE32B}"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6BD1D2B-EF2F-4962-92EA-F4E2AF931A1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00AFA-9D6E-4F62-A986-DEA9A79BE32B}"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6BD1D2B-EF2F-4962-92EA-F4E2AF931A12}" type="datetimeFigureOut">
              <a:rPr lang="en-US" smtClean="0"/>
              <a:t>4/3/2016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00AFA-9D6E-4F62-A986-DEA9A79BE32B}"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BD1D2B-EF2F-4962-92EA-F4E2AF931A12}" type="datetimeFigureOut">
              <a:rPr lang="en-US" smtClean="0"/>
              <a:t>4/3/2016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BD1D2B-EF2F-4962-92EA-F4E2AF931A12}" type="datetimeFigureOut">
              <a:rPr lang="en-US" smtClean="0"/>
              <a:t>4/3/2016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1D2B-EF2F-4962-92EA-F4E2AF931A1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BD1D2B-EF2F-4962-92EA-F4E2AF931A1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00AFA-9D6E-4F62-A986-DEA9A79BE3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F6BD1D2B-EF2F-4962-92EA-F4E2AF931A12}" type="datetimeFigureOut">
              <a:rPr lang="en-US" smtClean="0"/>
              <a:t>4/3/2016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6600AFA-9D6E-4F62-A986-DEA9A79BE32B}"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BD1D2B-EF2F-4962-92EA-F4E2AF931A12}" type="datetimeFigureOut">
              <a:rPr lang="en-US" smtClean="0">
                <a:solidFill>
                  <a:prstClr val="black">
                    <a:tint val="75000"/>
                  </a:prstClr>
                </a:solidFill>
              </a:rPr>
              <a:pPr/>
              <a:t>4/3/2016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00AFA-9D6E-4F62-A986-DEA9A79BE3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066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auv-ks.net/repository/docs/2016_01_28_141028_Final_version_Handbook_28-11-2014.pdf" TargetMode="External"/><Relationship Id="rId7" Type="http://schemas.openxmlformats.org/officeDocument/2006/relationships/hyperlink" Target="http://www.marketingprofs.com/smarttools/tool/1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get.simplymeasured.com/2016-social-planning.html#sm.000117lgf61byte2trzc9tg52xwmg" TargetMode="External"/><Relationship Id="rId5" Type="http://schemas.openxmlformats.org/officeDocument/2006/relationships/hyperlink" Target="http://www.efsa.europa.eu/sites/default/files/crisis_manual_160315.pdf" TargetMode="External"/><Relationship Id="rId4" Type="http://schemas.openxmlformats.org/officeDocument/2006/relationships/hyperlink" Target="http://www.foodinsight.org/foodsafetygui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socialfish.org/2010/11/social-media-response-triage/" TargetMode="External"/><Relationship Id="rId2" Type="http://schemas.openxmlformats.org/officeDocument/2006/relationships/hyperlink" Target="http://cksyme.com/how-to-put-together-a-social-media-triage-response-plan/" TargetMode="External"/><Relationship Id="rId1" Type="http://schemas.openxmlformats.org/officeDocument/2006/relationships/slideLayout" Target="../slideLayouts/slideLayout2.xml"/><Relationship Id="rId6" Type="http://schemas.openxmlformats.org/officeDocument/2006/relationships/hyperlink" Target="http://www.foodsafetymagazine.com/magazine-archive1/februarymarch-2014/why-utilizing-social-media-as-a-risk-mitigation-tool-is-a-e2809cmust-doe2809d/" TargetMode="External"/><Relationship Id="rId5" Type="http://schemas.openxmlformats.org/officeDocument/2006/relationships/hyperlink" Target="https://www.americanexpress.com/us/small-business/openforum/articles/employee-social-media-policy/" TargetMode="External"/><Relationship Id="rId4" Type="http://schemas.openxmlformats.org/officeDocument/2006/relationships/hyperlink" Target="http://blog.hirerabbit.com/5-great-corporate-social-media-policy-exampl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aphilpott@watsongreenllc.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mailto:donna.foodsafety@gmail.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1"/>
            <a:ext cx="8153400" cy="1981199"/>
          </a:xfrm>
        </p:spPr>
        <p:txBody>
          <a:bodyPr>
            <a:noAutofit/>
          </a:bodyPr>
          <a:lstStyle/>
          <a:p>
            <a:r>
              <a:rPr lang="en-US" sz="4000" b="1" dirty="0" smtClean="0"/>
              <a:t>Food Risk Communication </a:t>
            </a:r>
            <a:br>
              <a:rPr lang="en-US" sz="4000" b="1" dirty="0" smtClean="0"/>
            </a:br>
            <a:r>
              <a:rPr lang="en-US" sz="4000" b="1" dirty="0" smtClean="0"/>
              <a:t>Plans, Planning, and Social Media</a:t>
            </a:r>
            <a:endParaRPr lang="en-US" sz="4000" b="1" dirty="0"/>
          </a:p>
        </p:txBody>
      </p:sp>
      <p:sp>
        <p:nvSpPr>
          <p:cNvPr id="3" name="Subtitle 2"/>
          <p:cNvSpPr>
            <a:spLocks noGrp="1"/>
          </p:cNvSpPr>
          <p:nvPr>
            <p:ph type="subTitle" idx="1"/>
          </p:nvPr>
        </p:nvSpPr>
        <p:spPr>
          <a:xfrm>
            <a:off x="1371600" y="3886200"/>
            <a:ext cx="6400800" cy="2286000"/>
          </a:xfrm>
        </p:spPr>
        <p:txBody>
          <a:bodyPr/>
          <a:lstStyle/>
          <a:p>
            <a:r>
              <a:rPr lang="en-US" dirty="0" smtClean="0"/>
              <a:t>Tools for today’s </a:t>
            </a:r>
          </a:p>
          <a:p>
            <a:r>
              <a:rPr lang="en-US" dirty="0" smtClean="0"/>
              <a:t>food risk communication plan</a:t>
            </a:r>
          </a:p>
          <a:p>
            <a:endParaRPr lang="en-US" dirty="0" smtClean="0"/>
          </a:p>
          <a:p>
            <a:r>
              <a:rPr lang="en-US" sz="2000" dirty="0" smtClean="0"/>
              <a:t>Amy Philpott and Donna Rosenbaum</a:t>
            </a:r>
            <a:endParaRPr lang="en-US" sz="2000" dirty="0"/>
          </a:p>
        </p:txBody>
      </p:sp>
    </p:spTree>
    <p:extLst>
      <p:ext uri="{BB962C8B-B14F-4D97-AF65-F5344CB8AC3E}">
        <p14:creationId xmlns:p14="http://schemas.microsoft.com/office/powerpoint/2010/main" val="4229502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Start by Looking at Evolution </a:t>
            </a:r>
            <a:br>
              <a:rPr lang="en-US" sz="36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br>
            <a:r>
              <a:rPr lang="en-US" sz="36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of Media Communication</a:t>
            </a:r>
            <a:endParaRPr lang="en-US" sz="3600" b="1" dirty="0">
              <a:solidFill>
                <a:schemeClr val="tx2"/>
              </a:solidFill>
              <a:effectLst>
                <a:outerShdw blurRad="38100" dist="38100" dir="2700000" algn="tl">
                  <a:srgbClr val="000000">
                    <a:alpha val="43137"/>
                  </a:srgbClr>
                </a:outerShdw>
              </a:effectLst>
              <a:latin typeface="Palatino Linotype" panose="02040502050505030304" pitchFamily="18" charset="0"/>
            </a:endParaRPr>
          </a:p>
        </p:txBody>
      </p:sp>
      <p:sp>
        <p:nvSpPr>
          <p:cNvPr id="5" name="Content Placeholder 4"/>
          <p:cNvSpPr>
            <a:spLocks noGrp="1"/>
          </p:cNvSpPr>
          <p:nvPr>
            <p:ph idx="1"/>
          </p:nvPr>
        </p:nvSpPr>
        <p:spPr/>
        <p:txBody>
          <a:bodyPr/>
          <a:lstStyle/>
          <a:p>
            <a:pPr marL="0" indent="0">
              <a:buNone/>
            </a:pPr>
            <a:r>
              <a:rPr lang="en-US" dirty="0" smtClean="0"/>
              <a:t>This was Then -  </a:t>
            </a:r>
            <a:r>
              <a:rPr lang="en-US" dirty="0"/>
              <a:t>Before </a:t>
            </a:r>
            <a:r>
              <a:rPr lang="en-US" dirty="0" smtClean="0"/>
              <a:t>Internet &amp; Social Media</a:t>
            </a:r>
            <a:endParaRPr lang="en-US" dirty="0"/>
          </a:p>
          <a:p>
            <a:pPr lvl="8"/>
            <a:r>
              <a:rPr lang="en-US" dirty="0" smtClean="0"/>
              <a:t>Life was simple</a:t>
            </a:r>
          </a:p>
          <a:p>
            <a:pPr lvl="8"/>
            <a:r>
              <a:rPr lang="en-US" dirty="0" smtClean="0"/>
              <a:t>The universe was your brand</a:t>
            </a:r>
          </a:p>
          <a:p>
            <a:pPr lvl="8"/>
            <a:r>
              <a:rPr lang="en-US" dirty="0" smtClean="0"/>
              <a:t>Create and push content  </a:t>
            </a:r>
          </a:p>
          <a:p>
            <a:pPr lvl="8"/>
            <a:r>
              <a:rPr lang="en-US" dirty="0" smtClean="0"/>
              <a:t>Broadcast(radio &amp; TV) and print</a:t>
            </a:r>
          </a:p>
          <a:p>
            <a:pPr lvl="8"/>
            <a:endParaRPr lang="en-US" dirty="0"/>
          </a:p>
          <a:p>
            <a:pPr lvl="8"/>
            <a:endParaRPr lang="en-US" dirty="0" smtClean="0"/>
          </a:p>
          <a:p>
            <a:pPr lvl="8"/>
            <a:r>
              <a:rPr lang="en-US" sz="1800" dirty="0" smtClean="0"/>
              <a:t>Issues &amp; Crises were handled by satellite teams pulled in on as need basis</a:t>
            </a:r>
            <a:endParaRPr lang="en-US" sz="18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3" y="2781263"/>
            <a:ext cx="3230563"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568" y="4267200"/>
            <a:ext cx="1235075"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flipH="1">
            <a:off x="1221341" y="3961407"/>
            <a:ext cx="1673704" cy="923330"/>
          </a:xfrm>
          <a:prstGeom prst="rect">
            <a:avLst/>
          </a:prstGeom>
        </p:spPr>
        <p:txBody>
          <a:bodyPr wrap="square">
            <a:spAutoFit/>
          </a:bodyPr>
          <a:lstStyle/>
          <a:p>
            <a:pPr algn="ctr"/>
            <a:r>
              <a:rPr lang="en-US" dirty="0">
                <a:solidFill>
                  <a:prstClr val="black"/>
                </a:solidFill>
              </a:rPr>
              <a:t>Marketing Communication </a:t>
            </a:r>
            <a:r>
              <a:rPr lang="en-US" dirty="0" smtClean="0">
                <a:solidFill>
                  <a:prstClr val="black"/>
                </a:solidFill>
              </a:rPr>
              <a:t>Plan for Brand</a:t>
            </a:r>
            <a:endParaRPr lang="en-US" dirty="0">
              <a:solidFill>
                <a:prstClr val="black"/>
              </a:solidFill>
            </a:endParaRPr>
          </a:p>
        </p:txBody>
      </p:sp>
      <p:cxnSp>
        <p:nvCxnSpPr>
          <p:cNvPr id="10" name="Elbow Connector 9"/>
          <p:cNvCxnSpPr/>
          <p:nvPr/>
        </p:nvCxnSpPr>
        <p:spPr>
          <a:xfrm>
            <a:off x="3684105" y="4884737"/>
            <a:ext cx="914400" cy="914400"/>
          </a:xfrm>
          <a:prstGeom prst="bentConnector3">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835" y="5257800"/>
            <a:ext cx="12382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189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7227" y="33670"/>
            <a:ext cx="8229600" cy="1143000"/>
          </a:xfrm>
        </p:spPr>
        <p:txBody>
          <a:bodyPr>
            <a:noAutofit/>
          </a:bodyPr>
          <a:lstStyle/>
          <a:p>
            <a:r>
              <a:rPr lang="en-US" sz="32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This is recent past</a:t>
            </a:r>
            <a:br>
              <a:rPr lang="en-US" sz="32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br>
            <a:r>
              <a:rPr lang="en-US" sz="32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 Internet  &amp;  + Social Media</a:t>
            </a:r>
            <a:endParaRPr lang="en-US" sz="3200" b="1" dirty="0">
              <a:solidFill>
                <a:schemeClr val="tx2"/>
              </a:solidFill>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 1"/>
          <p:cNvGraphicFramePr/>
          <p:nvPr>
            <p:extLst>
              <p:ext uri="{D42A27DB-BD31-4B8C-83A1-F6EECF244321}">
                <p14:modId xmlns:p14="http://schemas.microsoft.com/office/powerpoint/2010/main" val="1171963008"/>
              </p:ext>
            </p:extLst>
          </p:nvPr>
        </p:nvGraphicFramePr>
        <p:xfrm>
          <a:off x="381000" y="1219200"/>
          <a:ext cx="8229600" cy="538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09600" y="2057400"/>
            <a:ext cx="2667000" cy="1384995"/>
          </a:xfrm>
          <a:prstGeom prst="rect">
            <a:avLst/>
          </a:prstGeom>
          <a:noFill/>
        </p:spPr>
        <p:txBody>
          <a:bodyPr wrap="square" rtlCol="0">
            <a:spAutoFit/>
          </a:bodyPr>
          <a:lstStyle/>
          <a:p>
            <a:pPr algn="ctr"/>
            <a:r>
              <a:rPr lang="en-US" sz="2800" b="1" dirty="0" smtClean="0">
                <a:solidFill>
                  <a:prstClr val="black"/>
                </a:solidFill>
              </a:rPr>
              <a:t>Marketing Communication Plan</a:t>
            </a:r>
            <a:endParaRPr lang="en-US" sz="2800" b="1" dirty="0">
              <a:solidFill>
                <a:prstClr val="black"/>
              </a:solidFill>
            </a:endParaRPr>
          </a:p>
        </p:txBody>
      </p:sp>
      <p:sp>
        <p:nvSpPr>
          <p:cNvPr id="5" name="TextBox 4"/>
          <p:cNvSpPr txBox="1"/>
          <p:nvPr/>
        </p:nvSpPr>
        <p:spPr>
          <a:xfrm>
            <a:off x="5715000" y="2066144"/>
            <a:ext cx="2590800" cy="1384995"/>
          </a:xfrm>
          <a:prstGeom prst="rect">
            <a:avLst/>
          </a:prstGeom>
          <a:noFill/>
        </p:spPr>
        <p:txBody>
          <a:bodyPr wrap="square" rtlCol="0">
            <a:spAutoFit/>
          </a:bodyPr>
          <a:lstStyle/>
          <a:p>
            <a:pPr algn="ctr"/>
            <a:r>
              <a:rPr lang="en-US" sz="2800" b="1" dirty="0" smtClean="0">
                <a:solidFill>
                  <a:prstClr val="black"/>
                </a:solidFill>
              </a:rPr>
              <a:t>Issue &amp; Crisis Communication</a:t>
            </a:r>
          </a:p>
          <a:p>
            <a:pPr algn="ctr"/>
            <a:r>
              <a:rPr lang="en-US" sz="2800" b="1" dirty="0" smtClean="0">
                <a:solidFill>
                  <a:prstClr val="black"/>
                </a:solidFill>
              </a:rPr>
              <a:t>Plan</a:t>
            </a:r>
            <a:endParaRPr lang="en-US" sz="2800" b="1" dirty="0">
              <a:solidFill>
                <a:prstClr val="black"/>
              </a:solidFill>
            </a:endParaRPr>
          </a:p>
        </p:txBody>
      </p:sp>
      <p:sp>
        <p:nvSpPr>
          <p:cNvPr id="6" name="TextBox 5"/>
          <p:cNvSpPr txBox="1"/>
          <p:nvPr/>
        </p:nvSpPr>
        <p:spPr>
          <a:xfrm>
            <a:off x="3124200" y="4191000"/>
            <a:ext cx="2667000" cy="1384995"/>
          </a:xfrm>
          <a:prstGeom prst="rect">
            <a:avLst/>
          </a:prstGeom>
          <a:noFill/>
        </p:spPr>
        <p:txBody>
          <a:bodyPr wrap="square" rtlCol="0">
            <a:spAutoFit/>
          </a:bodyPr>
          <a:lstStyle/>
          <a:p>
            <a:pPr algn="ctr"/>
            <a:r>
              <a:rPr lang="en-US" sz="2800" b="1" dirty="0" smtClean="0">
                <a:solidFill>
                  <a:prstClr val="white"/>
                </a:solidFill>
              </a:rPr>
              <a:t>Social </a:t>
            </a:r>
            <a:r>
              <a:rPr lang="en-US" sz="2800" b="1" dirty="0" smtClean="0">
                <a:solidFill>
                  <a:prstClr val="white"/>
                </a:solidFill>
              </a:rPr>
              <a:t>Media Team</a:t>
            </a:r>
            <a:r>
              <a:rPr lang="en-US" sz="2800" b="1" dirty="0" smtClean="0">
                <a:solidFill>
                  <a:prstClr val="white"/>
                </a:solidFill>
              </a:rPr>
              <a:t>: </a:t>
            </a:r>
            <a:endParaRPr lang="en-US" sz="2800" b="1" dirty="0" smtClean="0">
              <a:solidFill>
                <a:prstClr val="white"/>
              </a:solidFill>
            </a:endParaRPr>
          </a:p>
          <a:p>
            <a:pPr algn="ctr"/>
            <a:r>
              <a:rPr lang="en-US" sz="2800" b="1" dirty="0" smtClean="0">
                <a:solidFill>
                  <a:prstClr val="white"/>
                </a:solidFill>
              </a:rPr>
              <a:t>Tactic</a:t>
            </a:r>
            <a:r>
              <a:rPr lang="en-US" sz="2800" b="1" dirty="0" smtClean="0">
                <a:solidFill>
                  <a:prstClr val="white"/>
                </a:solidFill>
              </a:rPr>
              <a:t>, Audience</a:t>
            </a:r>
            <a:endParaRPr lang="en-US" sz="2800" b="1" dirty="0">
              <a:solidFill>
                <a:prstClr val="white"/>
              </a:solidFill>
            </a:endParaRPr>
          </a:p>
        </p:txBody>
      </p:sp>
      <p:cxnSp>
        <p:nvCxnSpPr>
          <p:cNvPr id="16" name="Straight Connector 15"/>
          <p:cNvCxnSpPr/>
          <p:nvPr/>
        </p:nvCxnSpPr>
        <p:spPr>
          <a:xfrm flipH="1">
            <a:off x="4532026" y="2507642"/>
            <a:ext cx="1" cy="934753"/>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617626" y="2507642"/>
            <a:ext cx="914400" cy="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7043" y="2507642"/>
            <a:ext cx="903157"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724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This is recent</a:t>
            </a:r>
            <a:endParaRPr lang="en-US" sz="3200" b="1" dirty="0">
              <a:solidFill>
                <a:schemeClr val="tx2"/>
              </a:solidFill>
              <a:effectLst>
                <a:outerShdw blurRad="38100" dist="38100" dir="2700000" algn="tl">
                  <a:srgbClr val="000000">
                    <a:alpha val="43137"/>
                  </a:srgbClr>
                </a:outerShdw>
              </a:effectLst>
              <a:latin typeface="Palatino Linotype" panose="02040502050505030304" pitchFamily="18" charset="0"/>
            </a:endParaRPr>
          </a:p>
        </p:txBody>
      </p:sp>
      <p:graphicFrame>
        <p:nvGraphicFramePr>
          <p:cNvPr id="2" name="Diagram 1"/>
          <p:cNvGraphicFramePr/>
          <p:nvPr>
            <p:extLst>
              <p:ext uri="{D42A27DB-BD31-4B8C-83A1-F6EECF244321}">
                <p14:modId xmlns:p14="http://schemas.microsoft.com/office/powerpoint/2010/main" val="3002159408"/>
              </p:ext>
            </p:extLst>
          </p:nvPr>
        </p:nvGraphicFramePr>
        <p:xfrm>
          <a:off x="381000" y="1219200"/>
          <a:ext cx="8229600" cy="538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09600" y="2044005"/>
            <a:ext cx="2667000" cy="1384995"/>
          </a:xfrm>
          <a:prstGeom prst="rect">
            <a:avLst/>
          </a:prstGeom>
          <a:noFill/>
        </p:spPr>
        <p:txBody>
          <a:bodyPr wrap="square" rtlCol="0">
            <a:spAutoFit/>
          </a:bodyPr>
          <a:lstStyle/>
          <a:p>
            <a:pPr algn="ctr"/>
            <a:r>
              <a:rPr lang="en-US" sz="2800" b="1" dirty="0" smtClean="0">
                <a:solidFill>
                  <a:prstClr val="black"/>
                </a:solidFill>
              </a:rPr>
              <a:t>Marketing Communication Plan</a:t>
            </a:r>
            <a:endParaRPr lang="en-US" sz="2800" b="1" dirty="0">
              <a:solidFill>
                <a:prstClr val="black"/>
              </a:solidFill>
            </a:endParaRPr>
          </a:p>
        </p:txBody>
      </p:sp>
      <p:sp>
        <p:nvSpPr>
          <p:cNvPr id="5" name="TextBox 4"/>
          <p:cNvSpPr txBox="1"/>
          <p:nvPr/>
        </p:nvSpPr>
        <p:spPr>
          <a:xfrm>
            <a:off x="5715000" y="2044005"/>
            <a:ext cx="2590800" cy="1384995"/>
          </a:xfrm>
          <a:prstGeom prst="rect">
            <a:avLst/>
          </a:prstGeom>
          <a:noFill/>
        </p:spPr>
        <p:txBody>
          <a:bodyPr wrap="square" rtlCol="0">
            <a:spAutoFit/>
          </a:bodyPr>
          <a:lstStyle/>
          <a:p>
            <a:pPr algn="ctr"/>
            <a:r>
              <a:rPr lang="en-US" sz="2800" b="1" dirty="0" smtClean="0">
                <a:solidFill>
                  <a:prstClr val="black"/>
                </a:solidFill>
              </a:rPr>
              <a:t>Issue &amp; Crisis Communication Plan</a:t>
            </a:r>
            <a:endParaRPr lang="en-US" sz="2800" b="1" dirty="0">
              <a:solidFill>
                <a:prstClr val="black"/>
              </a:solidFill>
            </a:endParaRPr>
          </a:p>
        </p:txBody>
      </p:sp>
      <p:sp>
        <p:nvSpPr>
          <p:cNvPr id="6" name="TextBox 5"/>
          <p:cNvSpPr txBox="1"/>
          <p:nvPr/>
        </p:nvSpPr>
        <p:spPr>
          <a:xfrm>
            <a:off x="3124200" y="4191000"/>
            <a:ext cx="2819400" cy="1384995"/>
          </a:xfrm>
          <a:prstGeom prst="rect">
            <a:avLst/>
          </a:prstGeom>
          <a:noFill/>
        </p:spPr>
        <p:txBody>
          <a:bodyPr wrap="square" rtlCol="0">
            <a:spAutoFit/>
          </a:bodyPr>
          <a:lstStyle/>
          <a:p>
            <a:pPr algn="ctr"/>
            <a:r>
              <a:rPr lang="en-US" sz="2800" b="1" dirty="0" smtClean="0">
                <a:solidFill>
                  <a:prstClr val="white"/>
                </a:solidFill>
              </a:rPr>
              <a:t>Social Media Plans: Strategy, Tactic, Audience</a:t>
            </a:r>
            <a:endParaRPr lang="en-US" sz="2800" b="1" dirty="0">
              <a:solidFill>
                <a:prstClr val="white"/>
              </a:solidFill>
            </a:endParaRPr>
          </a:p>
        </p:txBody>
      </p:sp>
      <p:cxnSp>
        <p:nvCxnSpPr>
          <p:cNvPr id="11" name="Straight Arrow Connector 10"/>
          <p:cNvCxnSpPr/>
          <p:nvPr/>
        </p:nvCxnSpPr>
        <p:spPr>
          <a:xfrm flipH="1">
            <a:off x="6175948" y="4478887"/>
            <a:ext cx="609600" cy="537613"/>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133600" y="4510009"/>
            <a:ext cx="609601" cy="526703"/>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57600" y="2736502"/>
            <a:ext cx="17526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8886" y="3352800"/>
            <a:ext cx="3530027" cy="338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1824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200" b="1" dirty="0" smtClean="0">
                <a:solidFill>
                  <a:schemeClr val="tx2"/>
                </a:solidFill>
                <a:effectLst>
                  <a:outerShdw blurRad="38100" dist="38100" dir="2700000" algn="tl">
                    <a:srgbClr val="000000">
                      <a:alpha val="43137"/>
                    </a:srgbClr>
                  </a:outerShdw>
                </a:effectLst>
                <a:latin typeface="Palatino Linotype" panose="02040502050505030304" pitchFamily="18" charset="0"/>
              </a:rPr>
              <a:t>This is now!</a:t>
            </a:r>
            <a:endParaRPr lang="en-US" sz="3200" b="1" dirty="0">
              <a:solidFill>
                <a:schemeClr val="tx2"/>
              </a:solidFill>
              <a:effectLst>
                <a:outerShdw blurRad="38100" dist="38100" dir="2700000" algn="tl">
                  <a:srgbClr val="000000">
                    <a:alpha val="43137"/>
                  </a:srgbClr>
                </a:outerShdw>
              </a:effectLst>
              <a:latin typeface="Palatino Linotype" panose="0204050205050503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64388"/>
            <a:ext cx="2438399"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49324"/>
            <a:ext cx="2438399"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188268"/>
            <a:ext cx="2441132" cy="244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375" y="4128975"/>
            <a:ext cx="2424225" cy="24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3047999" y="2514600"/>
            <a:ext cx="2819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096636" y="5334000"/>
            <a:ext cx="81915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133600" y="3687723"/>
            <a:ext cx="333374" cy="42434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400800" y="3702787"/>
            <a:ext cx="381000" cy="45446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5299" y="1905000"/>
            <a:ext cx="2667000" cy="1200329"/>
          </a:xfrm>
          <a:prstGeom prst="rect">
            <a:avLst/>
          </a:prstGeom>
          <a:noFill/>
        </p:spPr>
        <p:txBody>
          <a:bodyPr wrap="square" rtlCol="0">
            <a:spAutoFit/>
          </a:bodyPr>
          <a:lstStyle/>
          <a:p>
            <a:pPr algn="ctr"/>
            <a:r>
              <a:rPr lang="en-US" sz="2400" b="1" dirty="0" smtClean="0">
                <a:solidFill>
                  <a:prstClr val="black"/>
                </a:solidFill>
              </a:rPr>
              <a:t>Marketing Communication Plan</a:t>
            </a:r>
            <a:endParaRPr lang="en-US" sz="2400" b="1" dirty="0">
              <a:solidFill>
                <a:prstClr val="black"/>
              </a:solidFill>
            </a:endParaRPr>
          </a:p>
        </p:txBody>
      </p:sp>
      <p:sp>
        <p:nvSpPr>
          <p:cNvPr id="33" name="TextBox 32"/>
          <p:cNvSpPr txBox="1"/>
          <p:nvPr/>
        </p:nvSpPr>
        <p:spPr>
          <a:xfrm>
            <a:off x="5791200" y="1905000"/>
            <a:ext cx="2590800" cy="1200329"/>
          </a:xfrm>
          <a:prstGeom prst="rect">
            <a:avLst/>
          </a:prstGeom>
          <a:noFill/>
        </p:spPr>
        <p:txBody>
          <a:bodyPr wrap="square" rtlCol="0">
            <a:spAutoFit/>
          </a:bodyPr>
          <a:lstStyle/>
          <a:p>
            <a:pPr algn="ctr"/>
            <a:r>
              <a:rPr lang="en-US" sz="2400" b="1" dirty="0" smtClean="0">
                <a:solidFill>
                  <a:prstClr val="black"/>
                </a:solidFill>
              </a:rPr>
              <a:t>Issue &amp; Crisis Communication Plan</a:t>
            </a:r>
            <a:endParaRPr lang="en-US" sz="2400" b="1" dirty="0">
              <a:solidFill>
                <a:prstClr val="black"/>
              </a:solidFill>
            </a:endParaRPr>
          </a:p>
        </p:txBody>
      </p:sp>
      <p:sp>
        <p:nvSpPr>
          <p:cNvPr id="34" name="TextBox 33"/>
          <p:cNvSpPr txBox="1"/>
          <p:nvPr/>
        </p:nvSpPr>
        <p:spPr>
          <a:xfrm>
            <a:off x="1756142" y="4624004"/>
            <a:ext cx="2208030" cy="1569660"/>
          </a:xfrm>
          <a:prstGeom prst="rect">
            <a:avLst/>
          </a:prstGeom>
          <a:noFill/>
        </p:spPr>
        <p:txBody>
          <a:bodyPr wrap="square" rtlCol="0">
            <a:spAutoFit/>
          </a:bodyPr>
          <a:lstStyle/>
          <a:p>
            <a:pPr algn="ctr"/>
            <a:r>
              <a:rPr lang="en-US" sz="2400" b="1" dirty="0" smtClean="0">
                <a:solidFill>
                  <a:prstClr val="white"/>
                </a:solidFill>
              </a:rPr>
              <a:t>Social Media Teams: Strategy, Tactic, Audience</a:t>
            </a:r>
            <a:endParaRPr lang="en-US" sz="2400" b="1" dirty="0">
              <a:solidFill>
                <a:prstClr val="white"/>
              </a:solidFill>
            </a:endParaRPr>
          </a:p>
        </p:txBody>
      </p:sp>
      <p:sp>
        <p:nvSpPr>
          <p:cNvPr id="35" name="TextBox 34"/>
          <p:cNvSpPr txBox="1"/>
          <p:nvPr/>
        </p:nvSpPr>
        <p:spPr>
          <a:xfrm>
            <a:off x="5107170" y="4724400"/>
            <a:ext cx="2208030" cy="1569660"/>
          </a:xfrm>
          <a:prstGeom prst="rect">
            <a:avLst/>
          </a:prstGeom>
          <a:noFill/>
        </p:spPr>
        <p:txBody>
          <a:bodyPr wrap="square" rtlCol="0">
            <a:spAutoFit/>
          </a:bodyPr>
          <a:lstStyle/>
          <a:p>
            <a:pPr algn="ctr"/>
            <a:r>
              <a:rPr lang="en-US" sz="2400" b="1" dirty="0" smtClean="0">
                <a:solidFill>
                  <a:prstClr val="white"/>
                </a:solidFill>
              </a:rPr>
              <a:t>Social Media Teams: Strategy, Tactic, Audience</a:t>
            </a:r>
            <a:endParaRPr lang="en-US" sz="2400" b="1" dirty="0">
              <a:solidFill>
                <a:prstClr val="white"/>
              </a:solidFill>
            </a:endParaRPr>
          </a:p>
        </p:txBody>
      </p:sp>
    </p:spTree>
    <p:extLst>
      <p:ext uri="{BB962C8B-B14F-4D97-AF65-F5344CB8AC3E}">
        <p14:creationId xmlns:p14="http://schemas.microsoft.com/office/powerpoint/2010/main" val="4006987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sz="3200" b="1" dirty="0" smtClean="0"/>
              <a:t>Of Teamwork &amp; Avatars</a:t>
            </a:r>
            <a:endParaRPr lang="en-US" sz="3200" b="1" dirty="0"/>
          </a:p>
        </p:txBody>
      </p:sp>
      <p:sp>
        <p:nvSpPr>
          <p:cNvPr id="3" name="Rectangle 2"/>
          <p:cNvSpPr/>
          <p:nvPr/>
        </p:nvSpPr>
        <p:spPr>
          <a:xfrm>
            <a:off x="685800" y="1295400"/>
            <a:ext cx="7772400" cy="5293757"/>
          </a:xfrm>
          <a:prstGeom prst="rect">
            <a:avLst/>
          </a:prstGeom>
        </p:spPr>
        <p:txBody>
          <a:bodyPr wrap="square">
            <a:spAutoFit/>
          </a:bodyPr>
          <a:lstStyle/>
          <a:p>
            <a:r>
              <a:rPr lang="en-US" sz="2000" b="1" dirty="0" smtClean="0"/>
              <a:t>Social Media Team Core Functions</a:t>
            </a:r>
            <a:r>
              <a:rPr lang="en-US" sz="2000" dirty="0" smtClean="0"/>
              <a:t>:</a:t>
            </a:r>
          </a:p>
          <a:p>
            <a:pPr marL="342900" indent="-342900">
              <a:buFont typeface="+mj-lt"/>
              <a:buAutoNum type="arabicPeriod"/>
            </a:pPr>
            <a:r>
              <a:rPr lang="en-US" sz="2000" b="1" dirty="0" smtClean="0"/>
              <a:t>Community </a:t>
            </a:r>
            <a:r>
              <a:rPr lang="en-US" sz="2000" b="1" dirty="0"/>
              <a:t>Manager </a:t>
            </a:r>
            <a:r>
              <a:rPr lang="en-US" sz="2000" dirty="0"/>
              <a:t>- </a:t>
            </a:r>
            <a:r>
              <a:rPr lang="en-US" sz="2000" dirty="0" smtClean="0"/>
              <a:t>spends </a:t>
            </a:r>
            <a:r>
              <a:rPr lang="en-US" sz="2000" dirty="0"/>
              <a:t>time online with customers, fans, perspective audiences, your industry/issue </a:t>
            </a:r>
            <a:r>
              <a:rPr lang="en-US" sz="2000" dirty="0" smtClean="0"/>
              <a:t>influencers</a:t>
            </a:r>
            <a:endParaRPr lang="en-US" sz="2000" dirty="0"/>
          </a:p>
          <a:p>
            <a:pPr marL="342900" indent="-342900">
              <a:buFont typeface="+mj-lt"/>
              <a:buAutoNum type="arabicPeriod"/>
            </a:pPr>
            <a:r>
              <a:rPr lang="en-US" sz="2000" b="1" dirty="0"/>
              <a:t>Strategist</a:t>
            </a:r>
            <a:r>
              <a:rPr lang="en-US" sz="2000" dirty="0"/>
              <a:t> – </a:t>
            </a:r>
            <a:r>
              <a:rPr lang="en-US" sz="2000" dirty="0" smtClean="0"/>
              <a:t>decides </a:t>
            </a:r>
            <a:r>
              <a:rPr lang="en-US" sz="2000" dirty="0"/>
              <a:t>on targets, audiences, what platforms to use and how often to post</a:t>
            </a:r>
          </a:p>
          <a:p>
            <a:pPr marL="342900" indent="-342900">
              <a:buFont typeface="+mj-lt"/>
              <a:buAutoNum type="arabicPeriod"/>
            </a:pPr>
            <a:r>
              <a:rPr lang="en-US" sz="2000" b="1" dirty="0"/>
              <a:t>Analyst</a:t>
            </a:r>
            <a:r>
              <a:rPr lang="en-US" sz="2000" dirty="0"/>
              <a:t>- </a:t>
            </a:r>
            <a:r>
              <a:rPr lang="en-US" sz="2000" dirty="0" smtClean="0"/>
              <a:t>tracks what competitors </a:t>
            </a:r>
            <a:r>
              <a:rPr lang="en-US" sz="2000" dirty="0"/>
              <a:t>doing, best practices and opportunities, tactics and </a:t>
            </a:r>
            <a:r>
              <a:rPr lang="en-US" sz="2000" dirty="0" smtClean="0"/>
              <a:t>creates measurements/reports</a:t>
            </a:r>
            <a:endParaRPr lang="en-US" sz="2000" dirty="0"/>
          </a:p>
          <a:p>
            <a:pPr marL="342900" indent="-342900">
              <a:buFont typeface="+mj-lt"/>
              <a:buAutoNum type="arabicPeriod"/>
            </a:pPr>
            <a:r>
              <a:rPr lang="en-US" sz="2000" b="1" dirty="0"/>
              <a:t>Content </a:t>
            </a:r>
            <a:r>
              <a:rPr lang="en-US" sz="2000" b="1" dirty="0" smtClean="0"/>
              <a:t>Creator</a:t>
            </a:r>
            <a:r>
              <a:rPr lang="en-US" sz="2000" dirty="0" smtClean="0"/>
              <a:t>-messaging specific to context, audience, platform </a:t>
            </a:r>
            <a:endParaRPr lang="en-US" sz="2000" dirty="0"/>
          </a:p>
          <a:p>
            <a:endParaRPr lang="en-US" sz="2000" dirty="0" smtClean="0"/>
          </a:p>
          <a:p>
            <a:r>
              <a:rPr lang="en-US" sz="2000" b="1" dirty="0" smtClean="0"/>
              <a:t>Consider Using Avatars:</a:t>
            </a:r>
          </a:p>
          <a:p>
            <a:pPr marL="342900" indent="-342900">
              <a:buFont typeface="+mj-lt"/>
              <a:buAutoNum type="arabicPeriod"/>
            </a:pPr>
            <a:r>
              <a:rPr lang="en-US" sz="2000" b="1" dirty="0" smtClean="0"/>
              <a:t>Coax out your issues </a:t>
            </a:r>
            <a:r>
              <a:rPr lang="en-US" sz="2000" dirty="0" smtClean="0"/>
              <a:t>by doing specialized audience research and role-playing</a:t>
            </a:r>
          </a:p>
          <a:p>
            <a:pPr marL="342900" indent="-342900">
              <a:buFont typeface="+mj-lt"/>
              <a:buAutoNum type="arabicPeriod"/>
            </a:pPr>
            <a:r>
              <a:rPr lang="en-US" sz="2000" b="1" dirty="0" smtClean="0"/>
              <a:t>Avatar</a:t>
            </a:r>
            <a:r>
              <a:rPr lang="en-US" sz="2000" dirty="0" smtClean="0"/>
              <a:t> character description </a:t>
            </a:r>
            <a:r>
              <a:rPr lang="en-US" sz="2000" b="1" dirty="0" smtClean="0"/>
              <a:t>write-ups</a:t>
            </a:r>
          </a:p>
          <a:p>
            <a:pPr marL="342900" indent="-342900">
              <a:buFont typeface="+mj-lt"/>
              <a:buAutoNum type="arabicPeriod"/>
            </a:pPr>
            <a:r>
              <a:rPr lang="en-US" sz="2000" b="1" dirty="0" smtClean="0"/>
              <a:t>Avatar role-playing </a:t>
            </a:r>
          </a:p>
          <a:p>
            <a:pPr marL="342900" indent="-342900">
              <a:buFont typeface="+mj-lt"/>
              <a:buAutoNum type="arabicPeriod"/>
            </a:pPr>
            <a:r>
              <a:rPr lang="en-US" sz="2000" b="1" dirty="0" smtClean="0"/>
              <a:t>Bonus</a:t>
            </a:r>
            <a:r>
              <a:rPr lang="en-US" sz="2000" dirty="0" smtClean="0"/>
              <a:t> - Avatars can help find more similar customers/audience for marketing</a:t>
            </a:r>
            <a:endParaRPr lang="en-US" dirty="0" smtClean="0"/>
          </a:p>
          <a:p>
            <a:endParaRPr lang="en-US" dirty="0"/>
          </a:p>
        </p:txBody>
      </p:sp>
    </p:spTree>
    <p:extLst>
      <p:ext uri="{BB962C8B-B14F-4D97-AF65-F5344CB8AC3E}">
        <p14:creationId xmlns:p14="http://schemas.microsoft.com/office/powerpoint/2010/main" val="3163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lang="en-US" sz="3200" b="1" dirty="0" smtClean="0"/>
              <a:t>Benefits of Social Media</a:t>
            </a:r>
            <a:endParaRPr lang="en-US" sz="3200" b="1" dirty="0"/>
          </a:p>
        </p:txBody>
      </p:sp>
      <p:sp>
        <p:nvSpPr>
          <p:cNvPr id="3" name="Content Placeholder 2"/>
          <p:cNvSpPr>
            <a:spLocks noGrp="1"/>
          </p:cNvSpPr>
          <p:nvPr>
            <p:ph idx="1"/>
          </p:nvPr>
        </p:nvSpPr>
        <p:spPr>
          <a:xfrm>
            <a:off x="437745" y="1066800"/>
            <a:ext cx="8229600" cy="5410200"/>
          </a:xfrm>
        </p:spPr>
        <p:txBody>
          <a:bodyPr>
            <a:normAutofit lnSpcReduction="10000"/>
          </a:bodyPr>
          <a:lstStyle/>
          <a:p>
            <a:endParaRPr lang="en-US" sz="1800" dirty="0" smtClean="0"/>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Makes </a:t>
            </a:r>
            <a:r>
              <a:rPr lang="en-US" sz="1800" dirty="0">
                <a:effectLst>
                  <a:outerShdw blurRad="38100" dist="38100" dir="2700000" algn="tl">
                    <a:srgbClr val="000000">
                      <a:alpha val="43137"/>
                    </a:srgbClr>
                  </a:outerShdw>
                </a:effectLst>
              </a:rPr>
              <a:t>decision-making </a:t>
            </a:r>
            <a:r>
              <a:rPr lang="en-US" sz="1800" dirty="0" smtClean="0">
                <a:effectLst>
                  <a:outerShdw blurRad="38100" dist="38100" dir="2700000" algn="tl">
                    <a:srgbClr val="000000">
                      <a:alpha val="43137"/>
                    </a:srgbClr>
                  </a:outerShdw>
                </a:effectLst>
              </a:rPr>
              <a:t>easier</a:t>
            </a:r>
            <a:endParaRPr lang="en-US" sz="1800" dirty="0">
              <a:effectLst>
                <a:outerShdw blurRad="38100" dist="38100" dir="2700000" algn="tl">
                  <a:srgbClr val="000000">
                    <a:alpha val="43137"/>
                  </a:srgbClr>
                </a:outerShdw>
              </a:effectLst>
            </a:endParaRPr>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Develops </a:t>
            </a:r>
            <a:r>
              <a:rPr lang="en-US" sz="1800" dirty="0">
                <a:effectLst>
                  <a:outerShdw blurRad="38100" dist="38100" dir="2700000" algn="tl">
                    <a:srgbClr val="000000">
                      <a:alpha val="43137"/>
                    </a:srgbClr>
                  </a:outerShdw>
                </a:effectLst>
              </a:rPr>
              <a:t>marketplace </a:t>
            </a:r>
            <a:r>
              <a:rPr lang="en-US" sz="1800" dirty="0" smtClean="0">
                <a:effectLst>
                  <a:outerShdw blurRad="38100" dist="38100" dir="2700000" algn="tl">
                    <a:srgbClr val="000000">
                      <a:alpha val="43137"/>
                    </a:srgbClr>
                  </a:outerShdw>
                </a:effectLst>
              </a:rPr>
              <a:t>insight</a:t>
            </a:r>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Increases </a:t>
            </a:r>
            <a:r>
              <a:rPr lang="en-US" sz="1800" dirty="0">
                <a:effectLst>
                  <a:outerShdw blurRad="38100" dist="38100" dir="2700000" algn="tl">
                    <a:srgbClr val="000000">
                      <a:alpha val="43137"/>
                    </a:srgbClr>
                  </a:outerShdw>
                </a:effectLst>
              </a:rPr>
              <a:t>exposure &amp; </a:t>
            </a:r>
            <a:r>
              <a:rPr lang="en-US" sz="1800" dirty="0" smtClean="0">
                <a:effectLst>
                  <a:outerShdw blurRad="38100" dist="38100" dir="2700000" algn="tl">
                    <a:srgbClr val="000000">
                      <a:alpha val="43137"/>
                    </a:srgbClr>
                  </a:outerShdw>
                </a:effectLst>
              </a:rPr>
              <a:t>traffic </a:t>
            </a:r>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Develops </a:t>
            </a:r>
            <a:r>
              <a:rPr lang="en-US" sz="1800" dirty="0">
                <a:effectLst>
                  <a:outerShdw blurRad="38100" dist="38100" dir="2700000" algn="tl">
                    <a:srgbClr val="000000">
                      <a:alpha val="43137"/>
                    </a:srgbClr>
                  </a:outerShdw>
                </a:effectLst>
              </a:rPr>
              <a:t>trust and loyal </a:t>
            </a:r>
            <a:r>
              <a:rPr lang="en-US" sz="1800" dirty="0" smtClean="0">
                <a:effectLst>
                  <a:outerShdw blurRad="38100" dist="38100" dir="2700000" algn="tl">
                    <a:srgbClr val="000000">
                      <a:alpha val="43137"/>
                    </a:srgbClr>
                  </a:outerShdw>
                </a:effectLst>
              </a:rPr>
              <a:t>fans</a:t>
            </a:r>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Increases </a:t>
            </a:r>
            <a:r>
              <a:rPr lang="en-US" sz="1800" dirty="0">
                <a:effectLst>
                  <a:outerShdw blurRad="38100" dist="38100" dir="2700000" algn="tl">
                    <a:srgbClr val="000000">
                      <a:alpha val="43137"/>
                    </a:srgbClr>
                  </a:outerShdw>
                </a:effectLst>
              </a:rPr>
              <a:t>search </a:t>
            </a:r>
            <a:r>
              <a:rPr lang="en-US" sz="1800" dirty="0" smtClean="0">
                <a:effectLst>
                  <a:outerShdw blurRad="38100" dist="38100" dir="2700000" algn="tl">
                    <a:srgbClr val="000000">
                      <a:alpha val="43137"/>
                    </a:srgbClr>
                  </a:outerShdw>
                </a:effectLst>
              </a:rPr>
              <a:t>rankings</a:t>
            </a:r>
          </a:p>
          <a:p>
            <a:pPr>
              <a:buFont typeface="Wingdings" panose="05000000000000000000" pitchFamily="2" charset="2"/>
              <a:buChar char="Ø"/>
            </a:pPr>
            <a:r>
              <a:rPr lang="en-US" sz="1800" dirty="0" smtClean="0">
                <a:effectLst>
                  <a:outerShdw blurRad="38100" dist="38100" dir="2700000" algn="tl">
                    <a:srgbClr val="000000">
                      <a:alpha val="43137"/>
                    </a:srgbClr>
                  </a:outerShdw>
                </a:effectLst>
              </a:rPr>
              <a:t>Establishes </a:t>
            </a:r>
            <a:r>
              <a:rPr lang="en-US" sz="1800" dirty="0">
                <a:effectLst>
                  <a:outerShdw blurRad="38100" dist="38100" dir="2700000" algn="tl">
                    <a:srgbClr val="000000">
                      <a:alpha val="43137"/>
                    </a:srgbClr>
                  </a:outerShdw>
                </a:effectLst>
              </a:rPr>
              <a:t>thought leadership in an issues </a:t>
            </a:r>
            <a:r>
              <a:rPr lang="en-US" sz="1800" dirty="0" smtClean="0">
                <a:effectLst>
                  <a:outerShdw blurRad="38100" dist="38100" dir="2700000" algn="tl">
                    <a:srgbClr val="000000">
                      <a:alpha val="43137"/>
                    </a:srgbClr>
                  </a:outerShdw>
                </a:effectLst>
              </a:rPr>
              <a:t>space</a:t>
            </a:r>
          </a:p>
          <a:p>
            <a:endParaRPr lang="en-US" sz="1800" b="1" dirty="0"/>
          </a:p>
          <a:p>
            <a:pPr>
              <a:buFont typeface="Wingdings" panose="05000000000000000000" pitchFamily="2" charset="2"/>
              <a:buChar char="v"/>
            </a:pPr>
            <a:r>
              <a:rPr lang="en-US" sz="2400" b="1" dirty="0" smtClean="0"/>
              <a:t>It takes people and </a:t>
            </a:r>
            <a:r>
              <a:rPr lang="en-US" sz="2400" b="1" dirty="0"/>
              <a:t>organizational </a:t>
            </a:r>
            <a:r>
              <a:rPr lang="en-US" sz="2400" b="1" dirty="0" smtClean="0"/>
              <a:t>resources</a:t>
            </a:r>
            <a:r>
              <a:rPr lang="en-US" sz="2400" b="1" dirty="0"/>
              <a:t> </a:t>
            </a:r>
            <a:r>
              <a:rPr lang="en-US" sz="2400" b="1" dirty="0" smtClean="0"/>
              <a:t>to be effective.</a:t>
            </a:r>
          </a:p>
          <a:p>
            <a:pPr>
              <a:buFont typeface="Wingdings" panose="05000000000000000000" pitchFamily="2" charset="2"/>
              <a:buChar char="v"/>
            </a:pPr>
            <a:r>
              <a:rPr lang="en-US" sz="2400" b="1" dirty="0" smtClean="0"/>
              <a:t>Outsource your weaknesses and things your organization doesn’t like or isn’t good at, but do not outsource relationship building.</a:t>
            </a:r>
          </a:p>
          <a:p>
            <a:pPr>
              <a:buFont typeface="Wingdings" panose="05000000000000000000" pitchFamily="2" charset="2"/>
              <a:buChar char="v"/>
            </a:pPr>
            <a:r>
              <a:rPr lang="en-US" sz="2400" b="1" dirty="0" smtClean="0"/>
              <a:t>A modern communication </a:t>
            </a:r>
            <a:r>
              <a:rPr lang="en-US" sz="2400" b="1" dirty="0" smtClean="0"/>
              <a:t>plan based </a:t>
            </a:r>
            <a:r>
              <a:rPr lang="en-US" sz="2400" b="1" dirty="0" smtClean="0"/>
              <a:t>on developed </a:t>
            </a:r>
            <a:r>
              <a:rPr lang="en-US" sz="2400" b="1" smtClean="0"/>
              <a:t>social </a:t>
            </a:r>
            <a:r>
              <a:rPr lang="en-US" sz="2400" b="1" smtClean="0"/>
              <a:t>media skills </a:t>
            </a:r>
            <a:r>
              <a:rPr lang="en-US" sz="2400" b="1" dirty="0" smtClean="0"/>
              <a:t>will better prepare you for whatever issue or crisis comes your way. </a:t>
            </a:r>
            <a:endParaRPr lang="en-US" sz="2400" b="1" dirty="0"/>
          </a:p>
        </p:txBody>
      </p:sp>
    </p:spTree>
    <p:extLst>
      <p:ext uri="{BB962C8B-B14F-4D97-AF65-F5344CB8AC3E}">
        <p14:creationId xmlns:p14="http://schemas.microsoft.com/office/powerpoint/2010/main" val="252983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lstStyle/>
          <a:p>
            <a:r>
              <a:rPr lang="en-US" sz="4000" b="1" dirty="0"/>
              <a:t>Social Media </a:t>
            </a:r>
            <a:r>
              <a:rPr lang="en-US" sz="4000" b="1" dirty="0" smtClean="0"/>
              <a:t/>
            </a:r>
            <a:br>
              <a:rPr lang="en-US" sz="4000" b="1" dirty="0" smtClean="0"/>
            </a:br>
            <a:r>
              <a:rPr lang="en-US" sz="4000" b="1" dirty="0" smtClean="0"/>
              <a:t>Triage </a:t>
            </a:r>
            <a:r>
              <a:rPr lang="en-US" sz="4000" b="1" dirty="0"/>
              <a:t>Response Plan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78588" y="1600200"/>
            <a:ext cx="678682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0505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600200"/>
          </a:xfrm>
        </p:spPr>
        <p:txBody>
          <a:bodyPr>
            <a:noAutofit/>
          </a:bodyPr>
          <a:lstStyle/>
          <a:p>
            <a:r>
              <a:rPr lang="en-US" sz="4000" b="1" dirty="0" smtClean="0"/>
              <a:t/>
            </a:r>
            <a:br>
              <a:rPr lang="en-US" sz="4000" b="1" dirty="0" smtClean="0"/>
            </a:br>
            <a:r>
              <a:rPr lang="en-US" sz="4000" b="1" dirty="0" smtClean="0"/>
              <a:t>Social </a:t>
            </a:r>
            <a:r>
              <a:rPr lang="en-US" sz="4000" b="1" dirty="0"/>
              <a:t>Media </a:t>
            </a:r>
            <a:r>
              <a:rPr lang="en-US" sz="4000" b="1" dirty="0" smtClean="0"/>
              <a:t/>
            </a:r>
            <a:br>
              <a:rPr lang="en-US" sz="4000" b="1" dirty="0" smtClean="0"/>
            </a:br>
            <a:r>
              <a:rPr lang="en-US" sz="4000" b="1" dirty="0" smtClean="0"/>
              <a:t>Triage Response Plan</a:t>
            </a:r>
            <a:endParaRPr lang="en-US" sz="4000" b="1" dirty="0"/>
          </a:p>
        </p:txBody>
      </p:sp>
      <p:sp>
        <p:nvSpPr>
          <p:cNvPr id="5" name="Content Placeholder 4"/>
          <p:cNvSpPr>
            <a:spLocks noGrp="1"/>
          </p:cNvSpPr>
          <p:nvPr>
            <p:ph idx="1"/>
          </p:nvPr>
        </p:nvSpPr>
        <p:spPr>
          <a:xfrm>
            <a:off x="457200" y="2133600"/>
            <a:ext cx="8382000" cy="4876800"/>
          </a:xfrm>
        </p:spPr>
        <p:txBody>
          <a:bodyPr>
            <a:noAutofit/>
          </a:bodyPr>
          <a:lstStyle/>
          <a:p>
            <a:r>
              <a:rPr lang="en-US" dirty="0" smtClean="0"/>
              <a:t>Integrated into issue and crisis </a:t>
            </a:r>
            <a:r>
              <a:rPr lang="en-US" dirty="0"/>
              <a:t>communication plan</a:t>
            </a:r>
          </a:p>
          <a:p>
            <a:r>
              <a:rPr lang="en-US" dirty="0" smtClean="0"/>
              <a:t>Include a SM </a:t>
            </a:r>
            <a:r>
              <a:rPr lang="en-US" dirty="0"/>
              <a:t>C</a:t>
            </a:r>
            <a:r>
              <a:rPr lang="en-US" dirty="0" smtClean="0"/>
              <a:t>ommunity Manager </a:t>
            </a:r>
            <a:r>
              <a:rPr lang="en-US" u="sng" dirty="0"/>
              <a:t>AND an alternate</a:t>
            </a:r>
            <a:r>
              <a:rPr lang="en-US" dirty="0"/>
              <a:t> on the crisis </a:t>
            </a:r>
            <a:r>
              <a:rPr lang="en-US" dirty="0" smtClean="0"/>
              <a:t>communication </a:t>
            </a:r>
            <a:r>
              <a:rPr lang="en-US" dirty="0"/>
              <a:t>team</a:t>
            </a:r>
          </a:p>
          <a:p>
            <a:r>
              <a:rPr lang="en-US" altLang="en-US" dirty="0" smtClean="0"/>
              <a:t>Be realistic about the corporate (SM) culture</a:t>
            </a:r>
          </a:p>
          <a:p>
            <a:r>
              <a:rPr lang="en-US" altLang="en-US" dirty="0" smtClean="0"/>
              <a:t>But push those barriers as far as you can. Work to bring them down.</a:t>
            </a:r>
            <a:endParaRPr lang="en-US" altLang="en-US" dirty="0"/>
          </a:p>
          <a:p>
            <a:r>
              <a:rPr lang="en-US" altLang="en-US" dirty="0" smtClean="0"/>
              <a:t>One </a:t>
            </a:r>
            <a:r>
              <a:rPr lang="en-US" altLang="en-US" dirty="0"/>
              <a:t>size doesn’t fit </a:t>
            </a:r>
            <a:r>
              <a:rPr lang="en-US" altLang="en-US" dirty="0" smtClean="0"/>
              <a:t>all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1219200"/>
            <a:ext cx="3014663" cy="233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401833"/>
            <a:ext cx="4057650" cy="22275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3996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dirty="0" smtClean="0"/>
              <a:t/>
            </a:r>
            <a:br>
              <a:rPr lang="en-US" sz="4000" b="1" dirty="0" smtClean="0"/>
            </a:br>
            <a:r>
              <a:rPr lang="en-US" sz="4000" b="1" dirty="0" smtClean="0"/>
              <a:t>Social </a:t>
            </a:r>
            <a:r>
              <a:rPr lang="en-US" sz="4000" b="1" dirty="0"/>
              <a:t>Media </a:t>
            </a:r>
            <a:r>
              <a:rPr lang="en-US" sz="4000" b="1" dirty="0" smtClean="0"/>
              <a:t>Triage </a:t>
            </a:r>
            <a:br>
              <a:rPr lang="en-US" sz="4000" b="1" dirty="0" smtClean="0"/>
            </a:br>
            <a:r>
              <a:rPr lang="en-US" sz="4000" b="1" dirty="0" smtClean="0"/>
              <a:t>Response Plan</a:t>
            </a:r>
            <a:endParaRPr lang="en-US" sz="4000" b="1" dirty="0"/>
          </a:p>
        </p:txBody>
      </p:sp>
      <p:sp>
        <p:nvSpPr>
          <p:cNvPr id="5" name="Content Placeholder 4"/>
          <p:cNvSpPr>
            <a:spLocks noGrp="1"/>
          </p:cNvSpPr>
          <p:nvPr>
            <p:ph idx="1"/>
          </p:nvPr>
        </p:nvSpPr>
        <p:spPr>
          <a:xfrm>
            <a:off x="457200" y="1600200"/>
            <a:ext cx="8382000" cy="4724400"/>
          </a:xfrm>
        </p:spPr>
        <p:txBody>
          <a:bodyPr>
            <a:noAutofit/>
          </a:bodyPr>
          <a:lstStyle/>
          <a:p>
            <a:r>
              <a:rPr lang="en-US" altLang="en-US" sz="2800" dirty="0" smtClean="0"/>
              <a:t>Identify the role of SM and how it may impact your response: </a:t>
            </a:r>
          </a:p>
          <a:p>
            <a:pPr lvl="1"/>
            <a:r>
              <a:rPr lang="en-US" altLang="en-US" sz="2400" dirty="0" smtClean="0"/>
              <a:t>To instigate </a:t>
            </a:r>
          </a:p>
          <a:p>
            <a:pPr lvl="1"/>
            <a:r>
              <a:rPr lang="en-US" altLang="en-US" sz="2400" dirty="0" smtClean="0"/>
              <a:t>To accelerate</a:t>
            </a:r>
          </a:p>
          <a:p>
            <a:pPr lvl="1"/>
            <a:r>
              <a:rPr lang="en-US" altLang="en-US" sz="2400" dirty="0" smtClean="0"/>
              <a:t>To extinguish</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3200400"/>
            <a:ext cx="1958530" cy="338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13814"/>
            <a:ext cx="1809750" cy="299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495800"/>
            <a:ext cx="3018657" cy="19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57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lstStyle/>
          <a:p>
            <a:r>
              <a:rPr lang="en-US" sz="4000" b="1" dirty="0" smtClean="0"/>
              <a:t>Which is it?</a:t>
            </a:r>
            <a:endParaRPr lang="en-US" sz="4000" b="1"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29200" y="1722437"/>
            <a:ext cx="357551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71856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4953000"/>
            <a:ext cx="3505200" cy="584775"/>
          </a:xfrm>
          <a:prstGeom prst="rect">
            <a:avLst/>
          </a:prstGeom>
          <a:noFill/>
        </p:spPr>
        <p:txBody>
          <a:bodyPr wrap="square" rtlCol="0">
            <a:spAutoFit/>
          </a:bodyPr>
          <a:lstStyle/>
          <a:p>
            <a:pPr algn="ctr"/>
            <a:r>
              <a:rPr lang="en-US" sz="3200" b="1" i="1" dirty="0" smtClean="0">
                <a:solidFill>
                  <a:schemeClr val="bg1"/>
                </a:solidFill>
              </a:rPr>
              <a:t>The Need for Speed</a:t>
            </a:r>
            <a:endParaRPr lang="en-US" sz="3200" b="1" i="1" dirty="0">
              <a:solidFill>
                <a:schemeClr val="bg1"/>
              </a:solidFill>
            </a:endParaRPr>
          </a:p>
        </p:txBody>
      </p:sp>
    </p:spTree>
    <p:extLst>
      <p:ext uri="{BB962C8B-B14F-4D97-AF65-F5344CB8AC3E}">
        <p14:creationId xmlns:p14="http://schemas.microsoft.com/office/powerpoint/2010/main" val="82737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noAutofit/>
          </a:bodyPr>
          <a:lstStyle/>
          <a:p>
            <a:pPr>
              <a:lnSpc>
                <a:spcPct val="100000"/>
              </a:lnSpc>
            </a:pPr>
            <a:r>
              <a:rPr lang="en-US" sz="3200" b="1" dirty="0" smtClean="0"/>
              <a:t>How Social Media is </a:t>
            </a:r>
            <a:br>
              <a:rPr lang="en-US" sz="3200" b="1" dirty="0" smtClean="0"/>
            </a:br>
            <a:r>
              <a:rPr lang="en-US" sz="3200" b="1" dirty="0" smtClean="0"/>
              <a:t>Changing Communication Plans</a:t>
            </a:r>
            <a:endParaRPr lang="en-US" sz="3200" b="1" dirty="0"/>
          </a:p>
        </p:txBody>
      </p:sp>
      <p:grpSp>
        <p:nvGrpSpPr>
          <p:cNvPr id="28" name="Group 27"/>
          <p:cNvGrpSpPr/>
          <p:nvPr/>
        </p:nvGrpSpPr>
        <p:grpSpPr>
          <a:xfrm>
            <a:off x="988828" y="1157177"/>
            <a:ext cx="6858000" cy="5257799"/>
            <a:chOff x="990600" y="1066801"/>
            <a:chExt cx="6858000" cy="5257799"/>
          </a:xfrm>
        </p:grpSpPr>
        <p:graphicFrame>
          <p:nvGraphicFramePr>
            <p:cNvPr id="17" name="Diagram 16"/>
            <p:cNvGraphicFramePr/>
            <p:nvPr>
              <p:extLst>
                <p:ext uri="{D42A27DB-BD31-4B8C-83A1-F6EECF244321}">
                  <p14:modId xmlns:p14="http://schemas.microsoft.com/office/powerpoint/2010/main" val="2943674522"/>
                </p:ext>
              </p:extLst>
            </p:nvPr>
          </p:nvGraphicFramePr>
          <p:xfrm>
            <a:off x="990600" y="1066801"/>
            <a:ext cx="68580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30"/>
            <p:cNvGrpSpPr/>
            <p:nvPr/>
          </p:nvGrpSpPr>
          <p:grpSpPr>
            <a:xfrm>
              <a:off x="990600" y="4230291"/>
              <a:ext cx="6858000" cy="2094309"/>
              <a:chOff x="1524000" y="1398984"/>
              <a:chExt cx="6096000" cy="2684859"/>
            </a:xfrm>
          </p:grpSpPr>
          <p:sp>
            <p:nvSpPr>
              <p:cNvPr id="32" name="Freeform 31"/>
              <p:cNvSpPr/>
              <p:nvPr/>
            </p:nvSpPr>
            <p:spPr>
              <a:xfrm>
                <a:off x="3718560" y="1529954"/>
                <a:ext cx="3901440" cy="1047750"/>
              </a:xfrm>
              <a:custGeom>
                <a:avLst/>
                <a:gdLst>
                  <a:gd name="connsiteX0" fmla="*/ 174628 w 1047750"/>
                  <a:gd name="connsiteY0" fmla="*/ 0 h 3901440"/>
                  <a:gd name="connsiteX1" fmla="*/ 873122 w 1047750"/>
                  <a:gd name="connsiteY1" fmla="*/ 0 h 3901440"/>
                  <a:gd name="connsiteX2" fmla="*/ 1047750 w 1047750"/>
                  <a:gd name="connsiteY2" fmla="*/ 174628 h 3901440"/>
                  <a:gd name="connsiteX3" fmla="*/ 1047750 w 1047750"/>
                  <a:gd name="connsiteY3" fmla="*/ 3901440 h 3901440"/>
                  <a:gd name="connsiteX4" fmla="*/ 1047750 w 1047750"/>
                  <a:gd name="connsiteY4" fmla="*/ 3901440 h 3901440"/>
                  <a:gd name="connsiteX5" fmla="*/ 0 w 1047750"/>
                  <a:gd name="connsiteY5" fmla="*/ 3901440 h 3901440"/>
                  <a:gd name="connsiteX6" fmla="*/ 0 w 1047750"/>
                  <a:gd name="connsiteY6" fmla="*/ 3901440 h 3901440"/>
                  <a:gd name="connsiteX7" fmla="*/ 0 w 1047750"/>
                  <a:gd name="connsiteY7" fmla="*/ 174628 h 3901440"/>
                  <a:gd name="connsiteX8" fmla="*/ 174628 w 1047750"/>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3901440">
                    <a:moveTo>
                      <a:pt x="1047750" y="650251"/>
                    </a:moveTo>
                    <a:lnTo>
                      <a:pt x="1047750" y="3251189"/>
                    </a:lnTo>
                    <a:cubicBezTo>
                      <a:pt x="1047750" y="3610311"/>
                      <a:pt x="1026753" y="3901440"/>
                      <a:pt x="1000853" y="3901440"/>
                    </a:cubicBezTo>
                    <a:lnTo>
                      <a:pt x="0" y="3901440"/>
                    </a:lnTo>
                    <a:lnTo>
                      <a:pt x="0" y="3901440"/>
                    </a:lnTo>
                    <a:lnTo>
                      <a:pt x="0" y="0"/>
                    </a:lnTo>
                    <a:lnTo>
                      <a:pt x="0" y="0"/>
                    </a:lnTo>
                    <a:lnTo>
                      <a:pt x="1000853" y="0"/>
                    </a:lnTo>
                    <a:cubicBezTo>
                      <a:pt x="1026753" y="0"/>
                      <a:pt x="1047750" y="291129"/>
                      <a:pt x="1047750" y="65025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2871" tIns="102581" rIns="154016" bIns="102583" numCol="1" spcCol="1270" anchor="ctr" anchorCtr="0">
                <a:noAutofit/>
              </a:bodyPr>
              <a:lstStyle/>
              <a:p>
                <a:pPr marL="228600" lvl="1" indent="-228600" algn="l" defTabSz="1200150">
                  <a:lnSpc>
                    <a:spcPct val="90000"/>
                  </a:lnSpc>
                  <a:spcBef>
                    <a:spcPct val="0"/>
                  </a:spcBef>
                  <a:spcAft>
                    <a:spcPct val="15000"/>
                  </a:spcAft>
                  <a:buChar char="••"/>
                </a:pPr>
                <a:r>
                  <a:rPr lang="en-US" sz="1600" kern="1200" dirty="0" smtClean="0"/>
                  <a:t>Wherever Can Have Conversations with Audience</a:t>
                </a:r>
                <a:endParaRPr lang="en-US" sz="1600" kern="1200" dirty="0"/>
              </a:p>
              <a:p>
                <a:pPr marL="228600" lvl="1" indent="-228600" algn="l" defTabSz="1200150">
                  <a:lnSpc>
                    <a:spcPct val="90000"/>
                  </a:lnSpc>
                  <a:spcBef>
                    <a:spcPct val="0"/>
                  </a:spcBef>
                  <a:spcAft>
                    <a:spcPct val="15000"/>
                  </a:spcAft>
                  <a:buChar char="••"/>
                </a:pPr>
                <a:r>
                  <a:rPr lang="en-US" sz="1600" kern="1200" dirty="0" smtClean="0"/>
                  <a:t>Choices Seem Overwhelming</a:t>
                </a:r>
                <a:endParaRPr lang="en-US" sz="1600" kern="1200" dirty="0"/>
              </a:p>
            </p:txBody>
          </p:sp>
          <p:sp>
            <p:nvSpPr>
              <p:cNvPr id="33" name="Freeform 32"/>
              <p:cNvSpPr/>
              <p:nvPr/>
            </p:nvSpPr>
            <p:spPr>
              <a:xfrm>
                <a:off x="1524000" y="1398984"/>
                <a:ext cx="2194560" cy="1309687"/>
              </a:xfrm>
              <a:custGeom>
                <a:avLst/>
                <a:gdLst>
                  <a:gd name="connsiteX0" fmla="*/ 0 w 2194560"/>
                  <a:gd name="connsiteY0" fmla="*/ 218286 h 1309687"/>
                  <a:gd name="connsiteX1" fmla="*/ 218286 w 2194560"/>
                  <a:gd name="connsiteY1" fmla="*/ 0 h 1309687"/>
                  <a:gd name="connsiteX2" fmla="*/ 1976274 w 2194560"/>
                  <a:gd name="connsiteY2" fmla="*/ 0 h 1309687"/>
                  <a:gd name="connsiteX3" fmla="*/ 2194560 w 2194560"/>
                  <a:gd name="connsiteY3" fmla="*/ 218286 h 1309687"/>
                  <a:gd name="connsiteX4" fmla="*/ 2194560 w 2194560"/>
                  <a:gd name="connsiteY4" fmla="*/ 1091401 h 1309687"/>
                  <a:gd name="connsiteX5" fmla="*/ 1976274 w 2194560"/>
                  <a:gd name="connsiteY5" fmla="*/ 1309687 h 1309687"/>
                  <a:gd name="connsiteX6" fmla="*/ 218286 w 2194560"/>
                  <a:gd name="connsiteY6" fmla="*/ 1309687 h 1309687"/>
                  <a:gd name="connsiteX7" fmla="*/ 0 w 2194560"/>
                  <a:gd name="connsiteY7" fmla="*/ 1091401 h 1309687"/>
                  <a:gd name="connsiteX8" fmla="*/ 0 w 2194560"/>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309687">
                    <a:moveTo>
                      <a:pt x="0" y="218286"/>
                    </a:moveTo>
                    <a:cubicBezTo>
                      <a:pt x="0" y="97730"/>
                      <a:pt x="97730" y="0"/>
                      <a:pt x="218286" y="0"/>
                    </a:cubicBezTo>
                    <a:lnTo>
                      <a:pt x="1976274" y="0"/>
                    </a:lnTo>
                    <a:cubicBezTo>
                      <a:pt x="2096830" y="0"/>
                      <a:pt x="2194560" y="97730"/>
                      <a:pt x="2194560" y="218286"/>
                    </a:cubicBezTo>
                    <a:lnTo>
                      <a:pt x="2194560" y="1091401"/>
                    </a:lnTo>
                    <a:cubicBezTo>
                      <a:pt x="2194560" y="1211957"/>
                      <a:pt x="2096830" y="1309687"/>
                      <a:pt x="1976274"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74" tIns="166804" rIns="269674" bIns="166804" numCol="1" spcCol="1270" anchor="ctr" anchorCtr="0">
                <a:noAutofit/>
              </a:bodyPr>
              <a:lstStyle/>
              <a:p>
                <a:pPr lvl="0" algn="ctr" defTabSz="2400300">
                  <a:lnSpc>
                    <a:spcPct val="90000"/>
                  </a:lnSpc>
                  <a:spcBef>
                    <a:spcPct val="0"/>
                  </a:spcBef>
                  <a:spcAft>
                    <a:spcPct val="35000"/>
                  </a:spcAft>
                </a:pPr>
                <a:r>
                  <a:rPr lang="en-US" sz="3600" kern="1200" dirty="0" smtClean="0"/>
                  <a:t>WHERE</a:t>
                </a:r>
                <a:endParaRPr lang="en-US" sz="3600" kern="1200" dirty="0"/>
              </a:p>
            </p:txBody>
          </p:sp>
          <p:sp>
            <p:nvSpPr>
              <p:cNvPr id="34" name="Freeform 33"/>
              <p:cNvSpPr/>
              <p:nvPr/>
            </p:nvSpPr>
            <p:spPr>
              <a:xfrm>
                <a:off x="3718560" y="2774156"/>
                <a:ext cx="3901440" cy="1309686"/>
              </a:xfrm>
              <a:custGeom>
                <a:avLst/>
                <a:gdLst>
                  <a:gd name="connsiteX0" fmla="*/ 174628 w 1047750"/>
                  <a:gd name="connsiteY0" fmla="*/ 0 h 3901440"/>
                  <a:gd name="connsiteX1" fmla="*/ 873122 w 1047750"/>
                  <a:gd name="connsiteY1" fmla="*/ 0 h 3901440"/>
                  <a:gd name="connsiteX2" fmla="*/ 1047750 w 1047750"/>
                  <a:gd name="connsiteY2" fmla="*/ 174628 h 3901440"/>
                  <a:gd name="connsiteX3" fmla="*/ 1047750 w 1047750"/>
                  <a:gd name="connsiteY3" fmla="*/ 3901440 h 3901440"/>
                  <a:gd name="connsiteX4" fmla="*/ 1047750 w 1047750"/>
                  <a:gd name="connsiteY4" fmla="*/ 3901440 h 3901440"/>
                  <a:gd name="connsiteX5" fmla="*/ 0 w 1047750"/>
                  <a:gd name="connsiteY5" fmla="*/ 3901440 h 3901440"/>
                  <a:gd name="connsiteX6" fmla="*/ 0 w 1047750"/>
                  <a:gd name="connsiteY6" fmla="*/ 3901440 h 3901440"/>
                  <a:gd name="connsiteX7" fmla="*/ 0 w 1047750"/>
                  <a:gd name="connsiteY7" fmla="*/ 174628 h 3901440"/>
                  <a:gd name="connsiteX8" fmla="*/ 174628 w 1047750"/>
                  <a:gd name="connsiteY8" fmla="*/ 0 h 390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3901440">
                    <a:moveTo>
                      <a:pt x="1047750" y="650251"/>
                    </a:moveTo>
                    <a:lnTo>
                      <a:pt x="1047750" y="3251189"/>
                    </a:lnTo>
                    <a:cubicBezTo>
                      <a:pt x="1047750" y="3610311"/>
                      <a:pt x="1026753" y="3901440"/>
                      <a:pt x="1000853" y="3901440"/>
                    </a:cubicBezTo>
                    <a:lnTo>
                      <a:pt x="0" y="3901440"/>
                    </a:lnTo>
                    <a:lnTo>
                      <a:pt x="0" y="3901440"/>
                    </a:lnTo>
                    <a:lnTo>
                      <a:pt x="0" y="0"/>
                    </a:lnTo>
                    <a:lnTo>
                      <a:pt x="0" y="0"/>
                    </a:lnTo>
                    <a:lnTo>
                      <a:pt x="1000853" y="0"/>
                    </a:lnTo>
                    <a:cubicBezTo>
                      <a:pt x="1026753" y="0"/>
                      <a:pt x="1047750" y="291129"/>
                      <a:pt x="1047750" y="65025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2871" tIns="102582" rIns="154016" bIns="102582" numCol="1" spcCol="1270" anchor="ctr" anchorCtr="0">
                <a:noAutofit/>
              </a:bodyPr>
              <a:lstStyle/>
              <a:p>
                <a:pPr marL="228600" lvl="1" indent="-228600" algn="l" defTabSz="1200150">
                  <a:lnSpc>
                    <a:spcPct val="90000"/>
                  </a:lnSpc>
                  <a:spcBef>
                    <a:spcPct val="0"/>
                  </a:spcBef>
                  <a:spcAft>
                    <a:spcPct val="15000"/>
                  </a:spcAft>
                  <a:buChar char="••"/>
                </a:pPr>
                <a:r>
                  <a:rPr lang="en-US" sz="1600" kern="1200" dirty="0" smtClean="0"/>
                  <a:t>Modernize Because Communication Has Evolved</a:t>
                </a:r>
                <a:endParaRPr lang="en-US" sz="1600" kern="1200" dirty="0"/>
              </a:p>
              <a:p>
                <a:pPr marL="228600" lvl="1" indent="-228600" algn="l" defTabSz="1200150">
                  <a:lnSpc>
                    <a:spcPct val="90000"/>
                  </a:lnSpc>
                  <a:spcBef>
                    <a:spcPct val="0"/>
                  </a:spcBef>
                  <a:spcAft>
                    <a:spcPct val="15000"/>
                  </a:spcAft>
                  <a:buChar char="••"/>
                </a:pPr>
                <a:r>
                  <a:rPr lang="en-US" sz="1600" kern="1200" dirty="0" smtClean="0"/>
                  <a:t>Goal is Building Relationships</a:t>
                </a:r>
              </a:p>
              <a:p>
                <a:pPr marL="228600" lvl="1" indent="-228600" algn="l" defTabSz="1200150">
                  <a:lnSpc>
                    <a:spcPct val="90000"/>
                  </a:lnSpc>
                  <a:spcBef>
                    <a:spcPct val="0"/>
                  </a:spcBef>
                  <a:spcAft>
                    <a:spcPct val="15000"/>
                  </a:spcAft>
                  <a:buChar char="••"/>
                </a:pPr>
                <a:r>
                  <a:rPr lang="en-US" sz="1600" dirty="0" smtClean="0"/>
                  <a:t>Convinced? Let’s Look at Crisis Statistics...</a:t>
                </a:r>
                <a:endParaRPr lang="en-US" sz="1600" kern="1200" dirty="0"/>
              </a:p>
            </p:txBody>
          </p:sp>
          <p:sp>
            <p:nvSpPr>
              <p:cNvPr id="35" name="Freeform 34"/>
              <p:cNvSpPr/>
              <p:nvPr/>
            </p:nvSpPr>
            <p:spPr>
              <a:xfrm>
                <a:off x="1524000" y="2774156"/>
                <a:ext cx="2194560" cy="1309687"/>
              </a:xfrm>
              <a:custGeom>
                <a:avLst/>
                <a:gdLst>
                  <a:gd name="connsiteX0" fmla="*/ 0 w 2194560"/>
                  <a:gd name="connsiteY0" fmla="*/ 218286 h 1309687"/>
                  <a:gd name="connsiteX1" fmla="*/ 218286 w 2194560"/>
                  <a:gd name="connsiteY1" fmla="*/ 0 h 1309687"/>
                  <a:gd name="connsiteX2" fmla="*/ 1976274 w 2194560"/>
                  <a:gd name="connsiteY2" fmla="*/ 0 h 1309687"/>
                  <a:gd name="connsiteX3" fmla="*/ 2194560 w 2194560"/>
                  <a:gd name="connsiteY3" fmla="*/ 218286 h 1309687"/>
                  <a:gd name="connsiteX4" fmla="*/ 2194560 w 2194560"/>
                  <a:gd name="connsiteY4" fmla="*/ 1091401 h 1309687"/>
                  <a:gd name="connsiteX5" fmla="*/ 1976274 w 2194560"/>
                  <a:gd name="connsiteY5" fmla="*/ 1309687 h 1309687"/>
                  <a:gd name="connsiteX6" fmla="*/ 218286 w 2194560"/>
                  <a:gd name="connsiteY6" fmla="*/ 1309687 h 1309687"/>
                  <a:gd name="connsiteX7" fmla="*/ 0 w 2194560"/>
                  <a:gd name="connsiteY7" fmla="*/ 1091401 h 1309687"/>
                  <a:gd name="connsiteX8" fmla="*/ 0 w 2194560"/>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0" h="1309687">
                    <a:moveTo>
                      <a:pt x="0" y="218286"/>
                    </a:moveTo>
                    <a:cubicBezTo>
                      <a:pt x="0" y="97730"/>
                      <a:pt x="97730" y="0"/>
                      <a:pt x="218286" y="0"/>
                    </a:cubicBezTo>
                    <a:lnTo>
                      <a:pt x="1976274" y="0"/>
                    </a:lnTo>
                    <a:cubicBezTo>
                      <a:pt x="2096830" y="0"/>
                      <a:pt x="2194560" y="97730"/>
                      <a:pt x="2194560" y="218286"/>
                    </a:cubicBezTo>
                    <a:lnTo>
                      <a:pt x="2194560" y="1091401"/>
                    </a:lnTo>
                    <a:cubicBezTo>
                      <a:pt x="2194560" y="1211957"/>
                      <a:pt x="2096830" y="1309687"/>
                      <a:pt x="1976274"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674" tIns="166804" rIns="269674" bIns="166804" numCol="1" spcCol="1270" anchor="ctr" anchorCtr="0">
                <a:noAutofit/>
              </a:bodyPr>
              <a:lstStyle/>
              <a:p>
                <a:pPr lvl="0" algn="ctr" defTabSz="2400300">
                  <a:lnSpc>
                    <a:spcPct val="90000"/>
                  </a:lnSpc>
                  <a:spcBef>
                    <a:spcPct val="0"/>
                  </a:spcBef>
                  <a:spcAft>
                    <a:spcPct val="35000"/>
                  </a:spcAft>
                </a:pPr>
                <a:r>
                  <a:rPr lang="en-US" sz="3600" kern="1200" dirty="0" smtClean="0"/>
                  <a:t>WHY</a:t>
                </a:r>
                <a:endParaRPr lang="en-US" sz="3600" kern="1200" dirty="0"/>
              </a:p>
            </p:txBody>
          </p:sp>
        </p:grpSp>
      </p:grpSp>
    </p:spTree>
    <p:extLst>
      <p:ext uri="{BB962C8B-B14F-4D97-AF65-F5344CB8AC3E}">
        <p14:creationId xmlns:p14="http://schemas.microsoft.com/office/powerpoint/2010/main" val="1743349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late?</a:t>
            </a:r>
            <a:endParaRPr lang="en-US" dirty="0"/>
          </a:p>
        </p:txBody>
      </p:sp>
      <p:pic>
        <p:nvPicPr>
          <p:cNvPr id="1026" name="Picture 2" descr="C:\Users\aphilpott\AppData\Local\Microsoft\Windows\Temporary Internet Files\Content.IE5\LNKWYPH5\dear-santa-is-it-too-lat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057" y="1943457"/>
            <a:ext cx="4076343" cy="407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655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000" b="1" dirty="0" smtClean="0"/>
              <a:t/>
            </a:r>
            <a:br>
              <a:rPr lang="en-US" sz="4000" b="1" dirty="0" smtClean="0"/>
            </a:br>
            <a:r>
              <a:rPr lang="en-US" sz="4000" b="1" dirty="0"/>
              <a:t>Social Media </a:t>
            </a:r>
            <a:r>
              <a:rPr lang="en-US" sz="4000" b="1" dirty="0" smtClean="0"/>
              <a:t/>
            </a:r>
            <a:br>
              <a:rPr lang="en-US" sz="4000" b="1" dirty="0" smtClean="0"/>
            </a:br>
            <a:r>
              <a:rPr lang="en-US" sz="4000" b="1" dirty="0" smtClean="0"/>
              <a:t>Triage </a:t>
            </a:r>
            <a:r>
              <a:rPr lang="en-US" sz="4000" b="1" dirty="0"/>
              <a:t>Response </a:t>
            </a:r>
            <a:r>
              <a:rPr lang="en-US" sz="4000" b="1" dirty="0" smtClean="0"/>
              <a:t>Plan</a:t>
            </a:r>
            <a:endParaRPr lang="en-US" sz="4000" b="1" dirty="0"/>
          </a:p>
        </p:txBody>
      </p:sp>
      <p:sp>
        <p:nvSpPr>
          <p:cNvPr id="5" name="Content Placeholder 4"/>
          <p:cNvSpPr>
            <a:spLocks noGrp="1"/>
          </p:cNvSpPr>
          <p:nvPr>
            <p:ph idx="1"/>
          </p:nvPr>
        </p:nvSpPr>
        <p:spPr>
          <a:xfrm>
            <a:off x="457200" y="1600200"/>
            <a:ext cx="8382000" cy="4525963"/>
          </a:xfrm>
        </p:spPr>
        <p:txBody>
          <a:bodyPr>
            <a:noAutofit/>
          </a:bodyPr>
          <a:lstStyle/>
          <a:p>
            <a:r>
              <a:rPr lang="en-US" sz="3200" dirty="0" smtClean="0"/>
              <a:t>Identify activities and assign responsibility</a:t>
            </a:r>
          </a:p>
          <a:p>
            <a:pPr lvl="1"/>
            <a:r>
              <a:rPr lang="en-US" sz="2800" dirty="0" smtClean="0"/>
              <a:t>Have a process for monitoring, approving platform-appropriate messages, replying and providing feedback</a:t>
            </a:r>
          </a:p>
          <a:p>
            <a:pPr marL="342900" lvl="1" indent="-342900">
              <a:buFont typeface="Arial" panose="020B0604020202020204" pitchFamily="34" charset="0"/>
              <a:buChar char="•"/>
            </a:pPr>
            <a:r>
              <a:rPr lang="en-US" sz="3200" dirty="0"/>
              <a:t>Messages should be consistent with rest of crisis communication</a:t>
            </a:r>
          </a:p>
          <a:p>
            <a:r>
              <a:rPr lang="en-US" sz="3200" dirty="0" smtClean="0"/>
              <a:t>Identify </a:t>
            </a:r>
            <a:r>
              <a:rPr lang="en-US" sz="3200" dirty="0"/>
              <a:t>resources (human, financial, technical</a:t>
            </a:r>
            <a:r>
              <a:rPr lang="en-US" sz="3200" dirty="0" smtClean="0"/>
              <a:t>) in advance </a:t>
            </a:r>
            <a:endParaRPr lang="en-US" sz="3200" dirty="0"/>
          </a:p>
        </p:txBody>
      </p:sp>
    </p:spTree>
    <p:extLst>
      <p:ext uri="{BB962C8B-B14F-4D97-AF65-F5344CB8AC3E}">
        <p14:creationId xmlns:p14="http://schemas.microsoft.com/office/powerpoint/2010/main" val="40602711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600200"/>
          </a:xfrm>
        </p:spPr>
        <p:txBody>
          <a:bodyPr>
            <a:noAutofit/>
          </a:bodyPr>
          <a:lstStyle/>
          <a:p>
            <a:pPr>
              <a:lnSpc>
                <a:spcPct val="100000"/>
              </a:lnSpc>
            </a:pPr>
            <a:r>
              <a:rPr lang="en-US" sz="4000" b="1" dirty="0" smtClean="0"/>
              <a:t/>
            </a:r>
            <a:br>
              <a:rPr lang="en-US" sz="4000" b="1" dirty="0" smtClean="0"/>
            </a:br>
            <a:r>
              <a:rPr lang="en-US" sz="4000" b="1" dirty="0"/>
              <a:t>Social Media </a:t>
            </a:r>
            <a:r>
              <a:rPr lang="en-US" sz="4000" b="1" dirty="0" smtClean="0"/>
              <a:t/>
            </a:r>
            <a:br>
              <a:rPr lang="en-US" sz="4000" b="1" dirty="0" smtClean="0"/>
            </a:br>
            <a:r>
              <a:rPr lang="en-US" sz="4000" b="1" dirty="0" smtClean="0"/>
              <a:t>Triage </a:t>
            </a:r>
            <a:r>
              <a:rPr lang="en-US" sz="4000" b="1" dirty="0"/>
              <a:t>Response </a:t>
            </a:r>
            <a:r>
              <a:rPr lang="en-US" sz="4000" b="1" dirty="0" smtClean="0"/>
              <a:t>Plan</a:t>
            </a:r>
            <a:endParaRPr lang="en-US" sz="4000" b="1" dirty="0"/>
          </a:p>
        </p:txBody>
      </p:sp>
      <p:sp>
        <p:nvSpPr>
          <p:cNvPr id="5" name="Content Placeholder 4"/>
          <p:cNvSpPr>
            <a:spLocks noGrp="1"/>
          </p:cNvSpPr>
          <p:nvPr>
            <p:ph idx="1"/>
          </p:nvPr>
        </p:nvSpPr>
        <p:spPr>
          <a:xfrm>
            <a:off x="457200" y="1905000"/>
            <a:ext cx="8382000" cy="4221163"/>
          </a:xfrm>
        </p:spPr>
        <p:txBody>
          <a:bodyPr>
            <a:normAutofit/>
          </a:bodyPr>
          <a:lstStyle/>
          <a:p>
            <a:r>
              <a:rPr lang="en-US" sz="3200" dirty="0"/>
              <a:t>Guidelines for using people, not logos, as the face of your social media accounts during a crisis</a:t>
            </a:r>
          </a:p>
          <a:p>
            <a:r>
              <a:rPr lang="en-US" sz="3200" dirty="0" smtClean="0"/>
              <a:t>Identify roles your various communities may play in a crisis</a:t>
            </a:r>
            <a:endParaRPr lang="en-US" sz="3200" dirty="0"/>
          </a:p>
          <a:p>
            <a:r>
              <a:rPr lang="en-US" sz="3200" dirty="0" smtClean="0"/>
              <a:t>Make </a:t>
            </a:r>
            <a:r>
              <a:rPr lang="en-US" sz="3200" dirty="0"/>
              <a:t>a list of everywhere your brand appears on SM</a:t>
            </a:r>
            <a:r>
              <a:rPr lang="en-US" sz="3200" dirty="0" smtClean="0"/>
              <a:t>.</a:t>
            </a:r>
            <a:endParaRPr lang="en-US" sz="3200" dirty="0"/>
          </a:p>
        </p:txBody>
      </p:sp>
    </p:spTree>
    <p:extLst>
      <p:ext uri="{BB962C8B-B14F-4D97-AF65-F5344CB8AC3E}">
        <p14:creationId xmlns:p14="http://schemas.microsoft.com/office/powerpoint/2010/main" val="1591942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2133600"/>
            <a:ext cx="7543800" cy="2590800"/>
          </a:xfrm>
        </p:spPr>
        <p:txBody>
          <a:bodyPr>
            <a:noAutofit/>
          </a:bodyPr>
          <a:lstStyle/>
          <a:p>
            <a:pPr marL="0" indent="0" algn="ctr">
              <a:buNone/>
            </a:pPr>
            <a:r>
              <a:rPr lang="en-US" sz="4800" b="1" i="1" dirty="0" smtClean="0">
                <a:latin typeface="Bradley Hand ITC" panose="03070402050302030203" pitchFamily="66" charset="0"/>
              </a:rPr>
              <a:t>Planning without practicing is not a complete waste of time…just mostly.</a:t>
            </a:r>
            <a:endParaRPr lang="en-US" sz="4800" b="1" i="1" dirty="0">
              <a:latin typeface="Bradley Hand ITC" panose="03070402050302030203" pitchFamily="66" charset="0"/>
            </a:endParaRPr>
          </a:p>
        </p:txBody>
      </p:sp>
    </p:spTree>
    <p:extLst>
      <p:ext uri="{BB962C8B-B14F-4D97-AF65-F5344CB8AC3E}">
        <p14:creationId xmlns:p14="http://schemas.microsoft.com/office/powerpoint/2010/main" val="2541987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66633" y="914400"/>
            <a:ext cx="7315200" cy="4343400"/>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outerShdw blurRad="406400" dist="50800" dir="6360000" sx="158000" sy="158000" algn="ctr" rotWithShape="0">
              <a:srgbClr val="000000">
                <a:alpha val="0"/>
              </a:srgb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76130" name="Text Box 2"/>
          <p:cNvSpPr txBox="1">
            <a:spLocks noChangeArrowheads="1"/>
          </p:cNvSpPr>
          <p:nvPr/>
        </p:nvSpPr>
        <p:spPr bwMode="auto">
          <a:xfrm>
            <a:off x="980933" y="1579562"/>
            <a:ext cx="7086600" cy="3013075"/>
          </a:xfrm>
          <a:prstGeom prst="rect">
            <a:avLst/>
          </a:prstGeom>
          <a:noFill/>
          <a:ln w="9525">
            <a:noFill/>
            <a:miter lim="800000"/>
            <a:headEnd/>
            <a:tailEnd/>
          </a:ln>
        </p:spPr>
        <p:txBody>
          <a:bodyPr lIns="20160" tIns="46080" rIns="20160" bIns="46080"/>
          <a:lstStyle/>
          <a:p>
            <a:pPr algn="ctr" eaLnBrk="0" hangingPunct="0">
              <a:spcBef>
                <a:spcPts val="850"/>
              </a:spcBef>
              <a:tabLst>
                <a:tab pos="728663" algn="l"/>
                <a:tab pos="1457325" algn="l"/>
                <a:tab pos="2187575" algn="l"/>
                <a:tab pos="2914650" algn="l"/>
                <a:tab pos="3643313" algn="l"/>
                <a:tab pos="4373563" algn="l"/>
                <a:tab pos="5102225" algn="l"/>
                <a:tab pos="5830888" algn="l"/>
                <a:tab pos="6559550" algn="l"/>
                <a:tab pos="6942138" algn="l"/>
                <a:tab pos="7346950" algn="l"/>
                <a:tab pos="7775575" algn="l"/>
              </a:tabLst>
              <a:defRPr/>
            </a:pPr>
            <a:r>
              <a:rPr lang="en-GB" sz="4000" dirty="0" smtClean="0">
                <a:solidFill>
                  <a:srgbClr val="663300"/>
                </a:solidFill>
                <a:latin typeface="Palatino Linotype"/>
              </a:rPr>
              <a:t>Tell me and I’ll forget;</a:t>
            </a:r>
            <a:endParaRPr lang="en-GB" sz="3600" dirty="0" smtClean="0">
              <a:solidFill>
                <a:srgbClr val="663300"/>
              </a:solidFill>
              <a:latin typeface="Palatino Linotype"/>
            </a:endParaRPr>
          </a:p>
          <a:p>
            <a:pPr algn="ctr" eaLnBrk="0" hangingPunct="0">
              <a:spcBef>
                <a:spcPts val="850"/>
              </a:spcBef>
              <a:tabLst>
                <a:tab pos="728663" algn="l"/>
                <a:tab pos="1457325" algn="l"/>
                <a:tab pos="2187575" algn="l"/>
                <a:tab pos="2914650" algn="l"/>
                <a:tab pos="3643313" algn="l"/>
                <a:tab pos="4373563" algn="l"/>
                <a:tab pos="5102225" algn="l"/>
                <a:tab pos="5830888" algn="l"/>
                <a:tab pos="6559550" algn="l"/>
                <a:tab pos="6942138" algn="l"/>
                <a:tab pos="7346950" algn="l"/>
                <a:tab pos="7775575" algn="l"/>
              </a:tabLst>
              <a:defRPr/>
            </a:pPr>
            <a:r>
              <a:rPr lang="en-GB" sz="4000" dirty="0" smtClean="0">
                <a:solidFill>
                  <a:srgbClr val="663300"/>
                </a:solidFill>
                <a:latin typeface="Palatino Linotype"/>
              </a:rPr>
              <a:t>Show me and I may remember; </a:t>
            </a:r>
          </a:p>
          <a:p>
            <a:pPr algn="ctr" eaLnBrk="0" hangingPunct="0">
              <a:spcBef>
                <a:spcPts val="850"/>
              </a:spcBef>
              <a:tabLst>
                <a:tab pos="728663" algn="l"/>
                <a:tab pos="1457325" algn="l"/>
                <a:tab pos="2187575" algn="l"/>
                <a:tab pos="2914650" algn="l"/>
                <a:tab pos="3643313" algn="l"/>
                <a:tab pos="4373563" algn="l"/>
                <a:tab pos="5102225" algn="l"/>
                <a:tab pos="5830888" algn="l"/>
                <a:tab pos="6559550" algn="l"/>
                <a:tab pos="6942138" algn="l"/>
                <a:tab pos="7346950" algn="l"/>
                <a:tab pos="7775575" algn="l"/>
              </a:tabLst>
              <a:defRPr/>
            </a:pPr>
            <a:r>
              <a:rPr lang="en-GB" sz="4000" dirty="0" smtClean="0">
                <a:solidFill>
                  <a:srgbClr val="663300"/>
                </a:solidFill>
                <a:latin typeface="Palatino Linotype"/>
              </a:rPr>
              <a:t>Involve me and I’ll understand</a:t>
            </a:r>
          </a:p>
          <a:p>
            <a:pPr algn="ctr" eaLnBrk="0" hangingPunct="0">
              <a:spcBef>
                <a:spcPts val="763"/>
              </a:spcBef>
              <a:tabLst>
                <a:tab pos="728663" algn="l"/>
                <a:tab pos="1457325" algn="l"/>
                <a:tab pos="2187575" algn="l"/>
                <a:tab pos="2914650" algn="l"/>
                <a:tab pos="3643313" algn="l"/>
                <a:tab pos="4373563" algn="l"/>
                <a:tab pos="5102225" algn="l"/>
                <a:tab pos="5830888" algn="l"/>
                <a:tab pos="6559550" algn="l"/>
                <a:tab pos="6942138" algn="l"/>
                <a:tab pos="7346950" algn="l"/>
                <a:tab pos="7775575" algn="l"/>
              </a:tabLst>
              <a:defRPr/>
            </a:pPr>
            <a:endParaRPr lang="en-GB" sz="1600" dirty="0">
              <a:solidFill>
                <a:srgbClr val="663300"/>
              </a:solidFill>
              <a:latin typeface="Arial" charset="0"/>
            </a:endParaRPr>
          </a:p>
          <a:p>
            <a:pPr algn="ctr" eaLnBrk="0" hangingPunct="0">
              <a:spcBef>
                <a:spcPts val="763"/>
              </a:spcBef>
              <a:tabLst>
                <a:tab pos="728663" algn="l"/>
                <a:tab pos="1457325" algn="l"/>
                <a:tab pos="2187575" algn="l"/>
                <a:tab pos="2914650" algn="l"/>
                <a:tab pos="3643313" algn="l"/>
                <a:tab pos="5102225" algn="l"/>
                <a:tab pos="5830888" algn="l"/>
                <a:tab pos="6559550" algn="l"/>
                <a:tab pos="6942138" algn="l"/>
                <a:tab pos="7346950" algn="l"/>
                <a:tab pos="7775575" algn="l"/>
              </a:tabLst>
              <a:defRPr/>
            </a:pPr>
            <a:r>
              <a:rPr lang="en-GB" sz="3600" dirty="0">
                <a:solidFill>
                  <a:srgbClr val="663300"/>
                </a:solidFill>
                <a:latin typeface="Arial" charset="0"/>
              </a:rPr>
              <a:t>				</a:t>
            </a:r>
            <a:r>
              <a:rPr lang="en-GB" sz="3600" dirty="0" smtClean="0">
                <a:solidFill>
                  <a:srgbClr val="629DD1">
                    <a:lumMod val="50000"/>
                  </a:srgbClr>
                </a:solidFill>
                <a:latin typeface="Palatino Linotype"/>
              </a:rPr>
              <a:t>-- Chinese Proverb</a:t>
            </a:r>
            <a:endParaRPr lang="en-GB" dirty="0">
              <a:solidFill>
                <a:srgbClr val="629DD1">
                  <a:lumMod val="50000"/>
                </a:srgbClr>
              </a:solidFill>
              <a:latin typeface="Palatino Linotype"/>
            </a:endParaRPr>
          </a:p>
        </p:txBody>
      </p:sp>
    </p:spTree>
    <p:extLst>
      <p:ext uri="{BB962C8B-B14F-4D97-AF65-F5344CB8AC3E}">
        <p14:creationId xmlns:p14="http://schemas.microsoft.com/office/powerpoint/2010/main" val="41253149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box(out)">
                                      <p:cBhvr>
                                        <p:cTn id="7" dur="5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600200"/>
          </a:xfrm>
        </p:spPr>
        <p:txBody>
          <a:bodyPr>
            <a:noAutofit/>
          </a:bodyPr>
          <a:lstStyle/>
          <a:p>
            <a:pPr>
              <a:lnSpc>
                <a:spcPct val="100000"/>
              </a:lnSpc>
            </a:pPr>
            <a:r>
              <a:rPr lang="en-US" sz="4000" b="1" dirty="0" smtClean="0"/>
              <a:t>Suggested Tools &amp; Templates </a:t>
            </a:r>
            <a:br>
              <a:rPr lang="en-US" sz="4000" b="1" dirty="0" smtClean="0"/>
            </a:br>
            <a:r>
              <a:rPr lang="en-US" sz="4000" b="1" dirty="0" smtClean="0"/>
              <a:t>in the SM Triage Plan</a:t>
            </a:r>
            <a:endParaRPr lang="en-US" sz="4000" b="1" dirty="0"/>
          </a:p>
        </p:txBody>
      </p:sp>
      <p:sp>
        <p:nvSpPr>
          <p:cNvPr id="3" name="Content Placeholder 2"/>
          <p:cNvSpPr>
            <a:spLocks noGrp="1"/>
          </p:cNvSpPr>
          <p:nvPr>
            <p:ph idx="1"/>
          </p:nvPr>
        </p:nvSpPr>
        <p:spPr>
          <a:xfrm>
            <a:off x="457200" y="2133600"/>
            <a:ext cx="8229600" cy="4343400"/>
          </a:xfrm>
        </p:spPr>
        <p:txBody>
          <a:bodyPr>
            <a:normAutofit/>
          </a:bodyPr>
          <a:lstStyle/>
          <a:p>
            <a:r>
              <a:rPr lang="en-US" sz="3200" dirty="0" smtClean="0"/>
              <a:t>Social </a:t>
            </a:r>
            <a:r>
              <a:rPr lang="en-US" sz="3200" dirty="0"/>
              <a:t>Media (Digital)Policy</a:t>
            </a:r>
          </a:p>
          <a:p>
            <a:r>
              <a:rPr lang="en-US" sz="3200" dirty="0"/>
              <a:t>S</a:t>
            </a:r>
            <a:r>
              <a:rPr lang="en-US" sz="3200" dirty="0" smtClean="0"/>
              <a:t>ocial media triage response diagram</a:t>
            </a:r>
          </a:p>
          <a:p>
            <a:r>
              <a:rPr lang="en-US" sz="3200" dirty="0" smtClean="0"/>
              <a:t>List of social media handles (usernames) with administrative information (passcodes)</a:t>
            </a:r>
          </a:p>
          <a:p>
            <a:r>
              <a:rPr lang="en-US" sz="3200" dirty="0"/>
              <a:t>List of issue-specific search terms to be </a:t>
            </a:r>
            <a:r>
              <a:rPr lang="en-US" sz="3200" dirty="0" smtClean="0"/>
              <a:t>monitored</a:t>
            </a:r>
            <a:endParaRPr lang="en-US" sz="3200" dirty="0"/>
          </a:p>
        </p:txBody>
      </p:sp>
    </p:spTree>
    <p:extLst>
      <p:ext uri="{BB962C8B-B14F-4D97-AF65-F5344CB8AC3E}">
        <p14:creationId xmlns:p14="http://schemas.microsoft.com/office/powerpoint/2010/main" val="1709309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43900" cy="1600200"/>
          </a:xfrm>
        </p:spPr>
        <p:txBody>
          <a:bodyPr>
            <a:normAutofit/>
          </a:bodyPr>
          <a:lstStyle/>
          <a:p>
            <a:pPr>
              <a:lnSpc>
                <a:spcPct val="100000"/>
              </a:lnSpc>
            </a:pPr>
            <a:r>
              <a:rPr lang="en-US" sz="4000" b="1" dirty="0" smtClean="0"/>
              <a:t>Suggested Tools &amp; Templates </a:t>
            </a:r>
            <a:br>
              <a:rPr lang="en-US" sz="4000" b="1" dirty="0" smtClean="0"/>
            </a:br>
            <a:r>
              <a:rPr lang="en-US" sz="4000" b="1" dirty="0" smtClean="0"/>
              <a:t>in the SM Triage Plan</a:t>
            </a:r>
            <a:endParaRPr lang="en-US" sz="4000" b="1" dirty="0"/>
          </a:p>
        </p:txBody>
      </p:sp>
      <p:sp>
        <p:nvSpPr>
          <p:cNvPr id="3" name="Content Placeholder 2"/>
          <p:cNvSpPr>
            <a:spLocks noGrp="1"/>
          </p:cNvSpPr>
          <p:nvPr>
            <p:ph idx="1"/>
          </p:nvPr>
        </p:nvSpPr>
        <p:spPr>
          <a:xfrm>
            <a:off x="457200" y="2133600"/>
            <a:ext cx="8229600" cy="4419600"/>
          </a:xfrm>
        </p:spPr>
        <p:txBody>
          <a:bodyPr>
            <a:normAutofit/>
          </a:bodyPr>
          <a:lstStyle/>
          <a:p>
            <a:r>
              <a:rPr lang="en-US" dirty="0"/>
              <a:t>List of social media </a:t>
            </a:r>
            <a:r>
              <a:rPr lang="en-US" dirty="0" smtClean="0"/>
              <a:t>audiences and their potential roles (influencers in your space, bloggers, x-reference  w/ non-social media communication list)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87630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383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pPr>
              <a:defRPr/>
            </a:pPr>
            <a:r>
              <a:rPr lang="en-US" sz="4000" b="1" dirty="0" smtClean="0"/>
              <a:t>SM as an Audience or a Tactic?</a:t>
            </a:r>
            <a:endParaRPr lang="en-US" sz="4000" b="1"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308070696"/>
              </p:ext>
            </p:extLst>
          </p:nvPr>
        </p:nvGraphicFramePr>
        <p:xfrm>
          <a:off x="301625" y="1295400"/>
          <a:ext cx="8504236" cy="4498653"/>
        </p:xfrm>
        <a:graphic>
          <a:graphicData uri="http://schemas.openxmlformats.org/drawingml/2006/table">
            <a:tbl>
              <a:tblPr firstRow="1" bandRow="1">
                <a:tableStyleId>{93296810-A885-4BE3-A3E7-6D5BEEA58F35}</a:tableStyleId>
              </a:tblPr>
              <a:tblGrid>
                <a:gridCol w="2126059"/>
                <a:gridCol w="2126059"/>
                <a:gridCol w="2126059"/>
                <a:gridCol w="2126059"/>
              </a:tblGrid>
              <a:tr h="674849">
                <a:tc>
                  <a:txBody>
                    <a:bodyPr/>
                    <a:lstStyle/>
                    <a:p>
                      <a:pPr algn="ctr"/>
                      <a:r>
                        <a:rPr lang="en-US" dirty="0" smtClean="0">
                          <a:solidFill>
                            <a:schemeClr val="bg1"/>
                          </a:solidFill>
                        </a:rPr>
                        <a:t>Audience</a:t>
                      </a:r>
                      <a:endParaRPr lang="en-US" dirty="0">
                        <a:solidFill>
                          <a:schemeClr val="bg1"/>
                        </a:solidFill>
                      </a:endParaRPr>
                    </a:p>
                  </a:txBody>
                  <a:tcPr marL="77889" marR="77889"/>
                </a:tc>
                <a:tc>
                  <a:txBody>
                    <a:bodyPr/>
                    <a:lstStyle/>
                    <a:p>
                      <a:pPr algn="ctr"/>
                      <a:r>
                        <a:rPr lang="en-US" dirty="0" smtClean="0">
                          <a:solidFill>
                            <a:schemeClr val="bg1"/>
                          </a:solidFill>
                        </a:rPr>
                        <a:t>Primary Responsibility</a:t>
                      </a:r>
                      <a:endParaRPr lang="en-US" dirty="0">
                        <a:solidFill>
                          <a:schemeClr val="bg1"/>
                        </a:solidFill>
                      </a:endParaRPr>
                    </a:p>
                  </a:txBody>
                  <a:tcPr marL="77889" marR="77889"/>
                </a:tc>
                <a:tc>
                  <a:txBody>
                    <a:bodyPr/>
                    <a:lstStyle/>
                    <a:p>
                      <a:pPr algn="ctr"/>
                      <a:r>
                        <a:rPr lang="en-US" dirty="0" smtClean="0">
                          <a:solidFill>
                            <a:schemeClr val="bg1"/>
                          </a:solidFill>
                        </a:rPr>
                        <a:t>Communication Options</a:t>
                      </a:r>
                      <a:endParaRPr lang="en-US" dirty="0">
                        <a:solidFill>
                          <a:schemeClr val="bg1"/>
                        </a:solidFill>
                      </a:endParaRPr>
                    </a:p>
                  </a:txBody>
                  <a:tcPr marL="77889" marR="77889"/>
                </a:tc>
                <a:tc>
                  <a:txBody>
                    <a:bodyPr/>
                    <a:lstStyle/>
                    <a:p>
                      <a:pPr algn="ctr"/>
                      <a:r>
                        <a:rPr lang="en-US" dirty="0" smtClean="0">
                          <a:solidFill>
                            <a:schemeClr val="bg1"/>
                          </a:solidFill>
                        </a:rPr>
                        <a:t>Concerns</a:t>
                      </a:r>
                      <a:endParaRPr lang="en-US" dirty="0">
                        <a:solidFill>
                          <a:schemeClr val="bg1"/>
                        </a:solidFill>
                      </a:endParaRPr>
                    </a:p>
                  </a:txBody>
                  <a:tcPr marL="77889" marR="77889"/>
                </a:tc>
              </a:tr>
              <a:tr h="826989">
                <a:tc>
                  <a:txBody>
                    <a:bodyPr/>
                    <a:lstStyle/>
                    <a:p>
                      <a:endParaRPr lang="en-US" sz="1400" b="1" dirty="0"/>
                    </a:p>
                  </a:txBody>
                  <a:tcPr marL="77889" marR="77889"/>
                </a:tc>
                <a:tc>
                  <a:txBody>
                    <a:bodyPr/>
                    <a:lstStyle/>
                    <a:p>
                      <a:endParaRPr lang="en-US" sz="1400" b="1" dirty="0"/>
                    </a:p>
                  </a:txBody>
                  <a:tcPr marL="77889" marR="77889"/>
                </a:tc>
                <a:tc>
                  <a:txBody>
                    <a:bodyPr/>
                    <a:lstStyle/>
                    <a:p>
                      <a:pPr>
                        <a:buFont typeface="Arial" pitchFamily="34" charset="0"/>
                        <a:buNone/>
                      </a:pPr>
                      <a:endParaRPr lang="en-US" sz="1400" b="1" dirty="0"/>
                    </a:p>
                  </a:txBody>
                  <a:tcPr marL="77889" marR="77889"/>
                </a:tc>
                <a:tc>
                  <a:txBody>
                    <a:bodyPr/>
                    <a:lstStyle/>
                    <a:p>
                      <a:endParaRPr lang="en-US" b="1" dirty="0"/>
                    </a:p>
                  </a:txBody>
                  <a:tcPr marL="77889" marR="77889"/>
                </a:tc>
              </a:tr>
              <a:tr h="741853">
                <a:tc>
                  <a:txBody>
                    <a:bodyPr/>
                    <a:lstStyle/>
                    <a:p>
                      <a:endParaRPr lang="en-US" sz="1400" b="1" dirty="0"/>
                    </a:p>
                  </a:txBody>
                  <a:tcPr marL="77889" marR="77889"/>
                </a:tc>
                <a:tc>
                  <a:txBody>
                    <a:bodyPr/>
                    <a:lstStyle/>
                    <a:p>
                      <a:endParaRPr lang="en-US" sz="1400" b="1" dirty="0"/>
                    </a:p>
                  </a:txBody>
                  <a:tcPr marL="77889" marR="77889"/>
                </a:tc>
                <a:tc>
                  <a:txBody>
                    <a:bodyPr/>
                    <a:lstStyle/>
                    <a:p>
                      <a:pPr>
                        <a:buFont typeface="Arial" pitchFamily="34" charset="0"/>
                        <a:buNone/>
                      </a:pPr>
                      <a:endParaRPr lang="en-US" sz="1400" b="1" dirty="0"/>
                    </a:p>
                  </a:txBody>
                  <a:tcPr marL="77889" marR="77889"/>
                </a:tc>
                <a:tc>
                  <a:txBody>
                    <a:bodyPr/>
                    <a:lstStyle/>
                    <a:p>
                      <a:endParaRPr lang="en-US" sz="1400" b="1" dirty="0"/>
                    </a:p>
                  </a:txBody>
                  <a:tcPr marL="77889" marR="77889"/>
                </a:tc>
              </a:tr>
              <a:tr h="771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p>
                      <a:endParaRPr lang="en-US" sz="1400" b="1" dirty="0"/>
                    </a:p>
                  </a:txBody>
                  <a:tcPr marL="77889" marR="77889"/>
                </a:tc>
                <a:tc>
                  <a:txBody>
                    <a:bodyPr/>
                    <a:lstStyle/>
                    <a:p>
                      <a:endParaRPr lang="en-US" sz="1400" b="1" dirty="0"/>
                    </a:p>
                  </a:txBody>
                  <a:tcPr marL="77889" marR="77889"/>
                </a:tc>
                <a:tc>
                  <a:txBody>
                    <a:bodyPr/>
                    <a:lstStyle/>
                    <a:p>
                      <a:pPr>
                        <a:buFont typeface="Arial" pitchFamily="34" charset="0"/>
                        <a:buNone/>
                      </a:pPr>
                      <a:endParaRPr lang="en-US" sz="1400" b="1" dirty="0"/>
                    </a:p>
                  </a:txBody>
                  <a:tcPr marL="77889" marR="77889"/>
                </a:tc>
                <a:tc>
                  <a:txBody>
                    <a:bodyPr/>
                    <a:lstStyle/>
                    <a:p>
                      <a:endParaRPr lang="en-US" sz="1400" b="1" dirty="0"/>
                    </a:p>
                  </a:txBody>
                  <a:tcPr marL="77889" marR="77889"/>
                </a:tc>
              </a:tr>
              <a:tr h="741853">
                <a:tc>
                  <a:txBody>
                    <a:bodyPr/>
                    <a:lstStyle/>
                    <a:p>
                      <a:endParaRPr lang="en-US" sz="1400" b="1" dirty="0"/>
                    </a:p>
                  </a:txBody>
                  <a:tcPr marL="77889" marR="77889"/>
                </a:tc>
                <a:tc>
                  <a:txBody>
                    <a:bodyPr/>
                    <a:lstStyle/>
                    <a:p>
                      <a:endParaRPr lang="en-US" sz="1400" b="1" dirty="0"/>
                    </a:p>
                  </a:txBody>
                  <a:tcPr marL="77889" marR="77889"/>
                </a:tc>
                <a:tc>
                  <a:txBody>
                    <a:bodyPr/>
                    <a:lstStyle/>
                    <a:p>
                      <a:pPr>
                        <a:buFont typeface="Arial" pitchFamily="34" charset="0"/>
                        <a:buNone/>
                      </a:pPr>
                      <a:endParaRPr lang="en-US" sz="1400" b="1" dirty="0"/>
                    </a:p>
                  </a:txBody>
                  <a:tcPr marL="77889" marR="77889"/>
                </a:tc>
                <a:tc>
                  <a:txBody>
                    <a:bodyPr/>
                    <a:lstStyle/>
                    <a:p>
                      <a:endParaRPr lang="en-US" sz="1400" b="1" dirty="0"/>
                    </a:p>
                  </a:txBody>
                  <a:tcPr marL="77889" marR="77889"/>
                </a:tc>
              </a:tr>
              <a:tr h="741853">
                <a:tc>
                  <a:txBody>
                    <a:bodyPr/>
                    <a:lstStyle/>
                    <a:p>
                      <a:endParaRPr lang="en-US" sz="1400" b="1" dirty="0"/>
                    </a:p>
                  </a:txBody>
                  <a:tcPr marL="77889" marR="77889"/>
                </a:tc>
                <a:tc>
                  <a:txBody>
                    <a:bodyPr/>
                    <a:lstStyle/>
                    <a:p>
                      <a:endParaRPr lang="en-US" sz="1400" b="1" dirty="0"/>
                    </a:p>
                  </a:txBody>
                  <a:tcPr marL="77889" marR="77889"/>
                </a:tc>
                <a:tc>
                  <a:txBody>
                    <a:bodyPr/>
                    <a:lstStyle/>
                    <a:p>
                      <a:pPr>
                        <a:buFont typeface="Arial" pitchFamily="34" charset="0"/>
                        <a:buNone/>
                      </a:pPr>
                      <a:endParaRPr lang="en-US" sz="1400" b="1" dirty="0"/>
                    </a:p>
                  </a:txBody>
                  <a:tcPr marL="77889" marR="77889"/>
                </a:tc>
                <a:tc>
                  <a:txBody>
                    <a:bodyPr/>
                    <a:lstStyle/>
                    <a:p>
                      <a:endParaRPr lang="en-US" sz="1400" b="1" dirty="0"/>
                    </a:p>
                  </a:txBody>
                  <a:tcPr marL="77889" marR="77889"/>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5" y="6400800"/>
            <a:ext cx="35782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20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600200"/>
          </a:xfrm>
        </p:spPr>
        <p:txBody>
          <a:bodyPr/>
          <a:lstStyle/>
          <a:p>
            <a:r>
              <a:rPr lang="en-US" sz="4000" b="1" dirty="0" smtClean="0"/>
              <a:t>Remember…</a:t>
            </a:r>
            <a:endParaRPr lang="en-US" sz="4000" b="1" dirty="0"/>
          </a:p>
        </p:txBody>
      </p:sp>
      <p:sp>
        <p:nvSpPr>
          <p:cNvPr id="5" name="Content Placeholder 4"/>
          <p:cNvSpPr>
            <a:spLocks noGrp="1"/>
          </p:cNvSpPr>
          <p:nvPr>
            <p:ph idx="1"/>
          </p:nvPr>
        </p:nvSpPr>
        <p:spPr>
          <a:xfrm>
            <a:off x="381000" y="1295400"/>
            <a:ext cx="8229600" cy="4724400"/>
          </a:xfrm>
        </p:spPr>
        <p:txBody>
          <a:bodyPr>
            <a:noAutofit/>
          </a:bodyPr>
          <a:lstStyle/>
          <a:p>
            <a:pPr>
              <a:spcBef>
                <a:spcPts val="0"/>
              </a:spcBef>
              <a:defRPr/>
            </a:pPr>
            <a:r>
              <a:rPr lang="en-US" sz="2800" b="1" dirty="0"/>
              <a:t>Stay grounded </a:t>
            </a:r>
            <a:r>
              <a:rPr lang="en-US" sz="2800" dirty="0" smtClean="0"/>
              <a:t>in crisis communication </a:t>
            </a:r>
            <a:r>
              <a:rPr lang="en-US" sz="2800" dirty="0"/>
              <a:t>principles </a:t>
            </a:r>
            <a:endParaRPr lang="en-US" sz="2800" dirty="0" smtClean="0"/>
          </a:p>
          <a:p>
            <a:pPr>
              <a:spcBef>
                <a:spcPts val="0"/>
              </a:spcBef>
              <a:defRPr/>
            </a:pPr>
            <a:r>
              <a:rPr lang="en-US" sz="2800" dirty="0" smtClean="0"/>
              <a:t>Use resources and decision-making structures to </a:t>
            </a:r>
            <a:r>
              <a:rPr lang="en-US" sz="2800" b="1" dirty="0" smtClean="0"/>
              <a:t>adapt </a:t>
            </a:r>
            <a:r>
              <a:rPr lang="en-US" sz="2800" dirty="0" smtClean="0"/>
              <a:t>to changing circumstances</a:t>
            </a:r>
            <a:endParaRPr lang="en-US" sz="2800" dirty="0"/>
          </a:p>
          <a:p>
            <a:pPr>
              <a:spcBef>
                <a:spcPts val="0"/>
              </a:spcBef>
              <a:defRPr/>
            </a:pPr>
            <a:r>
              <a:rPr lang="en-US" sz="2800" b="1" dirty="0" smtClean="0"/>
              <a:t>Be a regular </a:t>
            </a:r>
            <a:r>
              <a:rPr lang="en-US" sz="2800" dirty="0" smtClean="0"/>
              <a:t>social media community member</a:t>
            </a:r>
            <a:endParaRPr lang="en-US" sz="2800" b="1" dirty="0" smtClean="0"/>
          </a:p>
          <a:p>
            <a:pPr>
              <a:spcBef>
                <a:spcPts val="0"/>
              </a:spcBef>
              <a:defRPr/>
            </a:pPr>
            <a:r>
              <a:rPr lang="en-US" sz="2800" b="1" dirty="0" smtClean="0"/>
              <a:t>Get support </a:t>
            </a:r>
            <a:r>
              <a:rPr lang="en-US" sz="2800" dirty="0" smtClean="0"/>
              <a:t>from throughout </a:t>
            </a:r>
            <a:r>
              <a:rPr lang="en-US" sz="2800" dirty="0"/>
              <a:t>the company – and especially from top management</a:t>
            </a:r>
          </a:p>
          <a:p>
            <a:pPr>
              <a:spcBef>
                <a:spcPts val="0"/>
              </a:spcBef>
              <a:defRPr/>
            </a:pPr>
            <a:r>
              <a:rPr lang="en-US" sz="2800" b="1" dirty="0" smtClean="0"/>
              <a:t>Update </a:t>
            </a:r>
            <a:r>
              <a:rPr lang="en-US" sz="2800" dirty="0" smtClean="0"/>
              <a:t>the triage plan </a:t>
            </a:r>
            <a:r>
              <a:rPr lang="en-US" sz="2800" b="1" dirty="0" smtClean="0"/>
              <a:t>- </a:t>
            </a:r>
            <a:r>
              <a:rPr lang="en-US" sz="2800" dirty="0" smtClean="0"/>
              <a:t>at least annually</a:t>
            </a:r>
          </a:p>
          <a:p>
            <a:pPr>
              <a:spcBef>
                <a:spcPts val="0"/>
              </a:spcBef>
              <a:defRPr/>
            </a:pPr>
            <a:r>
              <a:rPr lang="en-US" sz="2800" b="1" dirty="0" smtClean="0"/>
              <a:t>Practice </a:t>
            </a:r>
            <a:r>
              <a:rPr lang="en-US" sz="2800" dirty="0" smtClean="0"/>
              <a:t>the triage plan in order to remain ready</a:t>
            </a:r>
            <a:endParaRPr lang="en-US" sz="2800" b="1" dirty="0" smtClean="0"/>
          </a:p>
        </p:txBody>
      </p:sp>
    </p:spTree>
    <p:extLst>
      <p:ext uri="{BB962C8B-B14F-4D97-AF65-F5344CB8AC3E}">
        <p14:creationId xmlns:p14="http://schemas.microsoft.com/office/powerpoint/2010/main" val="3409996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0200"/>
          </a:xfrm>
        </p:spPr>
        <p:txBody>
          <a:bodyPr>
            <a:normAutofit/>
          </a:bodyPr>
          <a:lstStyle/>
          <a:p>
            <a:r>
              <a:rPr lang="en-US" sz="3200" b="1" dirty="0" smtClean="0"/>
              <a:t>Social Media Reality</a:t>
            </a:r>
            <a:endParaRPr lang="en-US" sz="3200" b="1"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99942" y="1738541"/>
            <a:ext cx="5944115"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229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33" y="0"/>
            <a:ext cx="9133367" cy="688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024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762000"/>
          </a:xfrm>
        </p:spPr>
        <p:txBody>
          <a:bodyPr/>
          <a:lstStyle/>
          <a:p>
            <a:r>
              <a:rPr lang="en-US" sz="4000" dirty="0" smtClean="0"/>
              <a:t>Resources*</a:t>
            </a:r>
            <a:endParaRPr lang="en-US" sz="4000" dirty="0"/>
          </a:p>
        </p:txBody>
      </p:sp>
      <p:sp>
        <p:nvSpPr>
          <p:cNvPr id="3" name="Content Placeholder 2"/>
          <p:cNvSpPr>
            <a:spLocks noGrp="1"/>
          </p:cNvSpPr>
          <p:nvPr>
            <p:ph idx="1"/>
          </p:nvPr>
        </p:nvSpPr>
        <p:spPr>
          <a:xfrm>
            <a:off x="457200" y="762000"/>
            <a:ext cx="8229600" cy="5715000"/>
          </a:xfrm>
        </p:spPr>
        <p:txBody>
          <a:bodyPr>
            <a:noAutofit/>
          </a:bodyPr>
          <a:lstStyle/>
          <a:p>
            <a:pPr marL="0" indent="0">
              <a:buNone/>
            </a:pPr>
            <a:r>
              <a:rPr lang="en-US" sz="1400" u="sng" dirty="0" smtClean="0"/>
              <a:t>Material Specific to Food Risk Communication</a:t>
            </a:r>
            <a:r>
              <a:rPr lang="en-US" sz="1400" dirty="0" smtClean="0"/>
              <a:t>:</a:t>
            </a:r>
          </a:p>
          <a:p>
            <a:r>
              <a:rPr lang="en-US" sz="1400" dirty="0" smtClean="0"/>
              <a:t>A </a:t>
            </a:r>
            <a:r>
              <a:rPr lang="en-US" sz="1400" dirty="0"/>
              <a:t>Handbook on Risk Communication Applied to Food Safety, </a:t>
            </a:r>
            <a:r>
              <a:rPr lang="en-US" sz="1400" dirty="0" smtClean="0"/>
              <a:t>WHO/FAO, 2015 </a:t>
            </a:r>
            <a:r>
              <a:rPr lang="en-US" sz="1400" dirty="0" smtClean="0">
                <a:hlinkClick r:id="rId3"/>
              </a:rPr>
              <a:t>http</a:t>
            </a:r>
            <a:r>
              <a:rPr lang="en-US" sz="1400" dirty="0">
                <a:hlinkClick r:id="rId3"/>
              </a:rPr>
              <a:t>://</a:t>
            </a:r>
            <a:r>
              <a:rPr lang="en-US" sz="1400" dirty="0" smtClean="0">
                <a:hlinkClick r:id="rId3"/>
              </a:rPr>
              <a:t>www.auv-ks.net/repository/docs/2016_01_28_141028_Final_version_Handbook_28-11-2014.pdf</a:t>
            </a:r>
            <a:endParaRPr lang="en-US" sz="1400" dirty="0" smtClean="0"/>
          </a:p>
          <a:p>
            <a:r>
              <a:rPr lang="en-US" sz="1400" dirty="0" smtClean="0"/>
              <a:t>Food </a:t>
            </a:r>
            <a:r>
              <a:rPr lang="en-US" sz="1400" dirty="0"/>
              <a:t>Safety:  A </a:t>
            </a:r>
            <a:r>
              <a:rPr lang="en-US" sz="1400" dirty="0" smtClean="0"/>
              <a:t>Communicator</a:t>
            </a:r>
            <a:r>
              <a:rPr lang="en-US" sz="1400" dirty="0"/>
              <a:t>’ s Guide to Improving Understanding, IFIC, </a:t>
            </a:r>
            <a:r>
              <a:rPr lang="en-US" sz="1400" dirty="0" smtClean="0"/>
              <a:t>2015 </a:t>
            </a:r>
            <a:r>
              <a:rPr lang="en-US" sz="1400" dirty="0" smtClean="0">
                <a:hlinkClick r:id="rId4"/>
              </a:rPr>
              <a:t>http</a:t>
            </a:r>
            <a:r>
              <a:rPr lang="en-US" sz="1400" dirty="0">
                <a:hlinkClick r:id="rId4"/>
              </a:rPr>
              <a:t>://</a:t>
            </a:r>
            <a:r>
              <a:rPr lang="en-US" sz="1400" dirty="0" smtClean="0">
                <a:hlinkClick r:id="rId4"/>
              </a:rPr>
              <a:t>www.foodinsight.org/foodsafetyguide</a:t>
            </a:r>
            <a:endParaRPr lang="en-US" sz="1400" dirty="0" smtClean="0"/>
          </a:p>
          <a:p>
            <a:r>
              <a:rPr lang="en-US" sz="1400" dirty="0" smtClean="0"/>
              <a:t>Best </a:t>
            </a:r>
            <a:r>
              <a:rPr lang="en-US" sz="1400" dirty="0"/>
              <a:t>Practices for Crisis Communicators:  How to communicate after food or feed safety incidents, EFSA, </a:t>
            </a:r>
            <a:r>
              <a:rPr lang="en-US" sz="1400" dirty="0" smtClean="0"/>
              <a:t>2016 </a:t>
            </a:r>
            <a:r>
              <a:rPr lang="en-US" sz="1400" dirty="0" smtClean="0">
                <a:hlinkClick r:id="rId5"/>
              </a:rPr>
              <a:t>http</a:t>
            </a:r>
            <a:r>
              <a:rPr lang="en-US" sz="1400" dirty="0">
                <a:hlinkClick r:id="rId5"/>
              </a:rPr>
              <a:t>://</a:t>
            </a:r>
            <a:r>
              <a:rPr lang="en-US" sz="1400" dirty="0" smtClean="0">
                <a:hlinkClick r:id="rId5"/>
              </a:rPr>
              <a:t>www.efsa.europa.eu/sites/default/files/crisis_manual_160315.pdf</a:t>
            </a:r>
            <a:endParaRPr lang="en-US" sz="1400" dirty="0" smtClean="0"/>
          </a:p>
          <a:p>
            <a:endParaRPr lang="en-US" sz="1400" dirty="0" smtClean="0"/>
          </a:p>
          <a:p>
            <a:pPr marL="0" indent="0">
              <a:buNone/>
            </a:pPr>
            <a:r>
              <a:rPr lang="en-US" sz="1400" u="sng" dirty="0"/>
              <a:t>Social </a:t>
            </a:r>
            <a:r>
              <a:rPr lang="en-US" sz="1400" u="sng" dirty="0" smtClean="0"/>
              <a:t>Media &amp; </a:t>
            </a:r>
            <a:r>
              <a:rPr lang="en-US" sz="1400" u="sng" dirty="0"/>
              <a:t>Marketing Advice &amp; Tools- articles, white papers, toolkits, podcasts, videos, </a:t>
            </a:r>
            <a:r>
              <a:rPr lang="en-US" sz="1400" u="sng" dirty="0" smtClean="0"/>
              <a:t>webinars:</a:t>
            </a:r>
            <a:endParaRPr lang="en-US" sz="1400" u="sng" dirty="0"/>
          </a:p>
          <a:p>
            <a:r>
              <a:rPr lang="en-US" sz="1400" dirty="0"/>
              <a:t>MarketingProfs.com </a:t>
            </a:r>
            <a:endParaRPr lang="en-US" sz="1400" dirty="0" smtClean="0"/>
          </a:p>
          <a:p>
            <a:r>
              <a:rPr lang="en-US" sz="1400" dirty="0" smtClean="0"/>
              <a:t>SimplyMeasured.com</a:t>
            </a:r>
            <a:endParaRPr lang="en-US" sz="1400" dirty="0"/>
          </a:p>
          <a:p>
            <a:r>
              <a:rPr lang="en-US" sz="1400" dirty="0"/>
              <a:t>SocialMediaExaminer.com</a:t>
            </a:r>
          </a:p>
          <a:p>
            <a:r>
              <a:rPr lang="en-US" sz="1400" dirty="0" smtClean="0"/>
              <a:t>Particularly useful:</a:t>
            </a:r>
            <a:r>
              <a:rPr lang="en-US" sz="1400" dirty="0"/>
              <a:t> </a:t>
            </a:r>
            <a:r>
              <a:rPr lang="en-US" sz="1400" dirty="0" smtClean="0"/>
              <a:t>2016 Social Marketing Planning Guide, Simply Measured </a:t>
            </a:r>
            <a:r>
              <a:rPr lang="en-US" sz="1400" dirty="0" smtClean="0">
                <a:hlinkClick r:id="rId6"/>
              </a:rPr>
              <a:t>http</a:t>
            </a:r>
            <a:r>
              <a:rPr lang="en-US" sz="1400" dirty="0">
                <a:hlinkClick r:id="rId6"/>
              </a:rPr>
              <a:t>://</a:t>
            </a:r>
            <a:r>
              <a:rPr lang="en-US" sz="1400" dirty="0" smtClean="0">
                <a:hlinkClick r:id="rId6"/>
              </a:rPr>
              <a:t>get.simplymeasured.com/2016-social-planning.html#sm.000117lgf61byte2trzc9tg52xwmg</a:t>
            </a:r>
            <a:endParaRPr lang="en-US" sz="1400" dirty="0" smtClean="0"/>
          </a:p>
          <a:p>
            <a:pPr marL="0" indent="0">
              <a:buNone/>
            </a:pPr>
            <a:endParaRPr lang="en-US" sz="1400" dirty="0"/>
          </a:p>
          <a:p>
            <a:pPr marL="0" indent="0">
              <a:buNone/>
            </a:pPr>
            <a:r>
              <a:rPr lang="en-US" sz="1400" u="sng" dirty="0"/>
              <a:t>Toolbox for Social Media Marketing </a:t>
            </a:r>
          </a:p>
          <a:p>
            <a:r>
              <a:rPr lang="en-US" sz="1400" dirty="0">
                <a:hlinkClick r:id="rId7"/>
              </a:rPr>
              <a:t>http://www.marketingprofs.com/smarttools/tool/18</a:t>
            </a:r>
            <a:endParaRPr lang="en-US" sz="1400" dirty="0"/>
          </a:p>
          <a:p>
            <a:pPr marL="0" indent="0">
              <a:buNone/>
            </a:pPr>
            <a:r>
              <a:rPr lang="en-US" sz="1400" dirty="0"/>
              <a:t>	Caveat 1- This is a membership site ($)- need to join to access the tools</a:t>
            </a:r>
          </a:p>
          <a:p>
            <a:pPr marL="914400" indent="0">
              <a:buNone/>
            </a:pPr>
            <a:r>
              <a:rPr lang="en-US" sz="1400" dirty="0"/>
              <a:t>Caveat 2- They do not differentiate between social media brand management and social media issues management.  That being said, the tools are very helpful and easy to use;  numerous forms for tracking detail work</a:t>
            </a:r>
          </a:p>
          <a:p>
            <a:pPr marL="0" indent="0">
              <a:buNone/>
            </a:pPr>
            <a:endParaRPr lang="en-US" sz="1200" dirty="0" smtClean="0"/>
          </a:p>
        </p:txBody>
      </p:sp>
    </p:spTree>
    <p:extLst>
      <p:ext uri="{BB962C8B-B14F-4D97-AF65-F5344CB8AC3E}">
        <p14:creationId xmlns:p14="http://schemas.microsoft.com/office/powerpoint/2010/main" val="3922208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932" y="0"/>
            <a:ext cx="8229600" cy="1143000"/>
          </a:xfrm>
        </p:spPr>
        <p:txBody>
          <a:bodyPr/>
          <a:lstStyle/>
          <a:p>
            <a:r>
              <a:rPr lang="en-US" sz="4000" b="1" dirty="0" smtClean="0"/>
              <a:t>Resources</a:t>
            </a:r>
            <a:endParaRPr lang="en-US" sz="4000" b="1" dirty="0"/>
          </a:p>
        </p:txBody>
      </p:sp>
      <p:pic>
        <p:nvPicPr>
          <p:cNvPr id="2050" name="Picture 2" descr="C:\Users\DER\Downloads\20160327_1120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382" y="1143000"/>
            <a:ext cx="7882267" cy="4433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4800" y="5791200"/>
            <a:ext cx="8644267" cy="307777"/>
          </a:xfrm>
          <a:prstGeom prst="rect">
            <a:avLst/>
          </a:prstGeom>
          <a:noFill/>
        </p:spPr>
        <p:txBody>
          <a:bodyPr wrap="square" rtlCol="0">
            <a:spAutoFit/>
          </a:bodyPr>
          <a:lstStyle/>
          <a:p>
            <a:r>
              <a:rPr lang="en-US" sz="1400" dirty="0" smtClean="0"/>
              <a:t>  Carol </a:t>
            </a:r>
            <a:r>
              <a:rPr lang="en-US" sz="1400" dirty="0" err="1" smtClean="0"/>
              <a:t>Tavris</a:t>
            </a:r>
            <a:r>
              <a:rPr lang="en-US" sz="1400" dirty="0" smtClean="0"/>
              <a:t> &amp; Elliot Aronson (2007)           Scott </a:t>
            </a:r>
            <a:r>
              <a:rPr lang="en-US" sz="1400" dirty="0" err="1" smtClean="0"/>
              <a:t>Stratten</a:t>
            </a:r>
            <a:r>
              <a:rPr lang="en-US" sz="1400" dirty="0" smtClean="0"/>
              <a:t>  (2012)                      Andy </a:t>
            </a:r>
            <a:r>
              <a:rPr lang="en-US" sz="1400" dirty="0" err="1" smtClean="0"/>
              <a:t>Crestodina</a:t>
            </a:r>
            <a:r>
              <a:rPr lang="en-US" sz="1400" dirty="0" smtClean="0"/>
              <a:t>  (2015)</a:t>
            </a:r>
            <a:endParaRPr lang="en-US" sz="1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88" y="6096000"/>
            <a:ext cx="86264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871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600200"/>
          </a:xfrm>
        </p:spPr>
        <p:txBody>
          <a:bodyPr/>
          <a:lstStyle/>
          <a:p>
            <a:r>
              <a:rPr lang="en-US" sz="4000" b="1" dirty="0" smtClean="0"/>
              <a:t>Resources*</a:t>
            </a:r>
            <a:endParaRPr lang="en-US" sz="4000" b="1" dirty="0"/>
          </a:p>
        </p:txBody>
      </p:sp>
      <p:sp>
        <p:nvSpPr>
          <p:cNvPr id="3" name="Content Placeholder 2"/>
          <p:cNvSpPr>
            <a:spLocks noGrp="1"/>
          </p:cNvSpPr>
          <p:nvPr>
            <p:ph idx="1"/>
          </p:nvPr>
        </p:nvSpPr>
        <p:spPr>
          <a:xfrm>
            <a:off x="457200" y="1295400"/>
            <a:ext cx="8229600" cy="5029200"/>
          </a:xfrm>
        </p:spPr>
        <p:txBody>
          <a:bodyPr>
            <a:normAutofit/>
          </a:bodyPr>
          <a:lstStyle/>
          <a:p>
            <a:r>
              <a:rPr lang="en-US" sz="2000" dirty="0" smtClean="0"/>
              <a:t>Social media triage response diagrams</a:t>
            </a:r>
          </a:p>
          <a:p>
            <a:pPr lvl="1"/>
            <a:r>
              <a:rPr lang="en-US" sz="1800" dirty="0">
                <a:hlinkClick r:id="rId2"/>
              </a:rPr>
              <a:t>http://cksyme.com/how-to-put-together-a-social-media-triage-response-plan</a:t>
            </a:r>
            <a:r>
              <a:rPr lang="en-US" sz="1800" dirty="0" smtClean="0">
                <a:hlinkClick r:id="rId2"/>
              </a:rPr>
              <a:t>/</a:t>
            </a:r>
            <a:r>
              <a:rPr lang="en-US" sz="1800" dirty="0" smtClean="0"/>
              <a:t> </a:t>
            </a:r>
          </a:p>
          <a:p>
            <a:pPr lvl="1"/>
            <a:r>
              <a:rPr lang="en-US" sz="1800" dirty="0">
                <a:hlinkClick r:id="rId3"/>
              </a:rPr>
              <a:t>http://www.socialfish.org/2010/11/social-media-response-triage</a:t>
            </a:r>
            <a:r>
              <a:rPr lang="en-US" sz="1800" dirty="0" smtClean="0">
                <a:hlinkClick r:id="rId3"/>
              </a:rPr>
              <a:t>/</a:t>
            </a:r>
            <a:r>
              <a:rPr lang="en-US" sz="1800" dirty="0" smtClean="0"/>
              <a:t> </a:t>
            </a:r>
            <a:endParaRPr lang="en-US" sz="1800" dirty="0"/>
          </a:p>
          <a:p>
            <a:r>
              <a:rPr lang="en-US" sz="2000" dirty="0" smtClean="0"/>
              <a:t>Social media policy</a:t>
            </a:r>
          </a:p>
          <a:p>
            <a:pPr lvl="1"/>
            <a:r>
              <a:rPr lang="en-US" sz="1800" u="sng" dirty="0">
                <a:hlinkClick r:id="rId4"/>
              </a:rPr>
              <a:t>http://blog.hirerabbit.com/5-great-corporate-social-media-policy-examples/</a:t>
            </a:r>
            <a:r>
              <a:rPr lang="en-US" sz="1800" dirty="0"/>
              <a:t> </a:t>
            </a:r>
            <a:endParaRPr lang="en-US" sz="1800" dirty="0" smtClean="0"/>
          </a:p>
          <a:p>
            <a:pPr lvl="1"/>
            <a:r>
              <a:rPr lang="en-US" sz="1800" dirty="0">
                <a:hlinkClick r:id="rId5"/>
              </a:rPr>
              <a:t>https://www.americanexpress.com/us/small-business/openforum/articles/employee-social-media-policy</a:t>
            </a:r>
            <a:r>
              <a:rPr lang="en-US" sz="1800" dirty="0" smtClean="0">
                <a:hlinkClick r:id="rId5"/>
              </a:rPr>
              <a:t>/</a:t>
            </a:r>
            <a:r>
              <a:rPr lang="en-US" sz="1800" dirty="0" smtClean="0"/>
              <a:t> </a:t>
            </a:r>
          </a:p>
          <a:p>
            <a:r>
              <a:rPr lang="en-US" sz="2000" dirty="0"/>
              <a:t>Case Studies in Food Protection: </a:t>
            </a:r>
            <a:r>
              <a:rPr lang="en-US" sz="2000" i="1" dirty="0"/>
              <a:t>Why Utilizing Social Media as a Risk Mitigation Tool is a “Must Do”</a:t>
            </a:r>
          </a:p>
          <a:p>
            <a:pPr lvl="1"/>
            <a:r>
              <a:rPr lang="en-US" dirty="0">
                <a:hlinkClick r:id="rId6"/>
              </a:rPr>
              <a:t>http://www.foodsafetymagazine.com/magazine-archive1/februarymarch-2014/why-utilizing-social-media-as-a-risk-mitigation-tool-is-a-e2809cmust-doe2809d/</a:t>
            </a:r>
            <a:r>
              <a:rPr lang="en-US" dirty="0"/>
              <a:t> </a:t>
            </a:r>
          </a:p>
          <a:p>
            <a:pPr lvl="1"/>
            <a:endParaRPr lang="en-US" sz="1800" dirty="0"/>
          </a:p>
        </p:txBody>
      </p:sp>
      <p:sp>
        <p:nvSpPr>
          <p:cNvPr id="4" name="TextBox 3"/>
          <p:cNvSpPr txBox="1"/>
          <p:nvPr/>
        </p:nvSpPr>
        <p:spPr>
          <a:xfrm>
            <a:off x="304800" y="5943600"/>
            <a:ext cx="8610600" cy="523220"/>
          </a:xfrm>
          <a:prstGeom prst="rect">
            <a:avLst/>
          </a:prstGeom>
          <a:noFill/>
        </p:spPr>
        <p:txBody>
          <a:bodyPr wrap="square" rtlCol="0">
            <a:spAutoFit/>
          </a:bodyPr>
          <a:lstStyle/>
          <a:p>
            <a:r>
              <a:rPr lang="en-US" sz="1400" dirty="0" smtClean="0"/>
              <a:t>*These resources are provided as references only. Neither Food Safety Partners nor Watson Green endorse  or work with or for any of the resources provided.</a:t>
            </a:r>
            <a:endParaRPr lang="en-US" sz="1400" dirty="0"/>
          </a:p>
        </p:txBody>
      </p:sp>
    </p:spTree>
    <p:extLst>
      <p:ext uri="{BB962C8B-B14F-4D97-AF65-F5344CB8AC3E}">
        <p14:creationId xmlns:p14="http://schemas.microsoft.com/office/powerpoint/2010/main" val="3851997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Thank you</a:t>
            </a:r>
            <a:endParaRPr lang="en-US" sz="4000" b="1" dirty="0"/>
          </a:p>
        </p:txBody>
      </p:sp>
      <p:sp>
        <p:nvSpPr>
          <p:cNvPr id="4" name="Content Placeholder 3"/>
          <p:cNvSpPr>
            <a:spLocks noGrp="1"/>
          </p:cNvSpPr>
          <p:nvPr>
            <p:ph sz="half" idx="2"/>
          </p:nvPr>
        </p:nvSpPr>
        <p:spPr>
          <a:xfrm>
            <a:off x="533400" y="1709467"/>
            <a:ext cx="4800599" cy="4081733"/>
          </a:xfrm>
        </p:spPr>
        <p:txBody>
          <a:bodyPr/>
          <a:lstStyle/>
          <a:p>
            <a:pPr marL="0" indent="0">
              <a:buNone/>
            </a:pPr>
            <a:r>
              <a:rPr lang="en-US" sz="2400" dirty="0" smtClean="0">
                <a:latin typeface="Bookman Old Style" panose="02050604050505020204" pitchFamily="18" charset="0"/>
              </a:rPr>
              <a:t>Amy Philpott</a:t>
            </a:r>
          </a:p>
          <a:p>
            <a:pPr marL="0" indent="0">
              <a:buNone/>
            </a:pPr>
            <a:r>
              <a:rPr lang="en-US" sz="2400" dirty="0" smtClean="0">
                <a:latin typeface="Bookman Old Style" panose="02050604050505020204" pitchFamily="18" charset="0"/>
              </a:rPr>
              <a:t>Watson Green LLC</a:t>
            </a:r>
          </a:p>
          <a:p>
            <a:pPr marL="0" indent="0">
              <a:buNone/>
            </a:pPr>
            <a:r>
              <a:rPr lang="en-US" sz="2400" dirty="0" smtClean="0">
                <a:latin typeface="Bookman Old Style" panose="02050604050505020204" pitchFamily="18" charset="0"/>
              </a:rPr>
              <a:t>Washington, DC</a:t>
            </a:r>
          </a:p>
          <a:p>
            <a:pPr marL="0" indent="0">
              <a:buNone/>
            </a:pPr>
            <a:r>
              <a:rPr lang="en-US" sz="2400" dirty="0" smtClean="0">
                <a:latin typeface="Bookman Old Style" panose="02050604050505020204" pitchFamily="18" charset="0"/>
              </a:rPr>
              <a:t>O: 202-384-1840</a:t>
            </a:r>
          </a:p>
          <a:p>
            <a:pPr marL="0" indent="0">
              <a:buNone/>
            </a:pPr>
            <a:r>
              <a:rPr lang="en-US" sz="2400" dirty="0" smtClean="0">
                <a:latin typeface="Bookman Old Style" panose="02050604050505020204" pitchFamily="18" charset="0"/>
              </a:rPr>
              <a:t>C: 703-472-6615</a:t>
            </a:r>
          </a:p>
          <a:p>
            <a:pPr marL="0" indent="0">
              <a:buNone/>
            </a:pPr>
            <a:r>
              <a:rPr lang="en-US" sz="2000" dirty="0" smtClean="0">
                <a:latin typeface="Bookman Old Style" panose="02050604050505020204" pitchFamily="18" charset="0"/>
                <a:hlinkClick r:id="rId3"/>
              </a:rPr>
              <a:t>aphilpott@watsongreenllc.com</a:t>
            </a:r>
            <a:endParaRPr lang="en-US" sz="2000" dirty="0" smtClean="0">
              <a:latin typeface="Bookman Old Style" panose="02050604050505020204" pitchFamily="18" charset="0"/>
            </a:endParaRPr>
          </a:p>
          <a:p>
            <a:pPr marL="0" indent="0">
              <a:buNone/>
            </a:pPr>
            <a:r>
              <a:rPr lang="en-US" sz="2400" dirty="0" smtClean="0">
                <a:latin typeface="Bookman Old Style" panose="02050604050505020204" pitchFamily="18" charset="0"/>
              </a:rPr>
              <a:t> </a:t>
            </a:r>
            <a:endParaRPr lang="en-US" sz="2400" dirty="0">
              <a:latin typeface="Bookman Old Style" panose="02050604050505020204" pitchFamily="18" charset="0"/>
            </a:endParaRPr>
          </a:p>
        </p:txBody>
      </p:sp>
      <p:sp>
        <p:nvSpPr>
          <p:cNvPr id="5" name="Content Placeholder 4"/>
          <p:cNvSpPr>
            <a:spLocks noGrp="1"/>
          </p:cNvSpPr>
          <p:nvPr>
            <p:ph sz="quarter" idx="13"/>
          </p:nvPr>
        </p:nvSpPr>
        <p:spPr>
          <a:xfrm>
            <a:off x="4648200" y="1646237"/>
            <a:ext cx="4495800" cy="4525963"/>
          </a:xfrm>
        </p:spPr>
        <p:txBody>
          <a:bodyPr>
            <a:normAutofit/>
          </a:bodyPr>
          <a:lstStyle/>
          <a:p>
            <a:pPr marL="0" indent="0">
              <a:buNone/>
            </a:pPr>
            <a:r>
              <a:rPr lang="en-US" sz="2400" dirty="0" smtClean="0">
                <a:latin typeface="Bookman Old Style" panose="02050604050505020204" pitchFamily="18" charset="0"/>
              </a:rPr>
              <a:t>Donna Rosenbaum, M.S.</a:t>
            </a:r>
          </a:p>
          <a:p>
            <a:pPr marL="0" indent="0">
              <a:buNone/>
            </a:pPr>
            <a:r>
              <a:rPr lang="en-US" sz="2400" dirty="0" smtClean="0">
                <a:latin typeface="Bookman Old Style" panose="02050604050505020204" pitchFamily="18" charset="0"/>
              </a:rPr>
              <a:t>Food Safety Partners, Ltd.</a:t>
            </a:r>
          </a:p>
          <a:p>
            <a:pPr marL="0" indent="0">
              <a:buNone/>
            </a:pPr>
            <a:r>
              <a:rPr lang="en-US" sz="2400" dirty="0" smtClean="0">
                <a:latin typeface="Bookman Old Style" panose="02050604050505020204" pitchFamily="18" charset="0"/>
              </a:rPr>
              <a:t>Northbrook, IL</a:t>
            </a:r>
          </a:p>
          <a:p>
            <a:pPr marL="0" indent="0">
              <a:buNone/>
            </a:pPr>
            <a:r>
              <a:rPr lang="en-US" sz="2400" dirty="0" smtClean="0">
                <a:latin typeface="Bookman Old Style" panose="02050604050505020204" pitchFamily="18" charset="0"/>
              </a:rPr>
              <a:t>O: 847-715-9589</a:t>
            </a:r>
          </a:p>
          <a:p>
            <a:pPr marL="0" indent="0">
              <a:buNone/>
            </a:pPr>
            <a:r>
              <a:rPr lang="en-US" sz="2400" dirty="0" smtClean="0">
                <a:latin typeface="Bookman Old Style" panose="02050604050505020204" pitchFamily="18" charset="0"/>
              </a:rPr>
              <a:t>C: 847-757-5377</a:t>
            </a:r>
          </a:p>
          <a:p>
            <a:pPr marL="0" indent="0">
              <a:buNone/>
            </a:pPr>
            <a:r>
              <a:rPr lang="en-US" sz="2000" dirty="0" smtClean="0">
                <a:latin typeface="Bookman Old Style" panose="02050604050505020204" pitchFamily="18" charset="0"/>
                <a:hlinkClick r:id="rId4"/>
              </a:rPr>
              <a:t>donna.foodsafety@gmail.com</a:t>
            </a:r>
            <a:r>
              <a:rPr lang="en-US" sz="2400" dirty="0" smtClean="0">
                <a:latin typeface="Bookman Old Style" panose="02050604050505020204" pitchFamily="18" charset="0"/>
              </a:rPr>
              <a:t> </a:t>
            </a:r>
          </a:p>
          <a:p>
            <a:pPr marL="0" indent="0">
              <a:buNone/>
            </a:pPr>
            <a:endParaRPr lang="en-US" sz="2400" dirty="0">
              <a:latin typeface="Bookman Old Style" panose="020506040505050202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1" y="4563287"/>
            <a:ext cx="1847850" cy="82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4343400"/>
            <a:ext cx="34290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846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47510" y="1600200"/>
            <a:ext cx="744898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473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 y="0"/>
            <a:ext cx="91510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83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normAutofit/>
          </a:bodyPr>
          <a:lstStyle/>
          <a:p>
            <a:pPr>
              <a:lnSpc>
                <a:spcPct val="100000"/>
              </a:lnSpc>
            </a:pPr>
            <a:r>
              <a:rPr lang="en-US" sz="3200" b="1" dirty="0" smtClean="0"/>
              <a:t>Food Risk Communication Planning is Very Challenging</a:t>
            </a:r>
            <a:endParaRPr lang="en-US" sz="3200" b="1" dirty="0"/>
          </a:p>
        </p:txBody>
      </p:sp>
      <p:sp>
        <p:nvSpPr>
          <p:cNvPr id="3" name="Content Placeholder 2"/>
          <p:cNvSpPr>
            <a:spLocks noGrp="1"/>
          </p:cNvSpPr>
          <p:nvPr>
            <p:ph idx="1"/>
          </p:nvPr>
        </p:nvSpPr>
        <p:spPr>
          <a:xfrm>
            <a:off x="381000" y="1447800"/>
            <a:ext cx="8229600" cy="4525963"/>
          </a:xfrm>
        </p:spPr>
        <p:txBody>
          <a:bodyPr>
            <a:normAutofit/>
          </a:bodyPr>
          <a:lstStyle/>
          <a:p>
            <a:r>
              <a:rPr lang="en-US" sz="1600" b="1" dirty="0" smtClean="0"/>
              <a:t>Fact:</a:t>
            </a:r>
            <a:r>
              <a:rPr lang="en-US" sz="1600" dirty="0" smtClean="0"/>
              <a:t> Food risk differs from other risk issues because of the many emotional and cultural issues involved</a:t>
            </a:r>
          </a:p>
          <a:p>
            <a:r>
              <a:rPr lang="en-US" sz="1600" dirty="0" smtClean="0"/>
              <a:t>And, vulnerable populations...children, the elderly, pregnant women, pets...intensify these emotions</a:t>
            </a:r>
          </a:p>
          <a:p>
            <a:r>
              <a:rPr lang="en-US" sz="1600" b="1" dirty="0" smtClean="0"/>
              <a:t>Fact:</a:t>
            </a:r>
            <a:r>
              <a:rPr lang="en-US" sz="1600" dirty="0" smtClean="0"/>
              <a:t> Most organizations are not as well prepared for a crisis as they should be</a:t>
            </a:r>
          </a:p>
          <a:p>
            <a:r>
              <a:rPr lang="en-US" sz="1600" dirty="0" smtClean="0"/>
              <a:t>And, A Crisis is a Perpetual Reality</a:t>
            </a:r>
          </a:p>
          <a:p>
            <a:r>
              <a:rPr lang="en-US" sz="1600" b="1" dirty="0" smtClean="0"/>
              <a:t>Fact:</a:t>
            </a:r>
            <a:r>
              <a:rPr lang="en-US" sz="1600" dirty="0" smtClean="0"/>
              <a:t> Social media not only ramps up response time but also amps up response volume</a:t>
            </a:r>
          </a:p>
          <a:p>
            <a:r>
              <a:rPr lang="en-US" sz="1600" dirty="0" smtClean="0"/>
              <a:t>And, What happens in social media stays on Google </a:t>
            </a:r>
            <a:r>
              <a:rPr lang="en-US" sz="1800" b="1" dirty="0" smtClean="0"/>
              <a:t>FOREVER!</a:t>
            </a:r>
          </a:p>
          <a:p>
            <a:r>
              <a:rPr lang="en-US" sz="1600" dirty="0" smtClean="0"/>
              <a:t>It’s easy to feel paralyzed and not know where to start</a:t>
            </a:r>
            <a:endParaRPr lang="en-US" sz="16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343400"/>
            <a:ext cx="2784348"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0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3">
                                            <p:txEl>
                                              <p:pRg st="1" end="1"/>
                                            </p:txEl>
                                          </p:spTgt>
                                        </p:tgtEl>
                                        <p:attrNameLst>
                                          <p:attrName>style.color</p:attrName>
                                        </p:attrNameLst>
                                      </p:cBhvr>
                                      <p:to>
                                        <a:schemeClr val="bg1"/>
                                      </p:to>
                                    </p:animClr>
                                    <p:animClr clrSpc="rgb" dir="cw">
                                      <p:cBhvr>
                                        <p:cTn id="14" dur="250" autoRev="1" fill="remove"/>
                                        <p:tgtEl>
                                          <p:spTgt spid="3">
                                            <p:txEl>
                                              <p:pRg st="1" end="1"/>
                                            </p:txEl>
                                          </p:spTgt>
                                        </p:tgtEl>
                                        <p:attrNameLst>
                                          <p:attrName>fillcolor</p:attrName>
                                        </p:attrNameLst>
                                      </p:cBhvr>
                                      <p:to>
                                        <a:schemeClr val="bg1"/>
                                      </p:to>
                                    </p:animClr>
                                    <p:set>
                                      <p:cBhvr>
                                        <p:cTn id="15" dur="250" autoRev="1" fill="remove"/>
                                        <p:tgtEl>
                                          <p:spTgt spid="3">
                                            <p:txEl>
                                              <p:pRg st="1" end="1"/>
                                            </p:txEl>
                                          </p:spTgt>
                                        </p:tgtEl>
                                        <p:attrNameLst>
                                          <p:attrName>fill.type</p:attrName>
                                        </p:attrNameLst>
                                      </p:cBhvr>
                                      <p:to>
                                        <p:strVal val="solid"/>
                                      </p:to>
                                    </p:set>
                                    <p:set>
                                      <p:cBhvr>
                                        <p:cTn id="16" dur="250" autoRev="1" fill="remove"/>
                                        <p:tgtEl>
                                          <p:spTgt spid="3">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3">
                                            <p:txEl>
                                              <p:pRg st="2" end="2"/>
                                            </p:txEl>
                                          </p:spTgt>
                                        </p:tgtEl>
                                        <p:attrNameLst>
                                          <p:attrName>style.color</p:attrName>
                                        </p:attrNameLst>
                                      </p:cBhvr>
                                      <p:to>
                                        <a:schemeClr val="bg1"/>
                                      </p:to>
                                    </p:animClr>
                                    <p:animClr clrSpc="rgb" dir="cw">
                                      <p:cBhvr>
                                        <p:cTn id="21" dur="250" autoRev="1" fill="remove"/>
                                        <p:tgtEl>
                                          <p:spTgt spid="3">
                                            <p:txEl>
                                              <p:pRg st="2" end="2"/>
                                            </p:txEl>
                                          </p:spTgt>
                                        </p:tgtEl>
                                        <p:attrNameLst>
                                          <p:attrName>fillcolor</p:attrName>
                                        </p:attrNameLst>
                                      </p:cBhvr>
                                      <p:to>
                                        <a:schemeClr val="bg1"/>
                                      </p:to>
                                    </p:animClr>
                                    <p:set>
                                      <p:cBhvr>
                                        <p:cTn id="22" dur="250" autoRev="1" fill="remove"/>
                                        <p:tgtEl>
                                          <p:spTgt spid="3">
                                            <p:txEl>
                                              <p:pRg st="2" end="2"/>
                                            </p:txEl>
                                          </p:spTgt>
                                        </p:tgtEl>
                                        <p:attrNameLst>
                                          <p:attrName>fill.type</p:attrName>
                                        </p:attrNameLst>
                                      </p:cBhvr>
                                      <p:to>
                                        <p:strVal val="solid"/>
                                      </p:to>
                                    </p:set>
                                    <p:set>
                                      <p:cBhvr>
                                        <p:cTn id="23" dur="250" autoRev="1" fill="remove"/>
                                        <p:tgtEl>
                                          <p:spTgt spid="3">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3">
                                            <p:txEl>
                                              <p:pRg st="3" end="3"/>
                                            </p:txEl>
                                          </p:spTgt>
                                        </p:tgtEl>
                                        <p:attrNameLst>
                                          <p:attrName>style.color</p:attrName>
                                        </p:attrNameLst>
                                      </p:cBhvr>
                                      <p:to>
                                        <a:schemeClr val="bg1"/>
                                      </p:to>
                                    </p:animClr>
                                    <p:animClr clrSpc="rgb" dir="cw">
                                      <p:cBhvr>
                                        <p:cTn id="28" dur="250" autoRev="1" fill="remove"/>
                                        <p:tgtEl>
                                          <p:spTgt spid="3">
                                            <p:txEl>
                                              <p:pRg st="3" end="3"/>
                                            </p:txEl>
                                          </p:spTgt>
                                        </p:tgtEl>
                                        <p:attrNameLst>
                                          <p:attrName>fillcolor</p:attrName>
                                        </p:attrNameLst>
                                      </p:cBhvr>
                                      <p:to>
                                        <a:schemeClr val="bg1"/>
                                      </p:to>
                                    </p:animClr>
                                    <p:set>
                                      <p:cBhvr>
                                        <p:cTn id="29" dur="250" autoRev="1" fill="remove"/>
                                        <p:tgtEl>
                                          <p:spTgt spid="3">
                                            <p:txEl>
                                              <p:pRg st="3" end="3"/>
                                            </p:txEl>
                                          </p:spTgt>
                                        </p:tgtEl>
                                        <p:attrNameLst>
                                          <p:attrName>fill.type</p:attrName>
                                        </p:attrNameLst>
                                      </p:cBhvr>
                                      <p:to>
                                        <p:strVal val="solid"/>
                                      </p:to>
                                    </p:set>
                                    <p:set>
                                      <p:cBhvr>
                                        <p:cTn id="30" dur="250" autoRev="1" fill="remove"/>
                                        <p:tgtEl>
                                          <p:spTgt spid="3">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grpId="0" nodeType="clickEffect">
                                  <p:stCondLst>
                                    <p:cond delay="0"/>
                                  </p:stCondLst>
                                  <p:childTnLst>
                                    <p:animClr clrSpc="rgb" dir="cw">
                                      <p:cBhvr override="childStyle">
                                        <p:cTn id="34" dur="250" autoRev="1" fill="remove"/>
                                        <p:tgtEl>
                                          <p:spTgt spid="3">
                                            <p:txEl>
                                              <p:pRg st="4" end="4"/>
                                            </p:txEl>
                                          </p:spTgt>
                                        </p:tgtEl>
                                        <p:attrNameLst>
                                          <p:attrName>style.color</p:attrName>
                                        </p:attrNameLst>
                                      </p:cBhvr>
                                      <p:to>
                                        <a:schemeClr val="bg1"/>
                                      </p:to>
                                    </p:animClr>
                                    <p:animClr clrSpc="rgb" dir="cw">
                                      <p:cBhvr>
                                        <p:cTn id="35" dur="250" autoRev="1" fill="remove"/>
                                        <p:tgtEl>
                                          <p:spTgt spid="3">
                                            <p:txEl>
                                              <p:pRg st="4" end="4"/>
                                            </p:txEl>
                                          </p:spTgt>
                                        </p:tgtEl>
                                        <p:attrNameLst>
                                          <p:attrName>fillcolor</p:attrName>
                                        </p:attrNameLst>
                                      </p:cBhvr>
                                      <p:to>
                                        <a:schemeClr val="bg1"/>
                                      </p:to>
                                    </p:animClr>
                                    <p:set>
                                      <p:cBhvr>
                                        <p:cTn id="36" dur="250" autoRev="1" fill="remove"/>
                                        <p:tgtEl>
                                          <p:spTgt spid="3">
                                            <p:txEl>
                                              <p:pRg st="4" end="4"/>
                                            </p:txEl>
                                          </p:spTgt>
                                        </p:tgtEl>
                                        <p:attrNameLst>
                                          <p:attrName>fill.type</p:attrName>
                                        </p:attrNameLst>
                                      </p:cBhvr>
                                      <p:to>
                                        <p:strVal val="solid"/>
                                      </p:to>
                                    </p:set>
                                    <p:set>
                                      <p:cBhvr>
                                        <p:cTn id="37" dur="250" autoRev="1" fill="remove"/>
                                        <p:tgtEl>
                                          <p:spTgt spid="3">
                                            <p:txEl>
                                              <p:pRg st="4" end="4"/>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7" presetClass="emph" presetSubtype="0" fill="remove" grpId="0" nodeType="clickEffect">
                                  <p:stCondLst>
                                    <p:cond delay="0"/>
                                  </p:stCondLst>
                                  <p:childTnLst>
                                    <p:animClr clrSpc="rgb" dir="cw">
                                      <p:cBhvr override="childStyle">
                                        <p:cTn id="41" dur="250" autoRev="1" fill="remove"/>
                                        <p:tgtEl>
                                          <p:spTgt spid="3">
                                            <p:txEl>
                                              <p:pRg st="5" end="5"/>
                                            </p:txEl>
                                          </p:spTgt>
                                        </p:tgtEl>
                                        <p:attrNameLst>
                                          <p:attrName>style.color</p:attrName>
                                        </p:attrNameLst>
                                      </p:cBhvr>
                                      <p:to>
                                        <a:schemeClr val="bg1"/>
                                      </p:to>
                                    </p:animClr>
                                    <p:animClr clrSpc="rgb" dir="cw">
                                      <p:cBhvr>
                                        <p:cTn id="42" dur="250" autoRev="1" fill="remove"/>
                                        <p:tgtEl>
                                          <p:spTgt spid="3">
                                            <p:txEl>
                                              <p:pRg st="5" end="5"/>
                                            </p:txEl>
                                          </p:spTgt>
                                        </p:tgtEl>
                                        <p:attrNameLst>
                                          <p:attrName>fillcolor</p:attrName>
                                        </p:attrNameLst>
                                      </p:cBhvr>
                                      <p:to>
                                        <a:schemeClr val="bg1"/>
                                      </p:to>
                                    </p:animClr>
                                    <p:set>
                                      <p:cBhvr>
                                        <p:cTn id="43" dur="250" autoRev="1" fill="remove"/>
                                        <p:tgtEl>
                                          <p:spTgt spid="3">
                                            <p:txEl>
                                              <p:pRg st="5" end="5"/>
                                            </p:txEl>
                                          </p:spTgt>
                                        </p:tgtEl>
                                        <p:attrNameLst>
                                          <p:attrName>fill.type</p:attrName>
                                        </p:attrNameLst>
                                      </p:cBhvr>
                                      <p:to>
                                        <p:strVal val="solid"/>
                                      </p:to>
                                    </p:set>
                                    <p:set>
                                      <p:cBhvr>
                                        <p:cTn id="44" dur="250" autoRev="1" fill="remove"/>
                                        <p:tgtEl>
                                          <p:spTgt spid="3">
                                            <p:txEl>
                                              <p:pRg st="5" end="5"/>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7" presetClass="emph" presetSubtype="0" fill="remove" grpId="0" nodeType="clickEffect">
                                  <p:stCondLst>
                                    <p:cond delay="0"/>
                                  </p:stCondLst>
                                  <p:childTnLst>
                                    <p:animClr clrSpc="rgb" dir="cw">
                                      <p:cBhvr override="childStyle">
                                        <p:cTn id="48" dur="250" autoRev="1" fill="remove"/>
                                        <p:tgtEl>
                                          <p:spTgt spid="3">
                                            <p:txEl>
                                              <p:pRg st="6" end="6"/>
                                            </p:txEl>
                                          </p:spTgt>
                                        </p:tgtEl>
                                        <p:attrNameLst>
                                          <p:attrName>style.color</p:attrName>
                                        </p:attrNameLst>
                                      </p:cBhvr>
                                      <p:to>
                                        <a:schemeClr val="bg1"/>
                                      </p:to>
                                    </p:animClr>
                                    <p:animClr clrSpc="rgb" dir="cw">
                                      <p:cBhvr>
                                        <p:cTn id="49" dur="250" autoRev="1" fill="remove"/>
                                        <p:tgtEl>
                                          <p:spTgt spid="3">
                                            <p:txEl>
                                              <p:pRg st="6" end="6"/>
                                            </p:txEl>
                                          </p:spTgt>
                                        </p:tgtEl>
                                        <p:attrNameLst>
                                          <p:attrName>fillcolor</p:attrName>
                                        </p:attrNameLst>
                                      </p:cBhvr>
                                      <p:to>
                                        <a:schemeClr val="bg1"/>
                                      </p:to>
                                    </p:animClr>
                                    <p:set>
                                      <p:cBhvr>
                                        <p:cTn id="50" dur="250" autoRev="1" fill="remove"/>
                                        <p:tgtEl>
                                          <p:spTgt spid="3">
                                            <p:txEl>
                                              <p:pRg st="6" end="6"/>
                                            </p:txEl>
                                          </p:spTgt>
                                        </p:tgtEl>
                                        <p:attrNameLst>
                                          <p:attrName>fill.type</p:attrName>
                                        </p:attrNameLst>
                                      </p:cBhvr>
                                      <p:to>
                                        <p:strVal val="solid"/>
                                      </p:to>
                                    </p:set>
                                    <p:set>
                                      <p:cBhvr>
                                        <p:cTn id="51" dur="250" autoRev="1" fill="remove"/>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78958"/>
          </a:xfrm>
        </p:spPr>
        <p:txBody>
          <a:bodyPr>
            <a:normAutofit/>
          </a:bodyPr>
          <a:lstStyle/>
          <a:p>
            <a:r>
              <a:rPr lang="en-US" sz="3200" b="1" dirty="0" smtClean="0"/>
              <a:t>There is a Silver Lining: The Social Cloud</a:t>
            </a:r>
            <a:endParaRPr lang="en-US" sz="3200" b="1" dirty="0"/>
          </a:p>
        </p:txBody>
      </p:sp>
      <p:sp>
        <p:nvSpPr>
          <p:cNvPr id="3" name="Content Placeholder 2"/>
          <p:cNvSpPr>
            <a:spLocks noGrp="1"/>
          </p:cNvSpPr>
          <p:nvPr>
            <p:ph idx="1"/>
          </p:nvPr>
        </p:nvSpPr>
        <p:spPr>
          <a:xfrm>
            <a:off x="457200" y="1066800"/>
            <a:ext cx="8229600" cy="4754563"/>
          </a:xfrm>
        </p:spPr>
        <p:txBody>
          <a:bodyPr>
            <a:normAutofit/>
          </a:bodyPr>
          <a:lstStyle/>
          <a:p>
            <a:r>
              <a:rPr lang="en-US" dirty="0" smtClean="0"/>
              <a:t>What if...</a:t>
            </a:r>
            <a:endParaRPr lang="en-US" sz="1600" dirty="0" smtClean="0"/>
          </a:p>
          <a:p>
            <a:r>
              <a:rPr lang="en-US" sz="1800" b="1" i="1" dirty="0" smtClean="0"/>
              <a:t>All of a sudden, your business or organization were offered a tool that allowed you to listen and respond to the casual conversations of current, potential,  and past customers and audiences?</a:t>
            </a:r>
          </a:p>
          <a:p>
            <a:r>
              <a:rPr lang="en-US" sz="1800" dirty="0" smtClean="0"/>
              <a:t>Wouldn’t that be too incredible to pass up?</a:t>
            </a:r>
          </a:p>
          <a:p>
            <a:r>
              <a:rPr lang="en-US" sz="1800" dirty="0" smtClean="0"/>
              <a:t>Well, it’s actually here and sitting right in front of you every day.</a:t>
            </a:r>
          </a:p>
          <a:p>
            <a:r>
              <a:rPr lang="en-US" sz="1800" dirty="0" smtClean="0"/>
              <a:t>Social media used intelligently as part of food risk communication planning offers companies and organizations of every size an incredible opportunity to gain business insight through social interaction.</a:t>
            </a:r>
          </a:p>
          <a:p>
            <a:pPr marL="0" indent="0">
              <a:buNone/>
            </a:pPr>
            <a:endParaRPr lang="en-US" sz="2000" dirty="0"/>
          </a:p>
        </p:txBody>
      </p:sp>
      <p:grpSp>
        <p:nvGrpSpPr>
          <p:cNvPr id="7" name="Group 6"/>
          <p:cNvGrpSpPr/>
          <p:nvPr/>
        </p:nvGrpSpPr>
        <p:grpSpPr>
          <a:xfrm>
            <a:off x="762000" y="4347260"/>
            <a:ext cx="3168414" cy="2205940"/>
            <a:chOff x="838222" y="304794"/>
            <a:chExt cx="3168414" cy="2205940"/>
          </a:xfrm>
        </p:grpSpPr>
        <p:sp>
          <p:nvSpPr>
            <p:cNvPr id="8" name="Rectangle 7"/>
            <p:cNvSpPr/>
            <p:nvPr/>
          </p:nvSpPr>
          <p:spPr>
            <a:xfrm>
              <a:off x="838222" y="304794"/>
              <a:ext cx="3168414" cy="2205940"/>
            </a:xfrm>
            <a:prstGeom prst="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838222" y="304794"/>
              <a:ext cx="3168414" cy="22059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solidFill>
                  <a:srgbClr val="FF0000"/>
                </a:solidFill>
              </a:endParaRPr>
            </a:p>
          </p:txBody>
        </p:sp>
      </p:grpSp>
      <p:grpSp>
        <p:nvGrpSpPr>
          <p:cNvPr id="10" name="Group 9"/>
          <p:cNvGrpSpPr/>
          <p:nvPr/>
        </p:nvGrpSpPr>
        <p:grpSpPr>
          <a:xfrm>
            <a:off x="4343400" y="3962399"/>
            <a:ext cx="4164451" cy="2463741"/>
            <a:chOff x="1549738" y="300010"/>
            <a:chExt cx="4164451" cy="2463741"/>
          </a:xfrm>
        </p:grpSpPr>
        <p:sp>
          <p:nvSpPr>
            <p:cNvPr id="11" name="Rectangle 10"/>
            <p:cNvSpPr/>
            <p:nvPr/>
          </p:nvSpPr>
          <p:spPr>
            <a:xfrm>
              <a:off x="1549738" y="300010"/>
              <a:ext cx="4164451" cy="2463741"/>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p:cNvSpPr/>
            <p:nvPr/>
          </p:nvSpPr>
          <p:spPr>
            <a:xfrm>
              <a:off x="1549738" y="300010"/>
              <a:ext cx="4164451" cy="24637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p:txBody>
        </p:sp>
      </p:grpSp>
    </p:spTree>
    <p:extLst>
      <p:ext uri="{BB962C8B-B14F-4D97-AF65-F5344CB8AC3E}">
        <p14:creationId xmlns:p14="http://schemas.microsoft.com/office/powerpoint/2010/main" val="1528191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sz="3200" b="1" dirty="0" smtClean="0"/>
              <a:t>Need More Convincing?</a:t>
            </a:r>
            <a:endParaRPr lang="en-US" sz="3200" b="1" dirty="0"/>
          </a:p>
        </p:txBody>
      </p:sp>
      <p:sp>
        <p:nvSpPr>
          <p:cNvPr id="3" name="Content Placeholder 2"/>
          <p:cNvSpPr>
            <a:spLocks noGrp="1"/>
          </p:cNvSpPr>
          <p:nvPr>
            <p:ph idx="1"/>
          </p:nvPr>
        </p:nvSpPr>
        <p:spPr>
          <a:xfrm>
            <a:off x="228600" y="1219201"/>
            <a:ext cx="8610600" cy="4114800"/>
          </a:xfrm>
        </p:spPr>
        <p:txBody>
          <a:bodyPr>
            <a:normAutofit lnSpcReduction="10000"/>
          </a:bodyPr>
          <a:lstStyle/>
          <a:p>
            <a:pPr marL="0" indent="0" algn="ctr">
              <a:buNone/>
            </a:pPr>
            <a:r>
              <a:rPr lang="en-US" sz="1600" b="1" i="1" dirty="0" smtClean="0">
                <a:solidFill>
                  <a:schemeClr val="accent6">
                    <a:lumMod val="50000"/>
                  </a:schemeClr>
                </a:solidFill>
              </a:rPr>
              <a:t>What has caused the tremendous surge in the local or locavore food movement?</a:t>
            </a:r>
          </a:p>
          <a:p>
            <a:pPr marL="0" indent="0" algn="ctr">
              <a:buNone/>
            </a:pPr>
            <a:r>
              <a:rPr lang="en-US" sz="1600" b="1" i="1" dirty="0" smtClean="0">
                <a:solidFill>
                  <a:schemeClr val="accent6">
                    <a:lumMod val="50000"/>
                  </a:schemeClr>
                </a:solidFill>
              </a:rPr>
              <a:t>The locavore movement is popular because consumers want to have conversations with those that produce their food.</a:t>
            </a:r>
          </a:p>
          <a:p>
            <a:pPr marL="0" indent="0">
              <a:buNone/>
            </a:pPr>
            <a:endParaRPr lang="en-US" sz="700" dirty="0" smtClean="0"/>
          </a:p>
          <a:p>
            <a:pPr marL="233363" indent="-233363"/>
            <a:r>
              <a:rPr lang="en-US" sz="1600" dirty="0" smtClean="0"/>
              <a:t>“Unselling”, the new trend in marketing, is based on relationship building in order to develop trust and social </a:t>
            </a:r>
            <a:r>
              <a:rPr lang="en-US" sz="1600" dirty="0" smtClean="0"/>
              <a:t>capital</a:t>
            </a:r>
            <a:r>
              <a:rPr lang="en-US" sz="1600" dirty="0" smtClean="0"/>
              <a:t>.  </a:t>
            </a:r>
          </a:p>
          <a:p>
            <a:pPr marL="633413" lvl="2" indent="-233363"/>
            <a:r>
              <a:rPr lang="en-US" dirty="0" smtClean="0"/>
              <a:t>It’s hard to build relationships without conversations and audience interaction  </a:t>
            </a:r>
          </a:p>
          <a:p>
            <a:pPr marL="633413" lvl="2" indent="-233363"/>
            <a:r>
              <a:rPr lang="en-US" dirty="0" smtClean="0"/>
              <a:t>Social media platforms make this possible  </a:t>
            </a:r>
          </a:p>
          <a:p>
            <a:pPr marL="633413" lvl="2" indent="-233363"/>
            <a:r>
              <a:rPr lang="en-US" dirty="0" smtClean="0"/>
              <a:t>For both B2B and B2C</a:t>
            </a:r>
          </a:p>
          <a:p>
            <a:pPr marL="233363" indent="-233363"/>
            <a:r>
              <a:rPr lang="en-US" sz="1600" dirty="0" smtClean="0"/>
              <a:t>Excuses abound  for not starting social media activity.</a:t>
            </a:r>
          </a:p>
          <a:p>
            <a:pPr marL="633413" lvl="2" indent="-233363"/>
            <a:r>
              <a:rPr lang="en-US" dirty="0" smtClean="0"/>
              <a:t>No control – BUT you never really had control! </a:t>
            </a:r>
          </a:p>
          <a:p>
            <a:pPr marL="633413" lvl="2" indent="-233363"/>
            <a:r>
              <a:rPr lang="en-US" dirty="0" smtClean="0"/>
              <a:t>People always complained -  BUT now everyone hears it</a:t>
            </a:r>
          </a:p>
          <a:p>
            <a:pPr marL="633413" lvl="2" indent="-233363"/>
            <a:r>
              <a:rPr lang="en-US" dirty="0" smtClean="0"/>
              <a:t>No time or ROI – BUT what financial risk do you face by</a:t>
            </a:r>
          </a:p>
          <a:p>
            <a:pPr marL="400050" lvl="2" indent="0">
              <a:buNone/>
              <a:tabLst>
                <a:tab pos="627063" algn="l"/>
              </a:tabLst>
            </a:pPr>
            <a:r>
              <a:rPr lang="en-US" dirty="0"/>
              <a:t>	</a:t>
            </a:r>
            <a:r>
              <a:rPr lang="en-US" dirty="0" smtClean="0"/>
              <a:t>not participating?</a:t>
            </a:r>
          </a:p>
          <a:p>
            <a:pPr marL="233363" indent="-233363"/>
            <a:r>
              <a:rPr lang="en-US" sz="1600" dirty="0"/>
              <a:t>Will you to able to communicate effectively during a crisis</a:t>
            </a:r>
            <a:r>
              <a:rPr lang="en-US" sz="1600" dirty="0" smtClean="0"/>
              <a:t>?</a:t>
            </a:r>
            <a:endParaRPr lang="en-US" sz="1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57600"/>
            <a:ext cx="2209800" cy="285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5410200"/>
            <a:ext cx="5638800" cy="1015663"/>
          </a:xfrm>
          <a:prstGeom prst="rect">
            <a:avLst/>
          </a:prstGeom>
          <a:noFill/>
        </p:spPr>
        <p:txBody>
          <a:bodyPr wrap="square" rtlCol="0">
            <a:spAutoFit/>
          </a:bodyPr>
          <a:lstStyle/>
          <a:p>
            <a:r>
              <a:rPr lang="en-US" sz="2000" b="1" i="1" dirty="0" smtClean="0">
                <a:solidFill>
                  <a:srgbClr val="008080"/>
                </a:solidFill>
              </a:rPr>
              <a:t>If </a:t>
            </a:r>
            <a:r>
              <a:rPr lang="en-US" sz="2000" b="1" i="1" dirty="0">
                <a:solidFill>
                  <a:srgbClr val="008080"/>
                </a:solidFill>
              </a:rPr>
              <a:t>people are talking about you, your brand, your </a:t>
            </a:r>
            <a:r>
              <a:rPr lang="en-US" sz="2000" b="1" i="1" dirty="0" smtClean="0">
                <a:solidFill>
                  <a:srgbClr val="008080"/>
                </a:solidFill>
              </a:rPr>
              <a:t>organization</a:t>
            </a:r>
            <a:r>
              <a:rPr lang="en-US" sz="2000" b="1" i="1" dirty="0">
                <a:solidFill>
                  <a:srgbClr val="008080"/>
                </a:solidFill>
              </a:rPr>
              <a:t>,</a:t>
            </a:r>
          </a:p>
          <a:p>
            <a:r>
              <a:rPr lang="en-US" sz="2000" b="1" i="1" dirty="0" smtClean="0">
                <a:solidFill>
                  <a:srgbClr val="008080"/>
                </a:solidFill>
              </a:rPr>
              <a:t>...You </a:t>
            </a:r>
            <a:r>
              <a:rPr lang="en-US" sz="2000" b="1" i="1" dirty="0">
                <a:solidFill>
                  <a:srgbClr val="008080"/>
                </a:solidFill>
              </a:rPr>
              <a:t>NEED to be part of the </a:t>
            </a:r>
            <a:r>
              <a:rPr lang="en-US" sz="2000" b="1" i="1" dirty="0" smtClean="0">
                <a:solidFill>
                  <a:srgbClr val="008080"/>
                </a:solidFill>
              </a:rPr>
              <a:t>conversation!</a:t>
            </a:r>
            <a:endParaRPr lang="en-US" sz="2400" dirty="0">
              <a:solidFill>
                <a:srgbClr val="008000"/>
              </a:solidFill>
            </a:endParaRPr>
          </a:p>
        </p:txBody>
      </p:sp>
    </p:spTree>
    <p:extLst>
      <p:ext uri="{BB962C8B-B14F-4D97-AF65-F5344CB8AC3E}">
        <p14:creationId xmlns:p14="http://schemas.microsoft.com/office/powerpoint/2010/main" val="241661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2800" b="1" dirty="0" smtClean="0"/>
              <a:t>Two Features Drive Social Media Success</a:t>
            </a:r>
            <a:endParaRPr lang="en-US" sz="2800" b="1" dirty="0"/>
          </a:p>
        </p:txBody>
      </p:sp>
      <p:sp>
        <p:nvSpPr>
          <p:cNvPr id="3" name="Content Placeholder 2"/>
          <p:cNvSpPr>
            <a:spLocks noGrp="1"/>
          </p:cNvSpPr>
          <p:nvPr>
            <p:ph idx="1"/>
          </p:nvPr>
        </p:nvSpPr>
        <p:spPr>
          <a:xfrm>
            <a:off x="457200" y="1066801"/>
            <a:ext cx="8229600" cy="5333999"/>
          </a:xfrm>
        </p:spPr>
        <p:txBody>
          <a:bodyPr>
            <a:noAutofit/>
          </a:bodyPr>
          <a:lstStyle/>
          <a:p>
            <a:pPr>
              <a:buFont typeface="+mj-lt"/>
              <a:buAutoNum type="arabicPeriod"/>
            </a:pPr>
            <a:r>
              <a:rPr lang="en-US" sz="1600" b="1" i="1" dirty="0" smtClean="0">
                <a:solidFill>
                  <a:srgbClr val="002060"/>
                </a:solidFill>
              </a:rPr>
              <a:t>Invest in Social Listening</a:t>
            </a:r>
          </a:p>
          <a:p>
            <a:r>
              <a:rPr lang="en-US" sz="1600" dirty="0" smtClean="0"/>
              <a:t> The insight gained in social media conversations can fuel the success of your entire Food Communication (FRC) Plan and add value to your organization</a:t>
            </a:r>
          </a:p>
          <a:p>
            <a:r>
              <a:rPr lang="en-US" sz="1600" dirty="0" smtClean="0"/>
              <a:t>A modern FRC Plan means deploying staff time so that you allot as much budget to listening and talking to your audience as you do in creating content....social media is just that, SOCIAL, so get out there</a:t>
            </a:r>
          </a:p>
          <a:p>
            <a:r>
              <a:rPr lang="en-US" sz="1600" dirty="0" smtClean="0"/>
              <a:t>Social listening is part science and part art and it is evolving quickly, so invest in training</a:t>
            </a:r>
          </a:p>
          <a:p>
            <a:pPr>
              <a:buFont typeface="+mj-lt"/>
              <a:buAutoNum type="arabicPeriod"/>
            </a:pPr>
            <a:endParaRPr lang="en-US" sz="1600" b="1" dirty="0" smtClean="0"/>
          </a:p>
          <a:p>
            <a:pPr marL="0" indent="0">
              <a:buNone/>
            </a:pPr>
            <a:r>
              <a:rPr lang="en-US" sz="1600" b="1" i="1" dirty="0" smtClean="0">
                <a:solidFill>
                  <a:srgbClr val="002060"/>
                </a:solidFill>
              </a:rPr>
              <a:t>2.    Focus on Your Website as a Hub for Activity</a:t>
            </a:r>
          </a:p>
          <a:p>
            <a:r>
              <a:rPr lang="en-US" sz="1600" dirty="0" smtClean="0"/>
              <a:t>The goal of social media is not to push content and hope that someone will find it</a:t>
            </a:r>
          </a:p>
          <a:p>
            <a:r>
              <a:rPr lang="en-US" sz="1600" dirty="0" smtClean="0"/>
              <a:t>It’s to pull your audience to you to quickly find the content they need, and come back again</a:t>
            </a:r>
          </a:p>
          <a:p>
            <a:r>
              <a:rPr lang="en-US" sz="1600" dirty="0" smtClean="0"/>
              <a:t>Ensure your website is user-friendly and interactive- can your audience ask questions and have them answered in a timely fashion?</a:t>
            </a:r>
          </a:p>
          <a:p>
            <a:r>
              <a:rPr lang="en-US" sz="1600" dirty="0" smtClean="0"/>
              <a:t>Start small and ramp up your social media program as you gain experience</a:t>
            </a:r>
          </a:p>
          <a:p>
            <a:r>
              <a:rPr lang="en-US" sz="1600" dirty="0"/>
              <a:t>Start a Blog on your </a:t>
            </a:r>
            <a:r>
              <a:rPr lang="en-US" sz="1600" dirty="0" smtClean="0"/>
              <a:t>website (even once a month is okay)- have staff respond to posts</a:t>
            </a:r>
            <a:endParaRPr lang="en-US" sz="1600" dirty="0"/>
          </a:p>
          <a:p>
            <a:r>
              <a:rPr lang="en-US" sz="1600" dirty="0" smtClean="0"/>
              <a:t>Experiment with different social media platforms and link to and from your website </a:t>
            </a:r>
          </a:p>
          <a:p>
            <a:pPr marL="0" indent="0">
              <a:buNone/>
            </a:pPr>
            <a:endParaRPr lang="en-US" sz="1600" dirty="0" smtClean="0"/>
          </a:p>
          <a:p>
            <a:pPr marL="0" indent="0" algn="ctr">
              <a:buNone/>
            </a:pPr>
            <a:r>
              <a:rPr lang="en-US" sz="1600" b="1" i="1" dirty="0" smtClean="0">
                <a:solidFill>
                  <a:srgbClr val="C00000"/>
                </a:solidFill>
              </a:rPr>
              <a:t>REMINDER: GOAL IS NOT TO PUSH &amp; PRAY, BUT TO PULL &amp; STAY!</a:t>
            </a:r>
            <a:endParaRPr lang="en-US" sz="1600" b="1" i="1" dirty="0">
              <a:solidFill>
                <a:srgbClr val="C00000"/>
              </a:solidFill>
            </a:endParaRPr>
          </a:p>
          <a:p>
            <a:endParaRPr lang="en-US" sz="1600" dirty="0"/>
          </a:p>
        </p:txBody>
      </p:sp>
    </p:spTree>
    <p:extLst>
      <p:ext uri="{BB962C8B-B14F-4D97-AF65-F5344CB8AC3E}">
        <p14:creationId xmlns:p14="http://schemas.microsoft.com/office/powerpoint/2010/main" val="786171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Jumpstart Success</a:t>
            </a:r>
            <a:endParaRPr lang="en-US" sz="3200" b="1" dirty="0"/>
          </a:p>
        </p:txBody>
      </p:sp>
      <p:sp>
        <p:nvSpPr>
          <p:cNvPr id="3" name="Content Placeholder 2"/>
          <p:cNvSpPr>
            <a:spLocks noGrp="1"/>
          </p:cNvSpPr>
          <p:nvPr>
            <p:ph idx="1"/>
          </p:nvPr>
        </p:nvSpPr>
        <p:spPr>
          <a:xfrm>
            <a:off x="457200" y="1219200"/>
            <a:ext cx="8229600" cy="4678363"/>
          </a:xfrm>
        </p:spPr>
        <p:txBody>
          <a:bodyPr/>
          <a:lstStyle/>
          <a:p>
            <a:r>
              <a:rPr lang="en-US" sz="1800" dirty="0" smtClean="0"/>
              <a:t>Understand </a:t>
            </a:r>
            <a:r>
              <a:rPr lang="en-US" sz="1800" dirty="0"/>
              <a:t>the primary goal of brand-centered communication plans (selling) differs from that of issues and crisis communication plans (building trust and social capital)</a:t>
            </a:r>
          </a:p>
          <a:p>
            <a:r>
              <a:rPr lang="en-US" sz="1800" dirty="0"/>
              <a:t>Doing well with social media communication takes a different skillset and a different attitude than traditional media </a:t>
            </a:r>
            <a:r>
              <a:rPr lang="en-US" sz="1800" dirty="0" smtClean="0"/>
              <a:t>communication.</a:t>
            </a:r>
          </a:p>
          <a:p>
            <a:r>
              <a:rPr lang="en-US" sz="1800" dirty="0" smtClean="0"/>
              <a:t>To succeed, carefully choose the right people to engage your audience and have them doing the right thing at the right time.</a:t>
            </a:r>
          </a:p>
          <a:p>
            <a:endParaRPr lang="en-US" sz="2000" dirty="0"/>
          </a:p>
          <a:p>
            <a:endParaRPr lang="en-US" dirty="0" smtClean="0"/>
          </a:p>
          <a:p>
            <a:endParaRPr lang="en-US"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810000"/>
            <a:ext cx="5181599" cy="235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4889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2364</TotalTime>
  <Words>3121</Words>
  <Application>Microsoft Office PowerPoint</Application>
  <PresentationFormat>On-screen Show (4:3)</PresentationFormat>
  <Paragraphs>340</Paragraphs>
  <Slides>34</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Arial</vt:lpstr>
      <vt:lpstr>Bookman Old Style</vt:lpstr>
      <vt:lpstr>Bradley Hand ITC</vt:lpstr>
      <vt:lpstr>Calibri</vt:lpstr>
      <vt:lpstr>Century Gothic</vt:lpstr>
      <vt:lpstr>Courier New</vt:lpstr>
      <vt:lpstr>Palatino Linotype</vt:lpstr>
      <vt:lpstr>Times New Roman</vt:lpstr>
      <vt:lpstr>Wingdings</vt:lpstr>
      <vt:lpstr>Executive</vt:lpstr>
      <vt:lpstr>Office Theme</vt:lpstr>
      <vt:lpstr>Food Risk Communication  Plans, Planning, and Social Media</vt:lpstr>
      <vt:lpstr>How Social Media is  Changing Communication Plans</vt:lpstr>
      <vt:lpstr> </vt:lpstr>
      <vt:lpstr>PowerPoint Presentation</vt:lpstr>
      <vt:lpstr>Food Risk Communication Planning is Very Challenging</vt:lpstr>
      <vt:lpstr>There is a Silver Lining: The Social Cloud</vt:lpstr>
      <vt:lpstr>Need More Convincing?</vt:lpstr>
      <vt:lpstr>Two Features Drive Social Media Success</vt:lpstr>
      <vt:lpstr>Jumpstart Success</vt:lpstr>
      <vt:lpstr>Start by Looking at Evolution  of Media Communication</vt:lpstr>
      <vt:lpstr>This is recent past + Internet  &amp;  + Social Media</vt:lpstr>
      <vt:lpstr>This is recent</vt:lpstr>
      <vt:lpstr>This is now!</vt:lpstr>
      <vt:lpstr>Of Teamwork &amp; Avatars</vt:lpstr>
      <vt:lpstr>Benefits of Social Media</vt:lpstr>
      <vt:lpstr>Social Media  Triage Response Plan</vt:lpstr>
      <vt:lpstr> Social Media  Triage Response Plan</vt:lpstr>
      <vt:lpstr> Social Media Triage  Response Plan</vt:lpstr>
      <vt:lpstr>Which is it?</vt:lpstr>
      <vt:lpstr>When is it too late?</vt:lpstr>
      <vt:lpstr> Social Media  Triage Response Plan</vt:lpstr>
      <vt:lpstr> Social Media  Triage Response Plan</vt:lpstr>
      <vt:lpstr>PowerPoint Presentation</vt:lpstr>
      <vt:lpstr>PowerPoint Presentation</vt:lpstr>
      <vt:lpstr>Suggested Tools &amp; Templates  in the SM Triage Plan</vt:lpstr>
      <vt:lpstr>Suggested Tools &amp; Templates  in the SM Triage Plan</vt:lpstr>
      <vt:lpstr>SM as an Audience or a Tactic?</vt:lpstr>
      <vt:lpstr>Remember…</vt:lpstr>
      <vt:lpstr>Social Media Reality</vt:lpstr>
      <vt:lpstr>Resources*</vt:lpstr>
      <vt:lpstr>Resources</vt:lpstr>
      <vt:lpstr>Resources*</vt:lpstr>
      <vt:lpstr>Thank you</vt:lpstr>
      <vt:lpstr>Questions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Plans, Planning and Social Media</dc:title>
  <dc:creator>Amy Philpott</dc:creator>
  <cp:lastModifiedBy>Donna Rosenbaum</cp:lastModifiedBy>
  <cp:revision>259</cp:revision>
  <dcterms:created xsi:type="dcterms:W3CDTF">2016-02-15T19:53:52Z</dcterms:created>
  <dcterms:modified xsi:type="dcterms:W3CDTF">2016-04-04T04:08:24Z</dcterms:modified>
</cp:coreProperties>
</file>